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notesMaster" Target="notesMasters/notesMaster1.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85.wmf"/><Relationship Id="rId3" Type="http://schemas.openxmlformats.org/officeDocument/2006/relationships/image" Target="../media/image84.wmf"/><Relationship Id="rId2" Type="http://schemas.openxmlformats.org/officeDocument/2006/relationships/image" Target="../media/image80.wmf"/><Relationship Id="rId1" Type="http://schemas.openxmlformats.org/officeDocument/2006/relationships/image" Target="../media/image8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6.wmf"/><Relationship Id="rId1" Type="http://schemas.openxmlformats.org/officeDocument/2006/relationships/image" Target="../media/image9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6.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35.emf"/><Relationship Id="rId8" Type="http://schemas.openxmlformats.org/officeDocument/2006/relationships/image" Target="../media/image34.emf"/><Relationship Id="rId7" Type="http://schemas.openxmlformats.org/officeDocument/2006/relationships/image" Target="../media/image33.emf"/><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3" Type="http://schemas.openxmlformats.org/officeDocument/2006/relationships/image" Target="../media/image29.emf"/><Relationship Id="rId2" Type="http://schemas.openxmlformats.org/officeDocument/2006/relationships/image" Target="../media/image28.emf"/><Relationship Id="rId11" Type="http://schemas.openxmlformats.org/officeDocument/2006/relationships/image" Target="../media/image38.emf"/><Relationship Id="rId10" Type="http://schemas.openxmlformats.org/officeDocument/2006/relationships/image" Target="../media/image36.emf"/><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42.emf"/><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46.emf"/><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0418" name="Slide Image Placeholder 1"/>
          <p:cNvSpPr>
            <a:spLocks noRot="1" noChangeAspect="1" noTextEdit="1"/>
          </p:cNvSpPr>
          <p:nvPr>
            <p:ph type="sldImg"/>
          </p:nvPr>
        </p:nvSpPr>
        <p:spPr>
          <a:xfrm>
            <a:off x="1141413" y="684213"/>
            <a:ext cx="4572000" cy="3429000"/>
          </a:xfrm>
        </p:spPr>
      </p:sp>
      <p:sp>
        <p:nvSpPr>
          <p:cNvPr id="60419" name="Notes Placeholder 2"/>
          <p:cNvSpPr/>
          <p:nvPr>
            <p:ph type="body" idx="1"/>
          </p:nvPr>
        </p:nvSpPr>
        <p:spPr>
          <a:xfrm>
            <a:off x="684213" y="4341813"/>
            <a:ext cx="5486400" cy="4114800"/>
          </a:xfrm>
        </p:spPr>
        <p:txBody>
          <a:bodyPr vert="horz" wrap="square" anchor="t"/>
          <a:p>
            <a:pPr lvl="0"/>
            <a:r>
              <a:rPr lang="en-US" altLang="x-none" dirty="0"/>
              <a:t>Pnn(O_1,q) = int over O_1 and q</a:t>
            </a:r>
            <a:endParaRPr lang="en-US" altLang="x-none" dirty="0"/>
          </a:p>
        </p:txBody>
      </p:sp>
      <p:sp>
        <p:nvSpPr>
          <p:cNvPr id="60420" name="Slide Number Placeholder 3"/>
          <p:cNvSpPr txBox="1"/>
          <p:nvPr/>
        </p:nvSpPr>
        <p:spPr>
          <a:xfrm>
            <a:off x="3883025" y="8683625"/>
            <a:ext cx="2971800" cy="457200"/>
          </a:xfrm>
          <a:prstGeom prst="rect">
            <a:avLst/>
          </a:prstGeom>
          <a:noFill/>
          <a:ln w="9525">
            <a:noFill/>
          </a:ln>
        </p:spPr>
        <p:txBody>
          <a:bodyPr anchor="b"/>
          <a:p>
            <a:pPr lvl="0" algn="r"/>
            <a:fld id="{9A0DB2DC-4C9A-4742-B13C-FB6460FD3503}" type="slidenum">
              <a:rPr lang="zh-CN" altLang="en-US" sz="1200" dirty="0">
                <a:latin typeface="Gill Sans MT" pitchFamily="2" charset="0"/>
              </a:rPr>
            </a:fld>
            <a:endParaRPr lang="zh-CN" altLang="en-US" sz="1200" dirty="0">
              <a:latin typeface="Gill Sans MT" pitchFamily="2"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8066"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88067" name="Rectangle 2"/>
          <p:cNvSpPr>
            <a:spLocks noRot="1" noTextEdit="1"/>
          </p:cNvSpPr>
          <p:nvPr>
            <p:ph type="sldImg"/>
          </p:nvPr>
        </p:nvSpPr>
        <p:spPr>
          <a:xfrm>
            <a:off x="1141413" y="684213"/>
            <a:ext cx="4572000" cy="3429000"/>
          </a:xfrm>
        </p:spPr>
      </p:sp>
      <p:sp>
        <p:nvSpPr>
          <p:cNvPr id="88068" name="Rectangle 3"/>
          <p:cNvSpPr>
            <a:spLocks noGrp="1"/>
          </p:cNvSpPr>
          <p:nvPr>
            <p:ph type="body" idx="1"/>
          </p:nvPr>
        </p:nvSpPr>
        <p:spPr>
          <a:xfrm>
            <a:off x="684213" y="4341813"/>
            <a:ext cx="5486400" cy="4114800"/>
          </a:xfrm>
        </p:spPr>
        <p:txBody>
          <a:bodyPr vert="horz" wrap="square" anchor="t"/>
          <a:p>
            <a:pPr lvl="0"/>
            <a:r>
              <a:rPr lang="en-US" altLang="x-none" dirty="0"/>
              <a:t>With this uncertainty model, uncertain query processing has two major challenges. One is effectiveness, that is, </a:t>
            </a:r>
            <a:r>
              <a:rPr lang="en-US" altLang="x-none" sz="1300" dirty="0">
                <a:latin typeface="Times New Roman" panose="02020603050405020304" pitchFamily="2" charset="0"/>
              </a:rPr>
              <a:t>w</a:t>
            </a:r>
            <a:r>
              <a:rPr lang="en-US" altLang="x-none" sz="1300" dirty="0">
                <a:latin typeface="Times New Roman" panose="02020603050405020304" pitchFamily="2" charset="0"/>
                <a:ea typeface="PMingLiU" pitchFamily="2" charset="-120"/>
              </a:rPr>
              <a:t>e need to provide the confidence guarantee of query answers on uncertain data</a:t>
            </a:r>
            <a:r>
              <a:rPr lang="en-US" altLang="x-none" sz="1300" dirty="0">
                <a:latin typeface="Times New Roman" panose="02020603050405020304" pitchFamily="2" charset="0"/>
              </a:rPr>
              <a:t>. The other challenge is the efficiency, that is, we need to design effective pruning methods to reduce the search space, and efficiently answer queries.</a:t>
            </a:r>
            <a:endParaRPr lang="en-US" altLang="x-none" sz="1300" dirty="0">
              <a:latin typeface="Times New Roman" panose="02020603050405020304" pitchFamily="2" charset="0"/>
              <a:ea typeface="PMingLiU" pitchFamily="2" charset="-120"/>
            </a:endParaRPr>
          </a:p>
          <a:p>
            <a:pPr lvl="0"/>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0114"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90115" name="Rectangle 2"/>
          <p:cNvSpPr>
            <a:spLocks noRot="1" noTextEdit="1"/>
          </p:cNvSpPr>
          <p:nvPr>
            <p:ph type="sldImg"/>
          </p:nvPr>
        </p:nvSpPr>
        <p:spPr>
          <a:xfrm>
            <a:off x="1141413" y="684213"/>
            <a:ext cx="4572000" cy="3429000"/>
          </a:xfrm>
        </p:spPr>
      </p:sp>
      <p:sp>
        <p:nvSpPr>
          <p:cNvPr id="90116" name="Rectangle 3"/>
          <p:cNvSpPr>
            <a:spLocks noGrp="1"/>
          </p:cNvSpPr>
          <p:nvPr>
            <p:ph type="body" idx="1"/>
          </p:nvPr>
        </p:nvSpPr>
        <p:spPr>
          <a:xfrm>
            <a:off x="684213" y="4341813"/>
            <a:ext cx="5486400" cy="4114800"/>
          </a:xfrm>
        </p:spPr>
        <p:txBody>
          <a:bodyPr vert="horz" wrap="square" anchor="t"/>
          <a:p>
            <a:pPr lvl="0"/>
            <a:r>
              <a:rPr lang="en-US" altLang="x-none" dirty="0"/>
              <a:t>Now, we first give the definition of inverse ranking query on precise data.</a:t>
            </a:r>
            <a:endParaRPr lang="en-US" altLang="x-none" dirty="0"/>
          </a:p>
          <a:p>
            <a:pPr lvl="0"/>
            <a:endParaRPr lang="en-US" altLang="x-none" dirty="0"/>
          </a:p>
          <a:p>
            <a:pPr lvl="0"/>
            <a:r>
              <a:rPr lang="en-US" altLang="x-none" dirty="0"/>
              <a:t>Given a certain database containing precise data, a query object q, and a monotonic preference function </a:t>
            </a:r>
            <a:r>
              <a:rPr lang="en-US" altLang="x-none" i="1" dirty="0"/>
              <a:t>f</a:t>
            </a:r>
            <a:r>
              <a:rPr lang="en-US" altLang="x-none" dirty="0"/>
              <a:t>, an inverse ranking query is to compute the rank of query object q in a database.</a:t>
            </a:r>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2162"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92163" name="Rectangle 2"/>
          <p:cNvSpPr>
            <a:spLocks noRot="1" noTextEdit="1"/>
          </p:cNvSpPr>
          <p:nvPr>
            <p:ph type="sldImg"/>
          </p:nvPr>
        </p:nvSpPr>
        <p:spPr>
          <a:xfrm>
            <a:off x="1141413" y="684213"/>
            <a:ext cx="4572000" cy="3429000"/>
          </a:xfrm>
        </p:spPr>
      </p:sp>
      <p:sp>
        <p:nvSpPr>
          <p:cNvPr id="92164" name="Rectangle 3"/>
          <p:cNvSpPr>
            <a:spLocks noGrp="1"/>
          </p:cNvSpPr>
          <p:nvPr>
            <p:ph type="body" idx="1"/>
          </p:nvPr>
        </p:nvSpPr>
        <p:spPr>
          <a:xfrm>
            <a:off x="684213" y="4341813"/>
            <a:ext cx="5486400" cy="4114800"/>
          </a:xfrm>
        </p:spPr>
        <p:txBody>
          <a:bodyPr vert="horz" wrap="square" anchor="t"/>
          <a:p>
            <a:pPr lvl="0"/>
            <a:r>
              <a:rPr lang="en-US" altLang="x-none" dirty="0"/>
              <a:t>In our problem, we consider the inverse ranking query on uncertain data, that is, probabilistic inverse ranking query.</a:t>
            </a:r>
            <a:endParaRPr lang="en-US" altLang="x-none" dirty="0"/>
          </a:p>
          <a:p>
            <a:pPr lvl="0"/>
            <a:endParaRPr lang="en-US" altLang="x-none" dirty="0"/>
          </a:p>
          <a:p>
            <a:pPr lvl="0"/>
            <a:r>
              <a:rPr lang="en-US" altLang="x-none" dirty="0"/>
              <a:t>Given an uncertain database, a query object q, probabilistic threshold </a:t>
            </a:r>
            <a:r>
              <a:rPr lang="en-US" altLang="x-none" i="1" dirty="0"/>
              <a:t>alpha</a:t>
            </a:r>
            <a:r>
              <a:rPr lang="en-US" altLang="x-none" dirty="0"/>
              <a:t>, and a preference function f(), </a:t>
            </a:r>
            <a:r>
              <a:rPr lang="en-US" altLang="x-none" sz="1100" dirty="0">
                <a:latin typeface="Times New Roman" panose="02020603050405020304" pitchFamily="2" charset="0"/>
              </a:rPr>
              <a:t>a</a:t>
            </a:r>
            <a:r>
              <a:rPr lang="en-US" altLang="x-none" sz="1100" dirty="0">
                <a:latin typeface="Times New Roman" panose="02020603050405020304" pitchFamily="2" charset="0"/>
                <a:ea typeface="PMingLiU" pitchFamily="2" charset="-120"/>
              </a:rPr>
              <a:t> </a:t>
            </a:r>
            <a:r>
              <a:rPr lang="en-US" altLang="x-none" sz="1100" i="1" dirty="0">
                <a:latin typeface="Times New Roman" panose="02020603050405020304" pitchFamily="2" charset="0"/>
                <a:ea typeface="PMingLiU" pitchFamily="2" charset="-120"/>
              </a:rPr>
              <a:t>probabilistic inverse ranking</a:t>
            </a:r>
            <a:r>
              <a:rPr lang="en-US" altLang="x-none" sz="1100" dirty="0">
                <a:latin typeface="Times New Roman" panose="02020603050405020304" pitchFamily="2" charset="0"/>
                <a:ea typeface="PMingLiU" pitchFamily="2" charset="-120"/>
              </a:rPr>
              <a:t> query</a:t>
            </a:r>
            <a:r>
              <a:rPr lang="en-US" altLang="x-none" sz="1100" dirty="0">
                <a:latin typeface="Times New Roman" panose="02020603050405020304" pitchFamily="2" charset="0"/>
              </a:rPr>
              <a:t>, or PIR query, is to</a:t>
            </a:r>
            <a:r>
              <a:rPr lang="en-US" altLang="x-none" sz="1100" dirty="0">
                <a:latin typeface="Times New Roman" panose="02020603050405020304" pitchFamily="2" charset="0"/>
                <a:ea typeface="PMingLiU" pitchFamily="2" charset="-120"/>
              </a:rPr>
              <a:t> compute all the possible ranks</a:t>
            </a:r>
            <a:r>
              <a:rPr lang="en-US" altLang="x-none" sz="1100" dirty="0">
                <a:latin typeface="Times New Roman" panose="02020603050405020304" pitchFamily="2" charset="0"/>
              </a:rPr>
              <a:t> of query object q in this uncertain database with probabilities greater than </a:t>
            </a:r>
            <a:r>
              <a:rPr lang="en-US" altLang="x-none" sz="1100" i="1" dirty="0">
                <a:latin typeface="Times New Roman" panose="02020603050405020304" pitchFamily="2" charset="0"/>
              </a:rPr>
              <a:t>alpha</a:t>
            </a:r>
            <a:r>
              <a:rPr lang="en-US" altLang="x-none" sz="1100" dirty="0">
                <a:latin typeface="Times New Roman" panose="02020603050405020304" pitchFamily="2" charset="0"/>
              </a:rPr>
              <a:t>. </a:t>
            </a:r>
            <a:endParaRPr lang="en-US" altLang="x-none" sz="1100" dirty="0">
              <a:latin typeface="Times New Roman" panose="02020603050405020304" pitchFamily="2" charset="0"/>
            </a:endParaRPr>
          </a:p>
          <a:p>
            <a:pPr lvl="0"/>
            <a:endParaRPr lang="en-US" altLang="x-none" sz="1100" dirty="0">
              <a:latin typeface="Times New Roman" panose="02020603050405020304" pitchFamily="2" charset="0"/>
            </a:endParaRPr>
          </a:p>
          <a:p>
            <a:pPr lvl="0"/>
            <a:r>
              <a:rPr lang="en-US" altLang="x-none" sz="1100" dirty="0">
                <a:latin typeface="Times New Roman" panose="02020603050405020304" pitchFamily="2" charset="0"/>
              </a:rPr>
              <a:t>This probably that query object q has the k-th rank can be given by this complex formula. Intuitively, if q has the k-th rank, then there exists (k-1) objects which have scores greater than that of q, and the remaining objects have scores lower that of q.</a:t>
            </a:r>
            <a:endParaRPr lang="en-US" altLang="x-none" sz="1100" dirty="0">
              <a:latin typeface="Times New Roman" panose="02020603050405020304" pitchFamily="2" charset="0"/>
            </a:endParaRPr>
          </a:p>
          <a:p>
            <a:pPr lvl="0"/>
            <a:endParaRPr lang="en-US" altLang="x-none" sz="1100" dirty="0">
              <a:latin typeface="Times New Roman" panose="02020603050405020304" pitchFamily="2" charset="0"/>
            </a:endParaRPr>
          </a:p>
          <a:p>
            <a:pPr lvl="0"/>
            <a:endParaRPr lang="en-US" altLang="x-none" sz="1100" dirty="0">
              <a:latin typeface="Times New Roman" panose="02020603050405020304" pitchFamily="2" charset="0"/>
            </a:endParaRPr>
          </a:p>
          <a:p>
            <a:pPr lvl="0"/>
            <a:endParaRPr lang="en-US" altLang="x-none" sz="1100" dirty="0">
              <a:latin typeface="Times New Roman" panose="02020603050405020304" pitchFamily="2" charset="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4210"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94211" name="Rectangle 2"/>
          <p:cNvSpPr>
            <a:spLocks noRot="1" noTextEdit="1"/>
          </p:cNvSpPr>
          <p:nvPr>
            <p:ph type="sldImg"/>
          </p:nvPr>
        </p:nvSpPr>
        <p:spPr>
          <a:xfrm>
            <a:off x="1141413" y="684213"/>
            <a:ext cx="4572000" cy="3429000"/>
          </a:xfrm>
        </p:spPr>
      </p:sp>
      <p:sp>
        <p:nvSpPr>
          <p:cNvPr id="94212" name="Rectangle 3"/>
          <p:cNvSpPr>
            <a:spLocks noGrp="1"/>
          </p:cNvSpPr>
          <p:nvPr>
            <p:ph type="body" idx="1"/>
          </p:nvPr>
        </p:nvSpPr>
        <p:spPr>
          <a:xfrm>
            <a:off x="684213" y="4341813"/>
            <a:ext cx="5486400" cy="4114800"/>
          </a:xfrm>
        </p:spPr>
        <p:txBody>
          <a:bodyPr vert="horz" wrap="square" anchor="t"/>
          <a:p>
            <a:pPr lvl="0"/>
            <a:r>
              <a:rPr lang="en-US" altLang="x-none" dirty="0"/>
              <a:t>Here is the previous example of PIR query. One straightforward way to answer PIR queries is the linear scan method. That is, we sequentially scan all the objects in the database, and then for each possible rank, such as rank 1, 2, 3, and so on, we compute its PIR probability. </a:t>
            </a:r>
            <a:endParaRPr lang="en-US" altLang="x-none" dirty="0"/>
          </a:p>
          <a:p>
            <a:pPr lvl="0"/>
            <a:endParaRPr lang="en-US" altLang="x-none" dirty="0"/>
          </a:p>
          <a:p>
            <a:pPr lvl="0"/>
            <a:r>
              <a:rPr lang="en-US" altLang="x-none" dirty="0"/>
              <a:t>In our example, when k=1, the PIR probability is 0. This is because q can never have the highest score, due to the existence of baby a. Similarly, we can compute the probability that q has the second rank, which is equal to 0.2, and so on. If the threshold </a:t>
            </a:r>
            <a:r>
              <a:rPr lang="en-US" altLang="x-none" i="1" dirty="0"/>
              <a:t>alpha</a:t>
            </a:r>
            <a:r>
              <a:rPr lang="en-US" altLang="x-none" dirty="0"/>
              <a:t> is 0.5, then rank 3 will be returned as the our PIR answer, since its PIR probability 0.7 is above 0.5.</a:t>
            </a:r>
            <a:endParaRPr lang="en-US" altLang="x-none" dirty="0"/>
          </a:p>
          <a:p>
            <a:pPr lvl="0"/>
            <a:endParaRPr lang="en-US" altLang="x-none" dirty="0"/>
          </a:p>
          <a:p>
            <a:pPr lvl="0"/>
            <a:r>
              <a:rPr lang="en-US" altLang="x-none" dirty="0"/>
              <a:t>From this example, we can see that the linear scan needs </a:t>
            </a:r>
            <a:r>
              <a:rPr lang="en-US" altLang="x-none" i="1" dirty="0"/>
              <a:t>O</a:t>
            </a:r>
            <a:r>
              <a:rPr lang="en-US" altLang="x-none" dirty="0"/>
              <a:t>(</a:t>
            </a:r>
            <a:r>
              <a:rPr lang="en-US" altLang="x-none" i="1" dirty="0"/>
              <a:t>N</a:t>
            </a:r>
            <a:r>
              <a:rPr lang="en-US" altLang="x-none" dirty="0"/>
              <a:t>) retrieval cost, where </a:t>
            </a:r>
            <a:r>
              <a:rPr lang="en-US" altLang="x-none" i="1" dirty="0"/>
              <a:t>N </a:t>
            </a:r>
            <a:r>
              <a:rPr lang="en-US" altLang="x-none" dirty="0"/>
              <a:t> is the database size. Moreover, the computation of PIR probability is also very costly involving all objects in the database. Therefore, the linear can is not efficient, and this is the reason that we aim to reduce the PIR search space in our work.</a:t>
            </a:r>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6258"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96259" name="Rectangle 2"/>
          <p:cNvSpPr>
            <a:spLocks noRot="1" noTextEdit="1"/>
          </p:cNvSpPr>
          <p:nvPr>
            <p:ph type="sldImg"/>
          </p:nvPr>
        </p:nvSpPr>
        <p:spPr>
          <a:xfrm>
            <a:off x="1141413" y="684213"/>
            <a:ext cx="4572000" cy="3429000"/>
          </a:xfrm>
        </p:spPr>
      </p:sp>
      <p:sp>
        <p:nvSpPr>
          <p:cNvPr id="96260" name="Rectangle 3"/>
          <p:cNvSpPr>
            <a:spLocks noGrp="1"/>
          </p:cNvSpPr>
          <p:nvPr>
            <p:ph type="body" idx="1"/>
          </p:nvPr>
        </p:nvSpPr>
        <p:spPr>
          <a:xfrm>
            <a:off x="684213" y="4341813"/>
            <a:ext cx="5486400" cy="4114800"/>
          </a:xfrm>
        </p:spPr>
        <p:txBody>
          <a:bodyPr vert="horz" wrap="square" anchor="t"/>
          <a:p>
            <a:pPr lvl="0"/>
            <a:r>
              <a:rPr lang="en-US" altLang="x-none" dirty="0"/>
              <a:t>To achieve this goal, in our work, we classify uncertain objects in the database into 3 categories.</a:t>
            </a:r>
            <a:endParaRPr lang="en-US" altLang="x-none" dirty="0"/>
          </a:p>
          <a:p>
            <a:pPr lvl="0"/>
            <a:endParaRPr lang="en-US" altLang="x-none" dirty="0"/>
          </a:p>
          <a:p>
            <a:pPr lvl="0"/>
            <a:r>
              <a:rPr lang="en-US" altLang="x-none" dirty="0"/>
              <a:t>1. The first category is </a:t>
            </a:r>
            <a:r>
              <a:rPr lang="en-US" altLang="x-none" dirty="0">
                <a:latin typeface="Times New Roman" panose="02020603050405020304" pitchFamily="2" charset="0"/>
                <a:ea typeface="PMingLiU" pitchFamily="2" charset="-120"/>
              </a:rPr>
              <a:t>a set of objects </a:t>
            </a:r>
            <a:r>
              <a:rPr lang="en-US" altLang="x-none" dirty="0">
                <a:latin typeface="Times New Roman" panose="02020603050405020304" pitchFamily="2" charset="0"/>
              </a:rPr>
              <a:t>having</a:t>
            </a:r>
            <a:r>
              <a:rPr lang="en-US" altLang="x-none" dirty="0">
                <a:latin typeface="Times New Roman" panose="02020603050405020304" pitchFamily="2" charset="0"/>
                <a:ea typeface="PMingLiU" pitchFamily="2" charset="-120"/>
              </a:rPr>
              <a:t> scores definitely larger than </a:t>
            </a:r>
            <a:r>
              <a:rPr lang="en-US" altLang="x-none" dirty="0">
                <a:latin typeface="Times New Roman" panose="02020603050405020304" pitchFamily="2" charset="0"/>
              </a:rPr>
              <a:t>that of query point q</a:t>
            </a:r>
            <a:endParaRPr lang="en-US" altLang="x-none" dirty="0">
              <a:latin typeface="Times New Roman" panose="02020603050405020304" pitchFamily="2" charset="0"/>
            </a:endParaRPr>
          </a:p>
          <a:p>
            <a:pPr lvl="0"/>
            <a:r>
              <a:rPr lang="en-US" altLang="x-none" dirty="0">
                <a:latin typeface="Times New Roman" panose="02020603050405020304" pitchFamily="2" charset="0"/>
              </a:rPr>
              <a:t>2. </a:t>
            </a:r>
            <a:r>
              <a:rPr lang="en-US" altLang="x-none" dirty="0"/>
              <a:t>The second category is a set of objects that might have scores equal to that q</a:t>
            </a:r>
            <a:endParaRPr lang="en-US" altLang="x-none" dirty="0"/>
          </a:p>
          <a:p>
            <a:pPr lvl="0"/>
            <a:r>
              <a:rPr lang="en-US" altLang="x-none" dirty="0"/>
              <a:t>3. Finally, the remaining objects form the third category, which contains objects having scores definitely smaller than that of q</a:t>
            </a:r>
            <a:endParaRPr lang="en-US" altLang="x-none" dirty="0"/>
          </a:p>
          <a:p>
            <a:pPr lvl="0"/>
            <a:endParaRPr lang="en-US" altLang="x-none" dirty="0"/>
          </a:p>
          <a:p>
            <a:pPr lvl="0"/>
            <a:r>
              <a:rPr lang="en-US" altLang="x-none" dirty="0"/>
              <a:t>From the right figure, we can see that due to the existence of o1 in the first category, query point q cannot have the first rank. Similarly, due to the existence of objects in the third category, query point q cannot have ranks 5, 6, or 7. In other words, the only possible ranks of q are from 2 to 4. </a:t>
            </a:r>
            <a:endParaRPr lang="en-US" altLang="x-none" dirty="0"/>
          </a:p>
          <a:p>
            <a:pPr lvl="0"/>
            <a:endParaRPr lang="en-US" altLang="x-none" dirty="0"/>
          </a:p>
          <a:p>
            <a:pPr lvl="0"/>
            <a:endParaRPr lang="en-US" altLang="x-none" dirty="0"/>
          </a:p>
          <a:p>
            <a:pPr lvl="0"/>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8306"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98307" name="Rectangle 2"/>
          <p:cNvSpPr>
            <a:spLocks noRot="1" noTextEdit="1"/>
          </p:cNvSpPr>
          <p:nvPr>
            <p:ph type="sldImg"/>
          </p:nvPr>
        </p:nvSpPr>
        <p:spPr>
          <a:xfrm>
            <a:off x="1141413" y="684213"/>
            <a:ext cx="4572000" cy="3429000"/>
          </a:xfrm>
        </p:spPr>
      </p:sp>
      <p:sp>
        <p:nvSpPr>
          <p:cNvPr id="98308" name="Rectangle 3"/>
          <p:cNvSpPr>
            <a:spLocks noGrp="1"/>
          </p:cNvSpPr>
          <p:nvPr>
            <p:ph type="body" idx="1"/>
          </p:nvPr>
        </p:nvSpPr>
        <p:spPr>
          <a:xfrm>
            <a:off x="684213" y="4341813"/>
            <a:ext cx="5486400" cy="4114800"/>
          </a:xfrm>
        </p:spPr>
        <p:txBody>
          <a:bodyPr vert="horz" wrap="square" anchor="t"/>
          <a:p>
            <a:pPr lvl="0"/>
            <a:r>
              <a:rPr lang="en-US" altLang="x-none" dirty="0"/>
              <a:t>Observing this, we can rewrite the PIR probability as a new formula, in which we only need to access those objects in the second category, rather than the entire database. Here, k in the PIR probably is between kmin and kmax, which are the minimum and maximum possible ranks of q, respectively</a:t>
            </a:r>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0354"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100355" name="Rectangle 2"/>
          <p:cNvSpPr>
            <a:spLocks noRot="1" noTextEdit="1"/>
          </p:cNvSpPr>
          <p:nvPr>
            <p:ph type="sldImg"/>
          </p:nvPr>
        </p:nvSpPr>
        <p:spPr>
          <a:xfrm>
            <a:off x="1141413" y="684213"/>
            <a:ext cx="4572000" cy="3429000"/>
          </a:xfrm>
        </p:spPr>
      </p:sp>
      <p:sp>
        <p:nvSpPr>
          <p:cNvPr id="100356" name="Rectangle 3"/>
          <p:cNvSpPr>
            <a:spLocks noGrp="1"/>
          </p:cNvSpPr>
          <p:nvPr>
            <p:ph type="body" idx="1"/>
          </p:nvPr>
        </p:nvSpPr>
        <p:spPr>
          <a:xfrm>
            <a:off x="684213" y="4341813"/>
            <a:ext cx="5486400" cy="4114800"/>
          </a:xfrm>
        </p:spPr>
        <p:txBody>
          <a:bodyPr vert="horz" wrap="square" anchor="t"/>
          <a:p>
            <a:pPr lvl="0"/>
            <a:r>
              <a:rPr lang="en-US" altLang="x-none" dirty="0"/>
              <a:t>In order to facilitate accessing objects in the second category, we construct an aggregate R-tree over uncertain data</a:t>
            </a:r>
            <a:endParaRPr lang="en-US" altLang="x-none" dirty="0"/>
          </a:p>
          <a:p>
            <a:pPr lvl="0"/>
            <a:endParaRPr lang="en-US" altLang="x-none" dirty="0"/>
          </a:p>
          <a:p>
            <a:pPr lvl="0"/>
            <a:r>
              <a:rPr lang="en-US" altLang="x-none" dirty="0"/>
              <a:t>That is, we insert the uncertainty region of each uncertain object into the aR-tree using the standard insert operator of aR-tree. The aggregates stored in the aR-tree are the count of objects under this node. For example, node N3 contains 2 uncertain objects, so the count aggregate is 2. Similarly, node N4 contains 3 objects with count aggregate 3. While,traversing the aR-tree, the count aggregates in nodes of aR-tree can help obtain the number of objects in the first category, and aR-tree index can facilitate retrieving objects in the second category. </a:t>
            </a:r>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2402"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102403" name="Rectangle 2"/>
          <p:cNvSpPr>
            <a:spLocks noRot="1" noTextEdit="1"/>
          </p:cNvSpPr>
          <p:nvPr>
            <p:ph type="sldImg"/>
          </p:nvPr>
        </p:nvSpPr>
        <p:spPr>
          <a:xfrm>
            <a:off x="1141413" y="684213"/>
            <a:ext cx="4572000" cy="3429000"/>
          </a:xfrm>
        </p:spPr>
      </p:sp>
      <p:sp>
        <p:nvSpPr>
          <p:cNvPr id="102404" name="Rectangle 3"/>
          <p:cNvSpPr>
            <a:spLocks noGrp="1"/>
          </p:cNvSpPr>
          <p:nvPr>
            <p:ph type="body" idx="1"/>
          </p:nvPr>
        </p:nvSpPr>
        <p:spPr>
          <a:xfrm>
            <a:off x="684213" y="4341813"/>
            <a:ext cx="5486400" cy="4114800"/>
          </a:xfrm>
        </p:spPr>
        <p:txBody>
          <a:bodyPr vert="horz" wrap="square" anchor="t"/>
          <a:p>
            <a:pPr lvl="0"/>
            <a:r>
              <a:rPr lang="en-US" altLang="x-none" dirty="0"/>
              <a:t>After the index traversal, we can obtain a number of candidate ranks, as well relevant objects in the second category. However, to compute PIR probability, the cost is still very high. Therefore, our basic idea is to further prune the search space via the upper bound of PIR probability.</a:t>
            </a:r>
            <a:endParaRPr lang="en-US" altLang="x-none" dirty="0"/>
          </a:p>
          <a:p>
            <a:pPr lvl="0"/>
            <a:endParaRPr lang="en-US" altLang="x-none" dirty="0"/>
          </a:p>
          <a:p>
            <a:pPr lvl="0"/>
            <a:r>
              <a:rPr lang="en-US" altLang="x-none" dirty="0"/>
              <a:t>That is, assuming we can obtain an upper bound of PIR probability at a low cost, if this upper bound probability is smaller than or equal to </a:t>
            </a:r>
            <a:r>
              <a:rPr lang="en-US" altLang="x-none" i="1" dirty="0"/>
              <a:t>alpha</a:t>
            </a:r>
            <a:r>
              <a:rPr lang="en-US" altLang="x-none" dirty="0"/>
              <a:t>, then this candidate rank can be safely pruned</a:t>
            </a:r>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4450"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104451" name="Rectangle 2"/>
          <p:cNvSpPr>
            <a:spLocks noRot="1" noTextEdit="1"/>
          </p:cNvSpPr>
          <p:nvPr>
            <p:ph type="sldImg"/>
          </p:nvPr>
        </p:nvSpPr>
        <p:spPr>
          <a:xfrm>
            <a:off x="1141413" y="684213"/>
            <a:ext cx="4572000" cy="3429000"/>
          </a:xfrm>
        </p:spPr>
      </p:sp>
      <p:sp>
        <p:nvSpPr>
          <p:cNvPr id="104452" name="Rectangle 3"/>
          <p:cNvSpPr>
            <a:spLocks noGrp="1"/>
          </p:cNvSpPr>
          <p:nvPr>
            <p:ph type="body" idx="1"/>
          </p:nvPr>
        </p:nvSpPr>
        <p:spPr>
          <a:xfrm>
            <a:off x="684213" y="4341813"/>
            <a:ext cx="5486400" cy="4114800"/>
          </a:xfrm>
        </p:spPr>
        <p:txBody>
          <a:bodyPr vert="horz" wrap="square" anchor="t"/>
          <a:p>
            <a:pPr lvl="0"/>
            <a:r>
              <a:rPr lang="en-US" altLang="x-none" dirty="0"/>
              <a:t>Now we illustrate how to obtain this probability upper bound.</a:t>
            </a:r>
            <a:endParaRPr lang="en-US" altLang="x-none" dirty="0"/>
          </a:p>
          <a:p>
            <a:pPr lvl="0"/>
            <a:endParaRPr lang="en-US" altLang="x-none" dirty="0"/>
          </a:p>
          <a:p>
            <a:pPr lvl="0"/>
            <a:r>
              <a:rPr lang="en-US" altLang="x-none" dirty="0"/>
              <a:t>Specifically, we can rewrite the PIR probability as a recursive function S(j, a). Here, </a:t>
            </a:r>
            <a:r>
              <a:rPr lang="en-US" altLang="x-none" i="1" dirty="0"/>
              <a:t>j</a:t>
            </a:r>
            <a:r>
              <a:rPr lang="en-US" altLang="x-none" dirty="0"/>
              <a:t> is the number of objects we have seen so far, and </a:t>
            </a:r>
            <a:r>
              <a:rPr lang="en-US" altLang="x-none" i="1" dirty="0"/>
              <a:t>a</a:t>
            </a:r>
            <a:r>
              <a:rPr lang="en-US" altLang="x-none" dirty="0"/>
              <a:t> is the number of objects (among j objects) having scores higher than query point q. </a:t>
            </a:r>
            <a:endParaRPr lang="en-US" altLang="x-none" dirty="0"/>
          </a:p>
          <a:p>
            <a:pPr lvl="0"/>
            <a:endParaRPr lang="en-US" altLang="x-none" dirty="0"/>
          </a:p>
          <a:p>
            <a:pPr lvl="0"/>
            <a:r>
              <a:rPr lang="en-US" altLang="x-none" dirty="0"/>
              <a:t>The function S() can be given by this recursive function. As a result, in order to obtain the upper bound of PIR probability, we only need to obtain upper/lower bound of recursive function S(). In turn, we only need to obtain the upper/lower bounds of the probability that object p</a:t>
            </a:r>
            <a:r>
              <a:rPr lang="en-US" altLang="x-none" baseline="-25000" dirty="0"/>
              <a:t>j</a:t>
            </a:r>
            <a:r>
              <a:rPr lang="en-US" altLang="x-none" dirty="0"/>
              <a:t> has score smaller than q</a:t>
            </a:r>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6498"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106499" name="Rectangle 2"/>
          <p:cNvSpPr>
            <a:spLocks noRot="1" noTextEdit="1"/>
          </p:cNvSpPr>
          <p:nvPr>
            <p:ph type="sldImg"/>
          </p:nvPr>
        </p:nvSpPr>
        <p:spPr>
          <a:xfrm>
            <a:off x="1141413" y="684213"/>
            <a:ext cx="4572000" cy="3429000"/>
          </a:xfrm>
        </p:spPr>
      </p:sp>
      <p:sp>
        <p:nvSpPr>
          <p:cNvPr id="106500" name="Rectangle 3"/>
          <p:cNvSpPr>
            <a:spLocks noGrp="1"/>
          </p:cNvSpPr>
          <p:nvPr>
            <p:ph type="body" idx="1"/>
          </p:nvPr>
        </p:nvSpPr>
        <p:spPr>
          <a:xfrm>
            <a:off x="684213" y="4341813"/>
            <a:ext cx="5486400" cy="4114800"/>
          </a:xfrm>
        </p:spPr>
        <p:txBody>
          <a:bodyPr vert="horz" wrap="square" anchor="t"/>
          <a:p>
            <a:pPr lvl="0"/>
            <a:r>
              <a:rPr lang="en-US" altLang="x-none" dirty="0"/>
              <a:t>In order to obtain this probability bounds, we proposed a pre-computation approach. </a:t>
            </a:r>
            <a:endParaRPr lang="en-US" altLang="x-none" dirty="0"/>
          </a:p>
          <a:p>
            <a:pPr lvl="0"/>
            <a:endParaRPr lang="en-US" altLang="x-none" dirty="0"/>
          </a:p>
          <a:p>
            <a:pPr lvl="0"/>
            <a:r>
              <a:rPr lang="en-US" altLang="x-none" dirty="0"/>
              <a:t>In particular, within the uncertainty region of each uncertain object, we can randomly pre-select some points, say s1. With respect to s1, we have 4 quadrants I, II, III, and IV. We can prove that, for any monotonic function f(), the probability that object p</a:t>
            </a:r>
            <a:r>
              <a:rPr lang="en-US" altLang="x-none" baseline="-25000" dirty="0"/>
              <a:t>j</a:t>
            </a:r>
            <a:r>
              <a:rPr lang="en-US" altLang="x-none" dirty="0"/>
              <a:t> has score lower than s1 is lower-bounded by the probability that p</a:t>
            </a:r>
            <a:r>
              <a:rPr lang="en-US" altLang="x-none" baseline="-25000" dirty="0"/>
              <a:t>j</a:t>
            </a:r>
            <a:r>
              <a:rPr lang="en-US" altLang="x-none" dirty="0"/>
              <a:t> is in Region III, and upper-bounded by the probability that p</a:t>
            </a:r>
            <a:r>
              <a:rPr lang="en-US" altLang="x-none" baseline="-25000" dirty="0"/>
              <a:t>j</a:t>
            </a:r>
            <a:r>
              <a:rPr lang="en-US" altLang="x-none" dirty="0"/>
              <a:t> is in regions II, III, or IV. </a:t>
            </a:r>
            <a:endParaRPr lang="en-US" altLang="x-none" baseline="-25000" dirty="0"/>
          </a:p>
          <a:p>
            <a:pPr lvl="0"/>
            <a:endParaRPr lang="en-US" altLang="x-none" baseline="-25000" dirty="0"/>
          </a:p>
          <a:p>
            <a:pPr lvl="0"/>
            <a:r>
              <a:rPr lang="en-US" altLang="x-none" dirty="0"/>
              <a:t>Now we explain how to compute the probability bounds with respect to query point q. By the pre-computation, we can obtain two pre-selected points s1 and s2 whose scores tightly bound the score of q. Then, the probability that pj has score lower than q is lower bounded by the probability pj is in this region, and upper bounded by the probability that pj is in this red region.</a:t>
            </a:r>
            <a:endParaRPr lang="en-US" altLang="x-none" dirty="0"/>
          </a:p>
          <a:p>
            <a:pPr lvl="0"/>
            <a:endParaRPr lang="en-US" altLang="x-none" dirty="0"/>
          </a:p>
          <a:p>
            <a:pPr lvl="0"/>
            <a:r>
              <a:rPr lang="en-US" altLang="x-none" dirty="0"/>
              <a:t>This way, we can compute the lower and upper bounds of probability Pr{f(pj)&lt;=f(q)} which can enable the upper-bound pruning method.</a:t>
            </a:r>
            <a:endParaRPr lang="en-US" altLang="x-none" dirty="0"/>
          </a:p>
          <a:p>
            <a:pPr lvl="0"/>
            <a:endParaRPr lang="en-US" altLang="x-none" dirty="0"/>
          </a:p>
          <a:p>
            <a:pPr lvl="0"/>
            <a:r>
              <a:rPr lang="en-US" altLang="x-none" dirty="0"/>
              <a:t>Note: the number of pre-selected points is set to 15 in the experiments</a:t>
            </a:r>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3490" name="Rectangle 2"/>
          <p:cNvSpPr>
            <a:spLocks noRot="1" noTextEdit="1"/>
          </p:cNvSpPr>
          <p:nvPr>
            <p:ph type="sldImg"/>
          </p:nvPr>
        </p:nvSpPr>
        <p:spPr>
          <a:xfrm>
            <a:off x="1141413" y="684213"/>
            <a:ext cx="4572000" cy="3429000"/>
          </a:xfrm>
        </p:spPr>
      </p:sp>
      <p:sp>
        <p:nvSpPr>
          <p:cNvPr id="63491" name="Rectangle 3"/>
          <p:cNvSpPr/>
          <p:nvPr>
            <p:ph type="body" idx="1"/>
          </p:nvPr>
        </p:nvSpPr>
        <p:spPr>
          <a:xfrm>
            <a:off x="684213" y="4341813"/>
            <a:ext cx="5486400" cy="4114800"/>
          </a:xfrm>
        </p:spPr>
        <p:txBody>
          <a:bodyPr vert="horz" wrap="square" anchor="t"/>
          <a:p>
            <a:pPr lvl="0"/>
            <a:r>
              <a:rPr lang="en-US" altLang="x-none" dirty="0"/>
              <a:t>We proved that any other retrieval model would result in trivial lower bound</a:t>
            </a:r>
            <a:endParaRPr lang="en-US" altLang="x-none" dirty="0"/>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8546"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108547" name="Rectangle 2"/>
          <p:cNvSpPr>
            <a:spLocks noRot="1" noTextEdit="1"/>
          </p:cNvSpPr>
          <p:nvPr>
            <p:ph type="sldImg"/>
          </p:nvPr>
        </p:nvSpPr>
        <p:spPr>
          <a:xfrm>
            <a:off x="1141413" y="684213"/>
            <a:ext cx="4572000" cy="3429000"/>
          </a:xfrm>
        </p:spPr>
      </p:sp>
      <p:sp>
        <p:nvSpPr>
          <p:cNvPr id="108548" name="Rectangle 3"/>
          <p:cNvSpPr>
            <a:spLocks noGrp="1"/>
          </p:cNvSpPr>
          <p:nvPr>
            <p:ph type="body" idx="1"/>
          </p:nvPr>
        </p:nvSpPr>
        <p:spPr>
          <a:xfrm>
            <a:off x="684213" y="4341813"/>
            <a:ext cx="5486400" cy="4114800"/>
          </a:xfrm>
        </p:spPr>
        <p:txBody>
          <a:bodyPr vert="horz" wrap="square" anchor="t"/>
          <a:p>
            <a:pPr lvl="0"/>
            <a:r>
              <a:rPr lang="en-US" altLang="x-none" dirty="0"/>
              <a:t>We summarize our PIR query processing in this framework.</a:t>
            </a:r>
            <a:endParaRPr lang="en-US" altLang="x-none" dirty="0"/>
          </a:p>
          <a:p>
            <a:pPr lvl="0"/>
            <a:endParaRPr lang="en-US" altLang="x-none" dirty="0"/>
          </a:p>
          <a:p>
            <a:pPr lvl="0"/>
            <a:r>
              <a:rPr lang="en-US" altLang="x-none" dirty="0"/>
              <a:t>We build an aR-tree index over the uncertain objects in the indexing phase. </a:t>
            </a:r>
            <a:endParaRPr lang="en-US" altLang="x-none" dirty="0"/>
          </a:p>
          <a:p>
            <a:pPr lvl="0"/>
            <a:endParaRPr lang="en-US" altLang="x-none" dirty="0"/>
          </a:p>
          <a:p>
            <a:pPr lvl="0"/>
            <a:r>
              <a:rPr lang="en-US" altLang="x-none" dirty="0"/>
              <a:t>Then, for each PIR query, we traverse the aR-tree and retrieve those objects relevant to our PIR query, which is the retrieval phase. </a:t>
            </a:r>
            <a:endParaRPr lang="en-US" altLang="x-none" dirty="0"/>
          </a:p>
          <a:p>
            <a:pPr lvl="0"/>
            <a:endParaRPr lang="en-US" altLang="x-none" dirty="0"/>
          </a:p>
          <a:p>
            <a:pPr lvl="0"/>
            <a:r>
              <a:rPr lang="en-US" altLang="x-none" dirty="0"/>
              <a:t>After the index traversal, we further filter out false alarms of candidate ranks by applying the upper-bound pruning method, which is the pruning phase.</a:t>
            </a:r>
            <a:endParaRPr lang="en-US" altLang="x-none" dirty="0"/>
          </a:p>
          <a:p>
            <a:pPr lvl="0"/>
            <a:endParaRPr lang="en-US" altLang="x-none" dirty="0"/>
          </a:p>
          <a:p>
            <a:pPr lvl="0"/>
            <a:r>
              <a:rPr lang="en-US" altLang="x-none" dirty="0"/>
              <a:t>Finally, we refine the remaining candidate ranks by calculating the actual PIR probability via the recursive function S() mentioned earlier, which is the refinement phase. </a:t>
            </a:r>
            <a:endParaRPr lang="en-US" altLang="x-none" dirty="0"/>
          </a:p>
          <a:p>
            <a:pPr lvl="0"/>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5538" name="Rectangle 2"/>
          <p:cNvSpPr>
            <a:spLocks noRot="1" noTextEdit="1"/>
          </p:cNvSpPr>
          <p:nvPr>
            <p:ph type="sldImg"/>
          </p:nvPr>
        </p:nvSpPr>
        <p:spPr>
          <a:xfrm>
            <a:off x="1141413" y="684213"/>
            <a:ext cx="4572000" cy="3429000"/>
          </a:xfrm>
        </p:spPr>
      </p:sp>
      <p:sp>
        <p:nvSpPr>
          <p:cNvPr id="65539" name="Rectangle 3"/>
          <p:cNvSpPr/>
          <p:nvPr>
            <p:ph type="body" idx="1"/>
          </p:nvPr>
        </p:nvSpPr>
        <p:spPr>
          <a:xfrm>
            <a:off x="684213" y="4341813"/>
            <a:ext cx="5486400" cy="4114800"/>
          </a:xfrm>
        </p:spPr>
        <p:txBody>
          <a:bodyPr vert="horz" wrap="square" anchor="t"/>
          <a:p>
            <a:pPr lvl="0"/>
            <a:r>
              <a:rPr lang="en-US" altLang="x-none" dirty="0"/>
              <a:t>And to get the unconditional pr, we multiply in Pr(O</a:t>
            </a:r>
            <a:r>
              <a:rPr lang="en-US" altLang="x-none" baseline="-25000" dirty="0"/>
              <a:t>1</a:t>
            </a:r>
            <a:r>
              <a:rPr lang="en-US" altLang="x-none" dirty="0"/>
              <a:t>)</a:t>
            </a:r>
            <a:endParaRPr lang="en-US" altLang="x-none" dirty="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7586" name="Rectangle 2"/>
          <p:cNvSpPr>
            <a:spLocks noRot="1" noTextEdit="1"/>
          </p:cNvSpPr>
          <p:nvPr>
            <p:ph type="sldImg"/>
          </p:nvPr>
        </p:nvSpPr>
        <p:spPr>
          <a:xfrm>
            <a:off x="1141413" y="684213"/>
            <a:ext cx="4572000" cy="3429000"/>
          </a:xfrm>
        </p:spPr>
      </p:sp>
      <p:sp>
        <p:nvSpPr>
          <p:cNvPr id="67587" name="Rectangle 3"/>
          <p:cNvSpPr/>
          <p:nvPr>
            <p:ph type="body" idx="1"/>
          </p:nvPr>
        </p:nvSpPr>
        <p:spPr>
          <a:xfrm>
            <a:off x="684213" y="4341813"/>
            <a:ext cx="5486400" cy="4114800"/>
          </a:xfrm>
        </p:spPr>
        <p:txBody>
          <a:bodyPr vert="horz" wrap="square" anchor="t"/>
          <a:p>
            <a:pPr lvl="0"/>
            <a:r>
              <a:rPr lang="en-US" altLang="x-none" dirty="0"/>
              <a:t>And to get the unconditional pr, we multiply in Pr(O</a:t>
            </a:r>
            <a:r>
              <a:rPr lang="en-US" altLang="x-none" baseline="-25000" dirty="0"/>
              <a:t>1</a:t>
            </a:r>
            <a:r>
              <a:rPr lang="en-US" altLang="x-none" dirty="0"/>
              <a:t>)</a:t>
            </a:r>
            <a:endParaRPr lang="en-US" altLang="x-none"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7826"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77827" name="Rectangle 2"/>
          <p:cNvSpPr>
            <a:spLocks noRot="1" noTextEdit="1"/>
          </p:cNvSpPr>
          <p:nvPr>
            <p:ph type="sldImg"/>
          </p:nvPr>
        </p:nvSpPr>
        <p:spPr>
          <a:xfrm>
            <a:off x="1141413" y="684213"/>
            <a:ext cx="4572000" cy="3429000"/>
          </a:xfrm>
        </p:spPr>
      </p:sp>
      <p:sp>
        <p:nvSpPr>
          <p:cNvPr id="77828" name="Rectangle 3"/>
          <p:cNvSpPr>
            <a:spLocks noGrp="1"/>
          </p:cNvSpPr>
          <p:nvPr>
            <p:ph type="body" idx="1"/>
          </p:nvPr>
        </p:nvSpPr>
        <p:spPr>
          <a:xfrm>
            <a:off x="684213" y="4341813"/>
            <a:ext cx="5486400" cy="4114800"/>
          </a:xfrm>
        </p:spPr>
        <p:txBody>
          <a:bodyPr vert="horz" wrap="square" anchor="t"/>
          <a:p>
            <a:pPr lvl="0"/>
            <a:r>
              <a:rPr lang="en-US" altLang="x-none" dirty="0"/>
              <a:t>Let me first give an example of top-k query. </a:t>
            </a:r>
            <a:endParaRPr lang="en-US" altLang="x-none" dirty="0"/>
          </a:p>
          <a:p>
            <a:pPr lvl="0"/>
            <a:endParaRPr lang="en-US" altLang="x-none" dirty="0"/>
          </a:p>
          <a:p>
            <a:pPr lvl="0"/>
            <a:r>
              <a:rPr lang="en-US" altLang="x-none" dirty="0"/>
              <a:t>Assume we have a number of newborn babies. Each baby has his/her own height and weight, which is represented by a point in this data space.</a:t>
            </a:r>
            <a:endParaRPr lang="en-US" altLang="x-none" dirty="0"/>
          </a:p>
          <a:p>
            <a:pPr lvl="0"/>
            <a:endParaRPr lang="en-US" altLang="x-none" dirty="0"/>
          </a:p>
          <a:p>
            <a:pPr lvl="0"/>
            <a:r>
              <a:rPr lang="en-US" altLang="x-none" dirty="0"/>
              <a:t>Intuitively, if a baby has large values of weight and height, then it indicates a good health of this baby. The top-k problem would specify a preference function, for example, to compute the summation of weight and height. Then, each baby has a score based on this preference function. In our example, baby a has the largest score, baby b has the second largest score, and so on. The top-k problem is to retrieve k babies who have the scores, that is, k healthiest babies.</a:t>
            </a:r>
            <a:endParaRPr lang="en-US" altLang="x-none" dirty="0"/>
          </a:p>
          <a:p>
            <a:pPr lvl="0"/>
            <a:endParaRPr lang="en-US" altLang="x-none" dirty="0"/>
          </a:p>
          <a:p>
            <a:pPr lvl="0"/>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9874"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79875" name="Rectangle 2"/>
          <p:cNvSpPr>
            <a:spLocks noRot="1" noTextEdit="1"/>
          </p:cNvSpPr>
          <p:nvPr>
            <p:ph type="sldImg"/>
          </p:nvPr>
        </p:nvSpPr>
        <p:spPr>
          <a:xfrm>
            <a:off x="1141413" y="684213"/>
            <a:ext cx="4572000" cy="3429000"/>
          </a:xfrm>
        </p:spPr>
      </p:sp>
      <p:sp>
        <p:nvSpPr>
          <p:cNvPr id="79876" name="Rectangle 3"/>
          <p:cNvSpPr>
            <a:spLocks noGrp="1"/>
          </p:cNvSpPr>
          <p:nvPr>
            <p:ph type="body" idx="1"/>
          </p:nvPr>
        </p:nvSpPr>
        <p:spPr>
          <a:xfrm>
            <a:off x="684213" y="4341813"/>
            <a:ext cx="5486400" cy="4114800"/>
          </a:xfrm>
        </p:spPr>
        <p:txBody>
          <a:bodyPr vert="horz" wrap="square" anchor="t"/>
          <a:p>
            <a:pPr lvl="0"/>
            <a:r>
              <a:rPr lang="en-US" altLang="x-none" dirty="0"/>
              <a:t>In contrast, for the inverse ranking query, instead of finding babies with the highest scores in the existing database, we are given a query baby </a:t>
            </a:r>
            <a:r>
              <a:rPr lang="en-US" altLang="x-none" i="1" dirty="0"/>
              <a:t>q</a:t>
            </a:r>
            <a:r>
              <a:rPr lang="en-US" altLang="x-none" dirty="0"/>
              <a:t>, and we want to determine the health of this query baby compared with other babies. In other words, we want to obtain the rank of this query baby in this database. In this example, we can see that the rank of this query baby is 3. </a:t>
            </a:r>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1922"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81923" name="Rectangle 2"/>
          <p:cNvSpPr>
            <a:spLocks noRot="1" noTextEdit="1"/>
          </p:cNvSpPr>
          <p:nvPr>
            <p:ph type="sldImg"/>
          </p:nvPr>
        </p:nvSpPr>
        <p:spPr>
          <a:xfrm>
            <a:off x="1141413" y="684213"/>
            <a:ext cx="4572000" cy="3429000"/>
          </a:xfrm>
        </p:spPr>
      </p:sp>
      <p:sp>
        <p:nvSpPr>
          <p:cNvPr id="81924" name="Rectangle 3"/>
          <p:cNvSpPr>
            <a:spLocks noGrp="1"/>
          </p:cNvSpPr>
          <p:nvPr>
            <p:ph type="body" idx="1"/>
          </p:nvPr>
        </p:nvSpPr>
        <p:spPr>
          <a:xfrm>
            <a:off x="684213" y="4341813"/>
            <a:ext cx="5486400" cy="4114800"/>
          </a:xfrm>
        </p:spPr>
        <p:txBody>
          <a:bodyPr vert="horz" wrap="square" anchor="t"/>
          <a:p>
            <a:pPr lvl="0"/>
            <a:r>
              <a:rPr lang="en-US" altLang="x-none" dirty="0"/>
              <a:t>The inverse ranking query has many other applications, for example, in the credit card application. Each customer has his/her information including the credit history and salary. Similarly, assume we have a preference function which sums up credit and salary of each customer. </a:t>
            </a:r>
            <a:endParaRPr lang="en-US" altLang="x-none" dirty="0"/>
          </a:p>
          <a:p>
            <a:pPr lvl="0"/>
            <a:endParaRPr lang="en-US" altLang="x-none" dirty="0"/>
          </a:p>
          <a:p>
            <a:pPr lvl="0"/>
            <a:r>
              <a:rPr lang="en-US" altLang="x-none" dirty="0"/>
              <a:t>Now given a new customer q, the credit card company may want to determine the credit line of this customer by comparing his/her score with those of other customers. </a:t>
            </a:r>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3970"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83971" name="Rectangle 2"/>
          <p:cNvSpPr>
            <a:spLocks noRot="1" noTextEdit="1"/>
          </p:cNvSpPr>
          <p:nvPr>
            <p:ph type="sldImg"/>
          </p:nvPr>
        </p:nvSpPr>
        <p:spPr>
          <a:xfrm>
            <a:off x="1141413" y="684213"/>
            <a:ext cx="4572000" cy="3429000"/>
          </a:xfrm>
        </p:spPr>
      </p:sp>
      <p:sp>
        <p:nvSpPr>
          <p:cNvPr id="83972" name="Rectangle 3"/>
          <p:cNvSpPr>
            <a:spLocks noGrp="1"/>
          </p:cNvSpPr>
          <p:nvPr>
            <p:ph type="body" idx="1"/>
          </p:nvPr>
        </p:nvSpPr>
        <p:spPr>
          <a:xfrm>
            <a:off x="684213" y="4341813"/>
            <a:ext cx="5486400" cy="4114800"/>
          </a:xfrm>
        </p:spPr>
        <p:txBody>
          <a:bodyPr vert="horz" wrap="square" anchor="t"/>
          <a:p>
            <a:pPr lvl="0"/>
            <a:r>
              <a:rPr lang="en-US" altLang="x-none" dirty="0"/>
              <a:t>In the previous example of newborn babies, the information of babies are usually confidential. Therefore, for the sake of privacy preserving, before the public release, data are often generalized to uncertainty regions. That is, the actual data can reside anywhere within the region. </a:t>
            </a:r>
            <a:endParaRPr lang="en-US" altLang="x-none" dirty="0"/>
          </a:p>
          <a:p>
            <a:pPr lvl="0"/>
            <a:endParaRPr lang="en-US" altLang="x-none" dirty="0"/>
          </a:p>
          <a:p>
            <a:pPr lvl="0"/>
            <a:r>
              <a:rPr lang="en-US" altLang="x-none" dirty="0"/>
              <a:t>In this case, it is not trivial to answer an inverse ranking query due to the data uncertainty. For example, the rank of query object q here can be 2, 3, or 4. </a:t>
            </a:r>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6018" name="Rectangle 7"/>
          <p:cNvSpPr txBox="1">
            <a:spLocks noGrp="1"/>
          </p:cNvSpPr>
          <p:nvPr/>
        </p:nvSpPr>
        <p:spPr>
          <a:xfrm>
            <a:off x="3883025" y="8683625"/>
            <a:ext cx="2971800" cy="457200"/>
          </a:xfrm>
          <a:prstGeom prst="rect">
            <a:avLst/>
          </a:prstGeom>
          <a:noFill/>
          <a:ln w="9525">
            <a:noFill/>
          </a:ln>
        </p:spPr>
        <p:txBody>
          <a:bodyPr anchor="b"/>
          <a:p>
            <a:pPr lvl="0" algn="r"/>
            <a:fld id="{9A0DB2DC-4C9A-4742-B13C-FB6460FD3503}" type="slidenum">
              <a:rPr lang="en-US" altLang="x-none" sz="1200" dirty="0">
                <a:ea typeface="PMingLiU" pitchFamily="2" charset="-120"/>
              </a:rPr>
            </a:fld>
            <a:endParaRPr lang="en-US" altLang="x-none" sz="1200" dirty="0">
              <a:ea typeface="PMingLiU" pitchFamily="2" charset="-120"/>
            </a:endParaRPr>
          </a:p>
        </p:txBody>
      </p:sp>
      <p:sp>
        <p:nvSpPr>
          <p:cNvPr id="86019" name="Rectangle 2"/>
          <p:cNvSpPr>
            <a:spLocks noRot="1" noTextEdit="1"/>
          </p:cNvSpPr>
          <p:nvPr>
            <p:ph type="sldImg"/>
          </p:nvPr>
        </p:nvSpPr>
        <p:spPr>
          <a:xfrm>
            <a:off x="1141413" y="684213"/>
            <a:ext cx="4572000" cy="3429000"/>
          </a:xfrm>
        </p:spPr>
      </p:sp>
      <p:sp>
        <p:nvSpPr>
          <p:cNvPr id="86020" name="Rectangle 3"/>
          <p:cNvSpPr>
            <a:spLocks noGrp="1"/>
          </p:cNvSpPr>
          <p:nvPr>
            <p:ph type="body" idx="1"/>
          </p:nvPr>
        </p:nvSpPr>
        <p:spPr>
          <a:xfrm>
            <a:off x="684213" y="4341813"/>
            <a:ext cx="5486400" cy="4114800"/>
          </a:xfrm>
        </p:spPr>
        <p:txBody>
          <a:bodyPr vert="horz" wrap="square" anchor="t"/>
          <a:p>
            <a:pPr lvl="0"/>
            <a:r>
              <a:rPr lang="en-US" altLang="x-none" dirty="0"/>
              <a:t>Similarly, in the application of credit card, the data of customers can be also uncertain due to the injection of noises for the privacy preserving purposes. We want conduct the inverse ranking query over such kind of data efficiently and effectively.</a:t>
            </a:r>
            <a:endParaRPr lang="en-US" altLang="x-none" dirty="0">
              <a:ea typeface="PMingLiU" pitchFamily="2" charset="-120"/>
            </a:endParaRPr>
          </a:p>
          <a:p>
            <a:pPr lvl="0"/>
            <a:endParaRPr lang="en-US" altLang="x-none" dirty="0">
              <a:ea typeface="PMingLiU" pitchFamily="2" charset="-120"/>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72200" y="1825625"/>
            <a:ext cx="51816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72200" y="4076700"/>
            <a:ext cx="51816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38200" y="1825625"/>
            <a:ext cx="51816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72200" y="1825625"/>
            <a:ext cx="51816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838200" y="4076700"/>
            <a:ext cx="51816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72200" y="4076700"/>
            <a:ext cx="51816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png"/><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w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emf"/><Relationship Id="rId3" Type="http://schemas.openxmlformats.org/officeDocument/2006/relationships/oleObject" Target="../embeddings/oleObject5.bin"/><Relationship Id="rId2" Type="http://schemas.openxmlformats.org/officeDocument/2006/relationships/image" Target="../media/image23.wmf"/><Relationship Id="rId1" Type="http://schemas.openxmlformats.org/officeDocument/2006/relationships/image" Target="../media/image22.wmf"/></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11.bin"/><Relationship Id="rId8" Type="http://schemas.openxmlformats.org/officeDocument/2006/relationships/image" Target="../media/image30.emf"/><Relationship Id="rId7" Type="http://schemas.openxmlformats.org/officeDocument/2006/relationships/oleObject" Target="../embeddings/oleObject10.bin"/><Relationship Id="rId6" Type="http://schemas.openxmlformats.org/officeDocument/2006/relationships/image" Target="../media/image29.emf"/><Relationship Id="rId5" Type="http://schemas.openxmlformats.org/officeDocument/2006/relationships/oleObject" Target="../embeddings/oleObject9.bin"/><Relationship Id="rId4" Type="http://schemas.openxmlformats.org/officeDocument/2006/relationships/image" Target="../media/image28.emf"/><Relationship Id="rId3" Type="http://schemas.openxmlformats.org/officeDocument/2006/relationships/oleObject" Target="../embeddings/oleObject8.bin"/><Relationship Id="rId25" Type="http://schemas.openxmlformats.org/officeDocument/2006/relationships/vmlDrawing" Target="../drawings/vmlDrawing7.vml"/><Relationship Id="rId24" Type="http://schemas.openxmlformats.org/officeDocument/2006/relationships/slideLayout" Target="../slideLayouts/slideLayout12.xml"/><Relationship Id="rId23" Type="http://schemas.openxmlformats.org/officeDocument/2006/relationships/image" Target="../media/image38.emf"/><Relationship Id="rId22" Type="http://schemas.openxmlformats.org/officeDocument/2006/relationships/oleObject" Target="../embeddings/oleObject17.bin"/><Relationship Id="rId21" Type="http://schemas.openxmlformats.org/officeDocument/2006/relationships/image" Target="../media/image37.png"/><Relationship Id="rId20" Type="http://schemas.openxmlformats.org/officeDocument/2006/relationships/image" Target="../media/image36.emf"/><Relationship Id="rId2" Type="http://schemas.openxmlformats.org/officeDocument/2006/relationships/image" Target="../media/image27.emf"/><Relationship Id="rId19" Type="http://schemas.openxmlformats.org/officeDocument/2006/relationships/oleObject" Target="../embeddings/oleObject16.bin"/><Relationship Id="rId18" Type="http://schemas.openxmlformats.org/officeDocument/2006/relationships/image" Target="../media/image35.emf"/><Relationship Id="rId17" Type="http://schemas.openxmlformats.org/officeDocument/2006/relationships/oleObject" Target="../embeddings/oleObject15.bin"/><Relationship Id="rId16" Type="http://schemas.openxmlformats.org/officeDocument/2006/relationships/image" Target="../media/image34.emf"/><Relationship Id="rId15" Type="http://schemas.openxmlformats.org/officeDocument/2006/relationships/oleObject" Target="../embeddings/oleObject14.bin"/><Relationship Id="rId14" Type="http://schemas.openxmlformats.org/officeDocument/2006/relationships/image" Target="../media/image33.emf"/><Relationship Id="rId13" Type="http://schemas.openxmlformats.org/officeDocument/2006/relationships/oleObject" Target="../embeddings/oleObject13.bin"/><Relationship Id="rId12" Type="http://schemas.openxmlformats.org/officeDocument/2006/relationships/image" Target="../media/image32.emf"/><Relationship Id="rId11" Type="http://schemas.openxmlformats.org/officeDocument/2006/relationships/oleObject" Target="../embeddings/oleObject12.bin"/><Relationship Id="rId10" Type="http://schemas.openxmlformats.org/officeDocument/2006/relationships/image" Target="../media/image31.emf"/><Relationship Id="rId1" Type="http://schemas.openxmlformats.org/officeDocument/2006/relationships/oleObject" Target="../embeddings/oleObject7.bin"/></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42.emf"/><Relationship Id="rId7" Type="http://schemas.openxmlformats.org/officeDocument/2006/relationships/oleObject" Target="../embeddings/oleObject21.bin"/><Relationship Id="rId6" Type="http://schemas.openxmlformats.org/officeDocument/2006/relationships/image" Target="../media/image41.emf"/><Relationship Id="rId5" Type="http://schemas.openxmlformats.org/officeDocument/2006/relationships/oleObject" Target="../embeddings/oleObject20.bin"/><Relationship Id="rId4" Type="http://schemas.openxmlformats.org/officeDocument/2006/relationships/image" Target="../media/image40.emf"/><Relationship Id="rId3" Type="http://schemas.openxmlformats.org/officeDocument/2006/relationships/oleObject" Target="../embeddings/oleObject19.bin"/><Relationship Id="rId2" Type="http://schemas.openxmlformats.org/officeDocument/2006/relationships/image" Target="../media/image39.emf"/><Relationship Id="rId10" Type="http://schemas.openxmlformats.org/officeDocument/2006/relationships/vmlDrawing" Target="../drawings/vmlDrawing8.vml"/><Relationship Id="rId1" Type="http://schemas.openxmlformats.org/officeDocument/2006/relationships/oleObject" Target="../embeddings/oleObject18.bin"/></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46.emf"/><Relationship Id="rId7" Type="http://schemas.openxmlformats.org/officeDocument/2006/relationships/oleObject" Target="../embeddings/oleObject25.bin"/><Relationship Id="rId6" Type="http://schemas.openxmlformats.org/officeDocument/2006/relationships/image" Target="../media/image45.emf"/><Relationship Id="rId5" Type="http://schemas.openxmlformats.org/officeDocument/2006/relationships/oleObject" Target="../embeddings/oleObject24.bin"/><Relationship Id="rId4" Type="http://schemas.openxmlformats.org/officeDocument/2006/relationships/image" Target="../media/image44.emf"/><Relationship Id="rId3" Type="http://schemas.openxmlformats.org/officeDocument/2006/relationships/oleObject" Target="../embeddings/oleObject23.bin"/><Relationship Id="rId2" Type="http://schemas.openxmlformats.org/officeDocument/2006/relationships/image" Target="../media/image43.emf"/><Relationship Id="rId10" Type="http://schemas.openxmlformats.org/officeDocument/2006/relationships/vmlDrawing" Target="../drawings/vmlDrawing9.vml"/><Relationship Id="rId1" Type="http://schemas.openxmlformats.org/officeDocument/2006/relationships/oleObject" Target="../embeddings/oleObject22.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jpeg"/><Relationship Id="rId1" Type="http://schemas.openxmlformats.org/officeDocument/2006/relationships/image" Target="../media/image49.jpe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image" Target="../media/image4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wm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wm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72.wmf"/><Relationship Id="rId1" Type="http://schemas.openxmlformats.org/officeDocument/2006/relationships/oleObject" Target="../embeddings/oleObject26.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11.vml"/><Relationship Id="rId5" Type="http://schemas.openxmlformats.org/officeDocument/2006/relationships/slideLayout" Target="../slideLayouts/slideLayout7.xml"/><Relationship Id="rId4" Type="http://schemas.openxmlformats.org/officeDocument/2006/relationships/image" Target="../media/image74.wmf"/><Relationship Id="rId3" Type="http://schemas.openxmlformats.org/officeDocument/2006/relationships/oleObject" Target="../embeddings/oleObject28.bin"/><Relationship Id="rId2" Type="http://schemas.openxmlformats.org/officeDocument/2006/relationships/image" Target="../media/image73.wmf"/><Relationship Id="rId1" Type="http://schemas.openxmlformats.org/officeDocument/2006/relationships/oleObject" Target="../embeddings/oleObject27.bin"/></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12.vml"/><Relationship Id="rId5" Type="http://schemas.openxmlformats.org/officeDocument/2006/relationships/slideLayout" Target="../slideLayouts/slideLayout7.xml"/><Relationship Id="rId4" Type="http://schemas.openxmlformats.org/officeDocument/2006/relationships/image" Target="../media/image74.wmf"/><Relationship Id="rId3" Type="http://schemas.openxmlformats.org/officeDocument/2006/relationships/oleObject" Target="../embeddings/oleObject30.bin"/><Relationship Id="rId2" Type="http://schemas.openxmlformats.org/officeDocument/2006/relationships/image" Target="../media/image73.wmf"/><Relationship Id="rId1"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7.xml"/><Relationship Id="rId5" Type="http://schemas.openxmlformats.org/officeDocument/2006/relationships/image" Target="../media/image77.wmf"/><Relationship Id="rId4" Type="http://schemas.openxmlformats.org/officeDocument/2006/relationships/oleObject" Target="../embeddings/oleObject32.bin"/><Relationship Id="rId3" Type="http://schemas.openxmlformats.org/officeDocument/2006/relationships/image" Target="../media/image76.wmf"/><Relationship Id="rId2" Type="http://schemas.openxmlformats.org/officeDocument/2006/relationships/oleObject" Target="../embeddings/oleObject31.bin"/><Relationship Id="rId1" Type="http://schemas.openxmlformats.org/officeDocument/2006/relationships/image" Target="../media/image75.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14.vml"/><Relationship Id="rId3" Type="http://schemas.openxmlformats.org/officeDocument/2006/relationships/slideLayout" Target="../slideLayouts/slideLayout7.xml"/><Relationship Id="rId2" Type="http://schemas.openxmlformats.org/officeDocument/2006/relationships/image" Target="../media/image78.wmf"/><Relationship Id="rId1" Type="http://schemas.openxmlformats.org/officeDocument/2006/relationships/oleObject" Target="../embeddings/oleObject33.bin"/></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15.vml"/><Relationship Id="rId5" Type="http://schemas.openxmlformats.org/officeDocument/2006/relationships/slideLayout" Target="../slideLayouts/slideLayout7.xml"/><Relationship Id="rId4" Type="http://schemas.openxmlformats.org/officeDocument/2006/relationships/image" Target="../media/image80.wmf"/><Relationship Id="rId3" Type="http://schemas.openxmlformats.org/officeDocument/2006/relationships/oleObject" Target="../embeddings/oleObject35.bin"/><Relationship Id="rId2" Type="http://schemas.openxmlformats.org/officeDocument/2006/relationships/image" Target="../media/image79.wmf"/><Relationship Id="rId1" Type="http://schemas.openxmlformats.org/officeDocument/2006/relationships/oleObject" Target="../embeddings/oleObject34.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16.vml"/><Relationship Id="rId5" Type="http://schemas.openxmlformats.org/officeDocument/2006/relationships/slideLayout" Target="../slideLayouts/slideLayout7.xml"/><Relationship Id="rId4" Type="http://schemas.openxmlformats.org/officeDocument/2006/relationships/image" Target="../media/image82.wmf"/><Relationship Id="rId3" Type="http://schemas.openxmlformats.org/officeDocument/2006/relationships/oleObject" Target="../embeddings/oleObject37.bin"/><Relationship Id="rId2" Type="http://schemas.openxmlformats.org/officeDocument/2006/relationships/image" Target="../media/image81.wmf"/><Relationship Id="rId1" Type="http://schemas.openxmlformats.org/officeDocument/2006/relationships/oleObject" Target="../embeddings/oleObject36.bin"/></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5.wmf"/><Relationship Id="rId7" Type="http://schemas.openxmlformats.org/officeDocument/2006/relationships/oleObject" Target="../embeddings/oleObject41.bin"/><Relationship Id="rId6" Type="http://schemas.openxmlformats.org/officeDocument/2006/relationships/image" Target="../media/image84.wmf"/><Relationship Id="rId5" Type="http://schemas.openxmlformats.org/officeDocument/2006/relationships/oleObject" Target="../embeddings/oleObject40.bin"/><Relationship Id="rId4" Type="http://schemas.openxmlformats.org/officeDocument/2006/relationships/image" Target="../media/image80.wmf"/><Relationship Id="rId3" Type="http://schemas.openxmlformats.org/officeDocument/2006/relationships/oleObject" Target="../embeddings/oleObject39.bin"/><Relationship Id="rId2" Type="http://schemas.openxmlformats.org/officeDocument/2006/relationships/image" Target="../media/image83.wmf"/><Relationship Id="rId11" Type="http://schemas.openxmlformats.org/officeDocument/2006/relationships/notesSlide" Target="../notesSlides/notesSlide8.xml"/><Relationship Id="rId10" Type="http://schemas.openxmlformats.org/officeDocument/2006/relationships/vmlDrawing" Target="../drawings/vmlDrawing17.vml"/><Relationship Id="rId1" Type="http://schemas.openxmlformats.org/officeDocument/2006/relationships/oleObject" Target="../embeddings/oleObject38.bin"/></Relationships>
</file>

<file path=ppt/slides/_rels/slide7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18.vml"/><Relationship Id="rId5" Type="http://schemas.openxmlformats.org/officeDocument/2006/relationships/slideLayout" Target="../slideLayouts/slideLayout7.xml"/><Relationship Id="rId4" Type="http://schemas.openxmlformats.org/officeDocument/2006/relationships/image" Target="../media/image82.wmf"/><Relationship Id="rId3" Type="http://schemas.openxmlformats.org/officeDocument/2006/relationships/oleObject" Target="../embeddings/oleObject43.bin"/><Relationship Id="rId2" Type="http://schemas.openxmlformats.org/officeDocument/2006/relationships/image" Target="../media/image86.wmf"/><Relationship Id="rId1" Type="http://schemas.openxmlformats.org/officeDocument/2006/relationships/oleObject" Target="../embeddings/oleObject42.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88.wmf"/><Relationship Id="rId1" Type="http://schemas.openxmlformats.org/officeDocument/2006/relationships/image" Target="../media/image87.wmf"/></Relationships>
</file>

<file path=ppt/slides/_rels/slide76.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19.vml"/><Relationship Id="rId5" Type="http://schemas.openxmlformats.org/officeDocument/2006/relationships/slideLayout" Target="../slideLayouts/slideLayout7.xml"/><Relationship Id="rId4" Type="http://schemas.openxmlformats.org/officeDocument/2006/relationships/image" Target="../media/image80.wmf"/><Relationship Id="rId3" Type="http://schemas.openxmlformats.org/officeDocument/2006/relationships/oleObject" Target="../embeddings/oleObject45.bin"/><Relationship Id="rId2" Type="http://schemas.openxmlformats.org/officeDocument/2006/relationships/image" Target="../media/image89.wmf"/><Relationship Id="rId1" Type="http://schemas.openxmlformats.org/officeDocument/2006/relationships/oleObject" Target="../embeddings/oleObject44.bin"/></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20.vml"/><Relationship Id="rId5" Type="http://schemas.openxmlformats.org/officeDocument/2006/relationships/slideLayout" Target="../slideLayouts/slideLayout7.xml"/><Relationship Id="rId4" Type="http://schemas.openxmlformats.org/officeDocument/2006/relationships/image" Target="../media/image91.wmf"/><Relationship Id="rId3" Type="http://schemas.openxmlformats.org/officeDocument/2006/relationships/oleObject" Target="../embeddings/oleObject47.bin"/><Relationship Id="rId2" Type="http://schemas.openxmlformats.org/officeDocument/2006/relationships/image" Target="../media/image90.wmf"/><Relationship Id="rId1" Type="http://schemas.openxmlformats.org/officeDocument/2006/relationships/oleObject" Target="../embeddings/oleObject46.bin"/></Relationships>
</file>

<file path=ppt/slides/_rels/slide78.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21.vml"/><Relationship Id="rId7" Type="http://schemas.openxmlformats.org/officeDocument/2006/relationships/slideLayout" Target="../slideLayouts/slideLayout7.xml"/><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1.wmf"/><Relationship Id="rId3" Type="http://schemas.openxmlformats.org/officeDocument/2006/relationships/oleObject" Target="../embeddings/oleObject49.bin"/><Relationship Id="rId2" Type="http://schemas.openxmlformats.org/officeDocument/2006/relationships/image" Target="../media/image92.wmf"/><Relationship Id="rId1" Type="http://schemas.openxmlformats.org/officeDocument/2006/relationships/oleObject" Target="../embeddings/oleObject48.bin"/></Relationships>
</file>

<file path=ppt/slides/_rels/slide79.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vmlDrawing" Target="../drawings/vmlDrawing22.vml"/><Relationship Id="rId7" Type="http://schemas.openxmlformats.org/officeDocument/2006/relationships/slideLayout" Target="../slideLayouts/slideLayout7.xml"/><Relationship Id="rId6" Type="http://schemas.openxmlformats.org/officeDocument/2006/relationships/image" Target="../media/image91.wmf"/><Relationship Id="rId5" Type="http://schemas.openxmlformats.org/officeDocument/2006/relationships/oleObject" Target="../embeddings/oleObject52.bin"/><Relationship Id="rId4" Type="http://schemas.openxmlformats.org/officeDocument/2006/relationships/image" Target="../media/image96.wmf"/><Relationship Id="rId3" Type="http://schemas.openxmlformats.org/officeDocument/2006/relationships/oleObject" Target="../embeddings/oleObject51.bin"/><Relationship Id="rId2" Type="http://schemas.openxmlformats.org/officeDocument/2006/relationships/image" Target="../media/image95.wmf"/><Relationship Id="rId1" Type="http://schemas.openxmlformats.org/officeDocument/2006/relationships/oleObject" Target="../embeddings/oleObject50.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vmlDrawing" Target="../drawings/vmlDrawing23.vml"/><Relationship Id="rId7" Type="http://schemas.openxmlformats.org/officeDocument/2006/relationships/slideLayout" Target="../slideLayouts/slideLayout7.xml"/><Relationship Id="rId6" Type="http://schemas.openxmlformats.org/officeDocument/2006/relationships/image" Target="../media/image91.wmf"/><Relationship Id="rId5" Type="http://schemas.openxmlformats.org/officeDocument/2006/relationships/oleObject" Target="../embeddings/oleObject54.bin"/><Relationship Id="rId4" Type="http://schemas.openxmlformats.org/officeDocument/2006/relationships/image" Target="../media/image96.wmf"/><Relationship Id="rId3" Type="http://schemas.openxmlformats.org/officeDocument/2006/relationships/oleObject" Target="../embeddings/oleObject53.bin"/><Relationship Id="rId2" Type="http://schemas.openxmlformats.org/officeDocument/2006/relationships/image" Target="../media/image94.wmf"/><Relationship Id="rId1" Type="http://schemas.openxmlformats.org/officeDocument/2006/relationships/image" Target="../media/image93.wmf"/></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wmf"/><Relationship Id="rId3" Type="http://schemas.openxmlformats.org/officeDocument/2006/relationships/image" Target="../media/image99.png"/><Relationship Id="rId2" Type="http://schemas.openxmlformats.org/officeDocument/2006/relationships/image" Target="../media/image98.wmf"/><Relationship Id="rId1" Type="http://schemas.openxmlformats.org/officeDocument/2006/relationships/image" Target="../media/image97.png"/></Relationships>
</file>

<file path=ppt/slides/_rels/slide82.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vmlDrawing" Target="../drawings/vmlDrawing24.vml"/><Relationship Id="rId5" Type="http://schemas.openxmlformats.org/officeDocument/2006/relationships/slideLayout" Target="../slideLayouts/slideLayout7.xml"/><Relationship Id="rId4" Type="http://schemas.openxmlformats.org/officeDocument/2006/relationships/image" Target="../media/image104.wmf"/><Relationship Id="rId3" Type="http://schemas.openxmlformats.org/officeDocument/2006/relationships/oleObject" Target="../embeddings/oleObject56.bin"/><Relationship Id="rId2" Type="http://schemas.openxmlformats.org/officeDocument/2006/relationships/image" Target="../media/image103.wmf"/><Relationship Id="rId1" Type="http://schemas.openxmlformats.org/officeDocument/2006/relationships/oleObject" Target="../embeddings/oleObject55.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6.png"/><Relationship Id="rId1" Type="http://schemas.openxmlformats.org/officeDocument/2006/relationships/image" Target="../media/image10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wmf"/><Relationship Id="rId1" Type="http://schemas.openxmlformats.org/officeDocument/2006/relationships/image" Target="../media/image10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标题 4097"/>
          <p:cNvSpPr>
            <a:spLocks noGrp="1"/>
          </p:cNvSpPr>
          <p:nvPr>
            <p:ph type="ctrTitle"/>
          </p:nvPr>
        </p:nvSpPr>
        <p:spPr>
          <a:xfrm>
            <a:off x="2209800" y="2130425"/>
            <a:ext cx="7772400" cy="1470025"/>
          </a:xfrm>
        </p:spPr>
        <p:txBody>
          <a:bodyPr anchor="ctr"/>
          <a:p>
            <a:pPr defTabSz="914400">
              <a:buSzPct val="100000"/>
            </a:pPr>
            <a:r>
              <a:rPr lang="zh-CN" altLang="en-US" sz="4400" kern="1200" baseline="0">
                <a:latin typeface="Arial" panose="020B0604020202020204" pitchFamily="34" charset="0"/>
                <a:ea typeface="宋体" panose="02010600030101010101" pitchFamily="2" charset="-122"/>
              </a:rPr>
              <a:t>不确定数据管理</a:t>
            </a:r>
            <a:endParaRPr lang="zh-CN" altLang="en-US" sz="4400" kern="1200" baseline="0">
              <a:latin typeface="Arial" panose="020B0604020202020204" pitchFamily="34" charset="0"/>
              <a:ea typeface="宋体" panose="02010600030101010101" pitchFamily="2" charset="-122"/>
            </a:endParaRPr>
          </a:p>
        </p:txBody>
      </p:sp>
      <p:sp>
        <p:nvSpPr>
          <p:cNvPr id="4099" name="副标题 4098"/>
          <p:cNvSpPr>
            <a:spLocks noGrp="1"/>
          </p:cNvSpPr>
          <p:nvPr>
            <p:ph type="subTitle" idx="1"/>
          </p:nvPr>
        </p:nvSpPr>
        <p:spPr>
          <a:xfrm>
            <a:off x="2895600" y="3886200"/>
            <a:ext cx="6400800" cy="1752600"/>
          </a:xfrm>
        </p:spPr>
        <p:txBody>
          <a:bodyPr/>
          <a:p>
            <a:pPr defTabSz="914400">
              <a:buSzPct val="100000"/>
            </a:pPr>
            <a:r>
              <a:rPr lang="zh-CN" altLang="en-US" sz="3200" kern="1200" baseline="0">
                <a:latin typeface="Arial" panose="020B0604020202020204" pitchFamily="34" charset="0"/>
                <a:ea typeface="宋体" panose="02010600030101010101" pitchFamily="2" charset="-122"/>
              </a:rPr>
              <a:t>金澈清</a:t>
            </a:r>
            <a:endParaRPr lang="zh-CN" altLang="en-US" sz="3200" kern="1200" baseline="0">
              <a:latin typeface="Arial" panose="020B0604020202020204" pitchFamily="34" charset="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内容占位符 1"/>
          <p:cNvSpPr>
            <a:spLocks noGrp="1"/>
          </p:cNvSpPr>
          <p:nvPr>
            <p:ph idx="1"/>
          </p:nvPr>
        </p:nvSpPr>
        <p:spPr>
          <a:xfrm>
            <a:off x="1981200" y="1481138"/>
            <a:ext cx="8229600" cy="4525962"/>
          </a:xfrm>
        </p:spPr>
        <p:txBody>
          <a:bodyPr vert="horz" wrap="square" anchor="t"/>
          <a:p>
            <a:r>
              <a:rPr lang="zh-CN" altLang="en-US" sz="2800" dirty="0"/>
              <a:t>隐私保护</a:t>
            </a:r>
            <a:endParaRPr lang="en-US" altLang="x-none" sz="2800" dirty="0"/>
          </a:p>
          <a:p>
            <a:pPr lvl="1"/>
            <a:r>
              <a:rPr lang="zh-CN" altLang="en-US" sz="2400" dirty="0"/>
              <a:t>为保持数据记录的敏感性，变换为一个混沌的数据集</a:t>
            </a:r>
            <a:endParaRPr lang="en-US" altLang="x-none" sz="2400" dirty="0"/>
          </a:p>
          <a:p>
            <a:pPr lvl="1"/>
            <a:r>
              <a:rPr lang="zh-CN" altLang="en-US" sz="2400" dirty="0"/>
              <a:t>以概率密度函数替代原始数据</a:t>
            </a:r>
            <a:endParaRPr lang="en-US" altLang="x-none" sz="2400" dirty="0"/>
          </a:p>
          <a:p>
            <a:endParaRPr lang="en-US" altLang="x-none" sz="2400" dirty="0"/>
          </a:p>
          <a:p>
            <a:r>
              <a:rPr lang="zh-CN" altLang="en-US" sz="2800" dirty="0"/>
              <a:t>应用举例：位置业务（</a:t>
            </a:r>
            <a:r>
              <a:rPr lang="en-US" altLang="x-none" sz="2800" dirty="0"/>
              <a:t>LBS</a:t>
            </a:r>
            <a:r>
              <a:rPr lang="zh-CN" altLang="en-US" sz="2800" dirty="0"/>
              <a:t>）</a:t>
            </a:r>
            <a:endParaRPr lang="en-US" altLang="x-none" sz="2800" dirty="0"/>
          </a:p>
          <a:p>
            <a:pPr lvl="1"/>
            <a:r>
              <a:rPr lang="zh-CN" altLang="en-US" sz="2400" dirty="0"/>
              <a:t>移动对象的当前位置以及位置变迁信息涉及用户隐私</a:t>
            </a:r>
            <a:endParaRPr lang="en-US" altLang="x-none" sz="2400" dirty="0"/>
          </a:p>
          <a:p>
            <a:pPr lvl="1"/>
            <a:r>
              <a:rPr lang="zh-CN" altLang="en-US" sz="2400" dirty="0"/>
              <a:t>从物理设备采集的数据再加上一层保护</a:t>
            </a:r>
            <a:endParaRPr lang="en-US" altLang="x-none" sz="2400" dirty="0"/>
          </a:p>
          <a:p>
            <a:pPr lvl="1"/>
            <a:r>
              <a:rPr lang="zh-CN" altLang="en-US" sz="2400" dirty="0"/>
              <a:t>以区域描述物体位置，隐藏对象的真实位置</a:t>
            </a:r>
            <a:endParaRPr lang="zh-CN" altLang="en-US" sz="2400" dirty="0"/>
          </a:p>
          <a:p>
            <a:endParaRPr lang="zh-CN" altLang="en-US" sz="2400" dirty="0"/>
          </a:p>
        </p:txBody>
      </p:sp>
      <p:pic>
        <p:nvPicPr>
          <p:cNvPr id="13315" name="标题 2"/>
          <p:cNvPicPr>
            <a:picLocks noGrp="1"/>
          </p:cNvPicPr>
          <p:nvPr>
            <p:ph type="title"/>
          </p:nvPr>
        </p:nvPicPr>
        <p:blipFill>
          <a:blip r:embed="rId1"/>
          <a:stretch>
            <a:fillRect/>
          </a:stretch>
        </p:blipFill>
        <p:spPr>
          <a:xfrm>
            <a:off x="1719263" y="268288"/>
            <a:ext cx="8497887" cy="1158875"/>
          </a:xfrm>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标题 14337"/>
          <p:cNvSpPr>
            <a:spLocks noGrp="1"/>
          </p:cNvSpPr>
          <p:nvPr>
            <p:ph type="title"/>
          </p:nvPr>
        </p:nvSpPr>
        <p:spPr>
          <a:xfrm>
            <a:off x="1450975" y="533400"/>
            <a:ext cx="8226425" cy="741363"/>
          </a:xfrm>
        </p:spPr>
        <p:txBody>
          <a:bodyPr anchor="ctr"/>
          <a:p>
            <a:r>
              <a:rPr lang="zh-CN" altLang="en-US" sz="3300" b="1" i="1">
                <a:solidFill>
                  <a:schemeClr val="tx1"/>
                </a:solidFill>
              </a:rPr>
              <a:t>动机</a:t>
            </a:r>
            <a:r>
              <a:rPr lang="en-US" altLang="zh-CN" sz="3300" b="1" i="1">
                <a:solidFill>
                  <a:schemeClr val="tx1"/>
                </a:solidFill>
              </a:rPr>
              <a:t>: LBS</a:t>
            </a:r>
            <a:r>
              <a:rPr lang="zh-CN" altLang="en-US" sz="3300" b="1" i="1">
                <a:solidFill>
                  <a:schemeClr val="tx1"/>
                </a:solidFill>
              </a:rPr>
              <a:t>中的隐私问题</a:t>
            </a:r>
            <a:endParaRPr lang="zh-CN" altLang="en-US" sz="3300" b="1" i="1">
              <a:solidFill>
                <a:schemeClr val="tx1"/>
              </a:solidFill>
            </a:endParaRPr>
          </a:p>
        </p:txBody>
      </p:sp>
      <p:sp>
        <p:nvSpPr>
          <p:cNvPr id="14339" name="文本框 14338"/>
          <p:cNvSpPr txBox="1"/>
          <p:nvPr/>
        </p:nvSpPr>
        <p:spPr>
          <a:xfrm>
            <a:off x="1676400" y="4572000"/>
            <a:ext cx="2590800" cy="676910"/>
          </a:xfrm>
          <a:prstGeom prst="rect">
            <a:avLst/>
          </a:prstGeom>
          <a:noFill/>
          <a:ln w="9525">
            <a:noFill/>
          </a:ln>
        </p:spPr>
        <p:txBody>
          <a:bodyPr lIns="0" tIns="0" rIns="0" bIns="0">
            <a:spAutoFit/>
          </a:bodyPr>
          <a:p>
            <a:pPr>
              <a:spcBef>
                <a:spcPct val="20000"/>
              </a:spcBef>
              <a:buClr>
                <a:srgbClr val="FFCC66"/>
              </a:buClr>
              <a:buSzPct val="80000"/>
              <a:buFont typeface="Wingdings" panose="05000000000000000000" pitchFamily="2" charset="2"/>
              <a:buChar char="u"/>
            </a:pPr>
            <a:r>
              <a:rPr lang="zh-CN" altLang="en-US" sz="2000">
                <a:latin typeface="Arial" panose="020B0604020202020204" pitchFamily="34" charset="0"/>
                <a:cs typeface="Arial" panose="020B0604020202020204" pitchFamily="34" charset="0"/>
              </a:rPr>
              <a:t>唯一身份</a:t>
            </a:r>
            <a:endParaRPr lang="zh-CN" altLang="en-US" sz="2000">
              <a:latin typeface="Arial" panose="020B0604020202020204" pitchFamily="34" charset="0"/>
              <a:cs typeface="Arial" panose="020B0604020202020204" pitchFamily="34" charset="0"/>
            </a:endParaRPr>
          </a:p>
          <a:p>
            <a:pPr>
              <a:spcBef>
                <a:spcPct val="20000"/>
              </a:spcBef>
              <a:buClr>
                <a:srgbClr val="FFCC66"/>
              </a:buClr>
              <a:buSzPct val="80000"/>
              <a:buFont typeface="Wingdings" panose="05000000000000000000" pitchFamily="2" charset="2"/>
              <a:buChar char="u"/>
            </a:pPr>
            <a:r>
              <a:rPr lang="zh-CN" altLang="en-US" sz="2000">
                <a:latin typeface="Arial" panose="020B0604020202020204" pitchFamily="34" charset="0"/>
                <a:cs typeface="Arial" panose="020B0604020202020204" pitchFamily="34" charset="0"/>
              </a:rPr>
              <a:t>位置信息</a:t>
            </a:r>
            <a:endParaRPr lang="zh-CN" altLang="en-US" sz="2000">
              <a:latin typeface="Arial" panose="020B0604020202020204" pitchFamily="34" charset="0"/>
              <a:ea typeface="Arial" panose="020B0604020202020204" pitchFamily="34" charset="0"/>
            </a:endParaRPr>
          </a:p>
        </p:txBody>
      </p:sp>
      <p:sp>
        <p:nvSpPr>
          <p:cNvPr id="14340" name="文本框 14339"/>
          <p:cNvSpPr txBox="1"/>
          <p:nvPr/>
        </p:nvSpPr>
        <p:spPr>
          <a:xfrm>
            <a:off x="1752600" y="2743200"/>
            <a:ext cx="1297305" cy="368300"/>
          </a:xfrm>
          <a:prstGeom prst="rect">
            <a:avLst/>
          </a:prstGeom>
          <a:noFill/>
          <a:ln w="9525">
            <a:noFill/>
          </a:ln>
        </p:spPr>
        <p:txBody>
          <a:bodyPr wrap="none" anchor="t">
            <a:spAutoFit/>
          </a:bodyPr>
          <a:p>
            <a:r>
              <a:rPr lang="en-US" altLang="x-none" dirty="0">
                <a:latin typeface="Comic Sans MS" panose="030F0702030302020204" pitchFamily="2" charset="0"/>
                <a:cs typeface="Arial" panose="020B0604020202020204" pitchFamily="34" charset="0"/>
              </a:rPr>
              <a:t>LBS</a:t>
            </a:r>
            <a:r>
              <a:rPr lang="zh-CN" altLang="en-US" dirty="0">
                <a:latin typeface="Comic Sans MS" panose="030F0702030302020204" pitchFamily="2" charset="0"/>
                <a:cs typeface="Arial" panose="020B0604020202020204" pitchFamily="34" charset="0"/>
              </a:rPr>
              <a:t>提供者</a:t>
            </a:r>
            <a:endParaRPr lang="zh-CN" altLang="en-US" dirty="0">
              <a:latin typeface="Comic Sans MS" panose="030F0702030302020204" pitchFamily="2" charset="0"/>
              <a:ea typeface="Arial" panose="020B0604020202020204" pitchFamily="34" charset="0"/>
            </a:endParaRPr>
          </a:p>
        </p:txBody>
      </p:sp>
      <p:pic>
        <p:nvPicPr>
          <p:cNvPr id="14341" name="图片 14340" descr="map_amtel02"/>
          <p:cNvPicPr>
            <a:picLocks noChangeAspect="1"/>
          </p:cNvPicPr>
          <p:nvPr/>
        </p:nvPicPr>
        <p:blipFill>
          <a:blip r:embed="rId1"/>
          <a:stretch>
            <a:fillRect/>
          </a:stretch>
        </p:blipFill>
        <p:spPr>
          <a:xfrm>
            <a:off x="4191000" y="1447800"/>
            <a:ext cx="5867400" cy="5011738"/>
          </a:xfrm>
          <a:prstGeom prst="rect">
            <a:avLst/>
          </a:prstGeom>
          <a:noFill/>
          <a:ln w="9525">
            <a:noFill/>
          </a:ln>
        </p:spPr>
      </p:pic>
      <p:pic>
        <p:nvPicPr>
          <p:cNvPr id="14342" name="图片 14341"/>
          <p:cNvPicPr>
            <a:picLocks noChangeAspect="1"/>
          </p:cNvPicPr>
          <p:nvPr/>
        </p:nvPicPr>
        <p:blipFill>
          <a:blip r:embed="rId2"/>
          <a:stretch>
            <a:fillRect/>
          </a:stretch>
        </p:blipFill>
        <p:spPr>
          <a:xfrm>
            <a:off x="1828800" y="3276600"/>
            <a:ext cx="914400" cy="914400"/>
          </a:xfrm>
          <a:prstGeom prst="rect">
            <a:avLst/>
          </a:prstGeom>
          <a:noFill/>
          <a:ln w="9525">
            <a:noFill/>
          </a:ln>
        </p:spPr>
      </p:pic>
      <p:sp>
        <p:nvSpPr>
          <p:cNvPr id="14343" name="云形标注 14342"/>
          <p:cNvSpPr/>
          <p:nvPr/>
        </p:nvSpPr>
        <p:spPr>
          <a:xfrm>
            <a:off x="8077200" y="990600"/>
            <a:ext cx="1792288" cy="914400"/>
          </a:xfrm>
          <a:prstGeom prst="cloudCallout">
            <a:avLst>
              <a:gd name="adj1" fmla="val -142204"/>
              <a:gd name="adj2" fmla="val 71356"/>
            </a:avLst>
          </a:prstGeom>
          <a:noFill/>
          <a:ln w="9525" cap="flat" cmpd="sng">
            <a:solidFill>
              <a:srgbClr val="0066FF"/>
            </a:solidFill>
            <a:prstDash val="solid"/>
            <a:headEnd type="none" w="med" len="med"/>
            <a:tailEnd type="none" w="med" len="med"/>
          </a:ln>
        </p:spPr>
        <p:txBody>
          <a:bodyPr/>
          <a:p>
            <a:pPr algn="ctr">
              <a:spcBef>
                <a:spcPct val="20000"/>
              </a:spcBef>
            </a:pPr>
            <a:r>
              <a:rPr lang="zh-CN" altLang="en-US" sz="1600" b="1">
                <a:solidFill>
                  <a:schemeClr val="tx2"/>
                </a:solidFill>
                <a:latin typeface="Arial" panose="020B0604020202020204" pitchFamily="34" charset="0"/>
                <a:cs typeface="Arial" panose="020B0604020202020204" pitchFamily="34" charset="0"/>
              </a:rPr>
              <a:t>去大使馆怎么走？</a:t>
            </a:r>
            <a:endParaRPr lang="zh-CN" altLang="en-US" sz="1600" b="1">
              <a:solidFill>
                <a:schemeClr val="tx2"/>
              </a:solidFill>
              <a:latin typeface="Arial" panose="020B0604020202020204" pitchFamily="34" charset="0"/>
              <a:ea typeface="Arial" panose="020B0604020202020204" pitchFamily="34" charset="0"/>
            </a:endParaRPr>
          </a:p>
        </p:txBody>
      </p:sp>
      <p:sp>
        <p:nvSpPr>
          <p:cNvPr id="14344" name="云形标注 14343"/>
          <p:cNvSpPr/>
          <p:nvPr/>
        </p:nvSpPr>
        <p:spPr>
          <a:xfrm>
            <a:off x="8763000" y="4267200"/>
            <a:ext cx="1981200" cy="1143000"/>
          </a:xfrm>
          <a:prstGeom prst="cloudCallout">
            <a:avLst>
              <a:gd name="adj1" fmla="val -61861"/>
              <a:gd name="adj2" fmla="val -78611"/>
            </a:avLst>
          </a:prstGeom>
          <a:noFill/>
          <a:ln w="9525" cap="flat" cmpd="sng">
            <a:solidFill>
              <a:srgbClr val="0066FF"/>
            </a:solidFill>
            <a:prstDash val="solid"/>
            <a:headEnd type="none" w="med" len="med"/>
            <a:tailEnd type="none" w="med" len="med"/>
          </a:ln>
        </p:spPr>
        <p:txBody>
          <a:bodyPr/>
          <a:p>
            <a:pPr algn="ctr">
              <a:spcBef>
                <a:spcPct val="20000"/>
              </a:spcBef>
            </a:pPr>
            <a:r>
              <a:rPr lang="zh-CN" altLang="en-US" sz="1600" b="1">
                <a:solidFill>
                  <a:schemeClr val="tx2"/>
                </a:solidFill>
                <a:latin typeface="Arial" panose="020B0604020202020204" pitchFamily="34" charset="0"/>
                <a:cs typeface="Arial" panose="020B0604020202020204" pitchFamily="34" charset="0"/>
              </a:rPr>
              <a:t>去购物中心怎么走？</a:t>
            </a:r>
            <a:endParaRPr lang="zh-CN" altLang="en-US" sz="1600" b="1">
              <a:solidFill>
                <a:schemeClr val="tx2"/>
              </a:solidFill>
              <a:latin typeface="Arial" panose="020B0604020202020204" pitchFamily="34" charset="0"/>
              <a:ea typeface="Arial" panose="020B0604020202020204" pitchFamily="34" charset="0"/>
            </a:endParaRPr>
          </a:p>
        </p:txBody>
      </p:sp>
      <p:pic>
        <p:nvPicPr>
          <p:cNvPr id="14345" name="图片 14344" descr="j0212957"/>
          <p:cNvPicPr>
            <a:picLocks noChangeAspect="1"/>
          </p:cNvPicPr>
          <p:nvPr/>
        </p:nvPicPr>
        <p:blipFill>
          <a:blip r:embed="rId3"/>
          <a:stretch>
            <a:fillRect/>
          </a:stretch>
        </p:blipFill>
        <p:spPr>
          <a:xfrm>
            <a:off x="5715000" y="2057400"/>
            <a:ext cx="838200" cy="527050"/>
          </a:xfrm>
          <a:prstGeom prst="rect">
            <a:avLst/>
          </a:prstGeom>
          <a:noFill/>
          <a:ln w="9525">
            <a:noFill/>
          </a:ln>
        </p:spPr>
      </p:pic>
      <p:grpSp>
        <p:nvGrpSpPr>
          <p:cNvPr id="14346" name="组合 14345"/>
          <p:cNvGrpSpPr/>
          <p:nvPr/>
        </p:nvGrpSpPr>
        <p:grpSpPr>
          <a:xfrm>
            <a:off x="4495800" y="2514600"/>
            <a:ext cx="2286000" cy="1600200"/>
            <a:chOff x="0" y="0"/>
            <a:chExt cx="1440" cy="1008"/>
          </a:xfrm>
        </p:grpSpPr>
        <p:sp>
          <p:nvSpPr>
            <p:cNvPr id="14347" name="直接连接符 14346"/>
            <p:cNvSpPr/>
            <p:nvPr/>
          </p:nvSpPr>
          <p:spPr>
            <a:xfrm flipV="1">
              <a:off x="0" y="0"/>
              <a:ext cx="720" cy="192"/>
            </a:xfrm>
            <a:prstGeom prst="line">
              <a:avLst/>
            </a:prstGeom>
            <a:ln w="57150" cap="flat" cmpd="sng">
              <a:solidFill>
                <a:srgbClr val="FF0000"/>
              </a:solidFill>
              <a:prstDash val="solid"/>
              <a:headEnd type="none" w="med" len="med"/>
              <a:tailEnd type="none" w="med" len="med"/>
            </a:ln>
          </p:spPr>
        </p:sp>
        <p:sp>
          <p:nvSpPr>
            <p:cNvPr id="14348" name="直接连接符 14347"/>
            <p:cNvSpPr/>
            <p:nvPr/>
          </p:nvSpPr>
          <p:spPr>
            <a:xfrm flipH="1" flipV="1">
              <a:off x="0" y="192"/>
              <a:ext cx="1008" cy="816"/>
            </a:xfrm>
            <a:prstGeom prst="line">
              <a:avLst/>
            </a:prstGeom>
            <a:ln w="57150" cap="flat" cmpd="sng">
              <a:solidFill>
                <a:srgbClr val="FF0000"/>
              </a:solidFill>
              <a:prstDash val="solid"/>
              <a:headEnd type="none" w="med" len="med"/>
              <a:tailEnd type="none" w="med" len="med"/>
            </a:ln>
          </p:spPr>
        </p:sp>
        <p:sp>
          <p:nvSpPr>
            <p:cNvPr id="14349" name="直接连接符 14348"/>
            <p:cNvSpPr/>
            <p:nvPr/>
          </p:nvSpPr>
          <p:spPr>
            <a:xfrm flipV="1">
              <a:off x="1008" y="816"/>
              <a:ext cx="432" cy="192"/>
            </a:xfrm>
            <a:prstGeom prst="line">
              <a:avLst/>
            </a:prstGeom>
            <a:ln w="57150" cap="flat" cmpd="sng">
              <a:solidFill>
                <a:srgbClr val="FF0000"/>
              </a:solidFill>
              <a:prstDash val="solid"/>
              <a:headEnd type="none" w="med" len="med"/>
              <a:tailEnd type="none" w="med" len="med"/>
            </a:ln>
          </p:spPr>
        </p:sp>
      </p:grpSp>
      <p:sp>
        <p:nvSpPr>
          <p:cNvPr id="14350" name="直接连接符 14349"/>
          <p:cNvSpPr/>
          <p:nvPr/>
        </p:nvSpPr>
        <p:spPr>
          <a:xfrm flipV="1">
            <a:off x="2895600" y="2667000"/>
            <a:ext cx="3048000" cy="838200"/>
          </a:xfrm>
          <a:prstGeom prst="line">
            <a:avLst/>
          </a:prstGeom>
          <a:ln w="9525" cap="flat" cmpd="sng">
            <a:solidFill>
              <a:schemeClr val="tx1"/>
            </a:solidFill>
            <a:prstDash val="solid"/>
            <a:headEnd type="triangle" w="med" len="med"/>
            <a:tailEnd type="triangle" w="med" len="med"/>
          </a:ln>
        </p:spPr>
      </p:sp>
      <p:grpSp>
        <p:nvGrpSpPr>
          <p:cNvPr id="14351" name="组合 14350"/>
          <p:cNvGrpSpPr/>
          <p:nvPr/>
        </p:nvGrpSpPr>
        <p:grpSpPr>
          <a:xfrm>
            <a:off x="6553200" y="3810000"/>
            <a:ext cx="1295400" cy="1524000"/>
            <a:chOff x="0" y="0"/>
            <a:chExt cx="816" cy="960"/>
          </a:xfrm>
        </p:grpSpPr>
        <p:sp>
          <p:nvSpPr>
            <p:cNvPr id="14352" name="直接连接符 14351"/>
            <p:cNvSpPr/>
            <p:nvPr/>
          </p:nvSpPr>
          <p:spPr>
            <a:xfrm flipV="1">
              <a:off x="0" y="0"/>
              <a:ext cx="816" cy="384"/>
            </a:xfrm>
            <a:prstGeom prst="line">
              <a:avLst/>
            </a:prstGeom>
            <a:ln w="57150" cap="flat" cmpd="sng">
              <a:solidFill>
                <a:srgbClr val="FF0000"/>
              </a:solidFill>
              <a:prstDash val="solid"/>
              <a:headEnd type="none" w="med" len="med"/>
              <a:tailEnd type="none" w="med" len="med"/>
            </a:ln>
          </p:spPr>
        </p:sp>
        <p:sp>
          <p:nvSpPr>
            <p:cNvPr id="14353" name="直接连接符 14352"/>
            <p:cNvSpPr/>
            <p:nvPr/>
          </p:nvSpPr>
          <p:spPr>
            <a:xfrm flipH="1" flipV="1">
              <a:off x="0" y="384"/>
              <a:ext cx="768" cy="576"/>
            </a:xfrm>
            <a:prstGeom prst="line">
              <a:avLst/>
            </a:prstGeom>
            <a:ln w="57150" cap="flat" cmpd="sng">
              <a:solidFill>
                <a:srgbClr val="FF0000"/>
              </a:solidFill>
              <a:prstDash val="solid"/>
              <a:headEnd type="none" w="med" len="med"/>
              <a:tailEnd type="none" w="med" len="med"/>
            </a:ln>
          </p:spPr>
        </p:sp>
      </p:grpSp>
      <p:pic>
        <p:nvPicPr>
          <p:cNvPr id="14354" name="图片 14353" descr="j0186348"/>
          <p:cNvPicPr>
            <a:picLocks noChangeAspect="1"/>
          </p:cNvPicPr>
          <p:nvPr/>
        </p:nvPicPr>
        <p:blipFill>
          <a:blip r:embed="rId4"/>
          <a:stretch>
            <a:fillRect/>
          </a:stretch>
        </p:blipFill>
        <p:spPr>
          <a:xfrm>
            <a:off x="8001000" y="3657600"/>
            <a:ext cx="488950" cy="685800"/>
          </a:xfrm>
          <a:prstGeom prst="rect">
            <a:avLst/>
          </a:prstGeom>
          <a:noFill/>
          <a:ln w="9525">
            <a:noFill/>
          </a:ln>
        </p:spPr>
      </p:pic>
      <p:sp>
        <p:nvSpPr>
          <p:cNvPr id="14355" name="直接连接符 14354"/>
          <p:cNvSpPr/>
          <p:nvPr/>
        </p:nvSpPr>
        <p:spPr>
          <a:xfrm>
            <a:off x="2819400" y="3962400"/>
            <a:ext cx="5029200" cy="0"/>
          </a:xfrm>
          <a:prstGeom prst="line">
            <a:avLst/>
          </a:prstGeom>
          <a:ln w="9525" cap="flat" cmpd="sng">
            <a:solidFill>
              <a:schemeClr val="tx1"/>
            </a:solidFill>
            <a:prstDash val="solid"/>
            <a:headEnd type="triangle" w="med" len="med"/>
            <a:tailEnd type="triangle" w="med" len="med"/>
          </a:ln>
        </p:spPr>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45"/>
                                        </p:tgtEl>
                                        <p:attrNameLst>
                                          <p:attrName>style.visibility</p:attrName>
                                        </p:attrNameLst>
                                      </p:cBhvr>
                                      <p:to>
                                        <p:strVal val="visible"/>
                                      </p:to>
                                    </p:set>
                                    <p:anim calcmode="lin" valueType="num">
                                      <p:cBhvr additive="base">
                                        <p:cTn id="7" dur="500" fill="hold"/>
                                        <p:tgtEl>
                                          <p:spTgt spid="14345"/>
                                        </p:tgtEl>
                                        <p:attrNameLst>
                                          <p:attrName>ppt_x</p:attrName>
                                        </p:attrNameLst>
                                      </p:cBhvr>
                                      <p:tavLst>
                                        <p:tav tm="0">
                                          <p:val>
                                            <p:strVal val="#ppt_x"/>
                                          </p:val>
                                        </p:tav>
                                        <p:tav tm="100000">
                                          <p:val>
                                            <p:strVal val="#ppt_x"/>
                                          </p:val>
                                        </p:tav>
                                      </p:tavLst>
                                    </p:anim>
                                    <p:anim calcmode="lin" valueType="num">
                                      <p:cBhvr additive="base">
                                        <p:cTn id="8" dur="500" fill="hold"/>
                                        <p:tgtEl>
                                          <p:spTgt spid="1434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342"/>
                                        </p:tgtEl>
                                        <p:attrNameLst>
                                          <p:attrName>style.visibility</p:attrName>
                                        </p:attrNameLst>
                                      </p:cBhvr>
                                      <p:to>
                                        <p:strVal val="visible"/>
                                      </p:to>
                                    </p:set>
                                    <p:anim calcmode="lin" valueType="num">
                                      <p:cBhvr additive="base">
                                        <p:cTn id="11" dur="500" fill="hold"/>
                                        <p:tgtEl>
                                          <p:spTgt spid="14342"/>
                                        </p:tgtEl>
                                        <p:attrNameLst>
                                          <p:attrName>ppt_x</p:attrName>
                                        </p:attrNameLst>
                                      </p:cBhvr>
                                      <p:tavLst>
                                        <p:tav tm="0">
                                          <p:val>
                                            <p:strVal val="#ppt_x"/>
                                          </p:val>
                                        </p:tav>
                                        <p:tav tm="100000">
                                          <p:val>
                                            <p:strVal val="#ppt_x"/>
                                          </p:val>
                                        </p:tav>
                                      </p:tavLst>
                                    </p:anim>
                                    <p:anim calcmode="lin" valueType="num">
                                      <p:cBhvr additive="base">
                                        <p:cTn id="12" dur="500" fill="hold"/>
                                        <p:tgtEl>
                                          <p:spTgt spid="1434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340"/>
                                        </p:tgtEl>
                                        <p:attrNameLst>
                                          <p:attrName>style.visibility</p:attrName>
                                        </p:attrNameLst>
                                      </p:cBhvr>
                                      <p:to>
                                        <p:strVal val="visible"/>
                                      </p:to>
                                    </p:set>
                                    <p:anim calcmode="lin" valueType="num">
                                      <p:cBhvr additive="base">
                                        <p:cTn id="15" dur="500" fill="hold"/>
                                        <p:tgtEl>
                                          <p:spTgt spid="14340"/>
                                        </p:tgtEl>
                                        <p:attrNameLst>
                                          <p:attrName>ppt_x</p:attrName>
                                        </p:attrNameLst>
                                      </p:cBhvr>
                                      <p:tavLst>
                                        <p:tav tm="0">
                                          <p:val>
                                            <p:strVal val="#ppt_x"/>
                                          </p:val>
                                        </p:tav>
                                        <p:tav tm="100000">
                                          <p:val>
                                            <p:strVal val="#ppt_x"/>
                                          </p:val>
                                        </p:tav>
                                      </p:tavLst>
                                    </p:anim>
                                    <p:anim calcmode="lin" valueType="num">
                                      <p:cBhvr additive="base">
                                        <p:cTn id="16"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343"/>
                                        </p:tgtEl>
                                        <p:attrNameLst>
                                          <p:attrName>style.visibility</p:attrName>
                                        </p:attrNameLst>
                                      </p:cBhvr>
                                      <p:to>
                                        <p:strVal val="visible"/>
                                      </p:to>
                                    </p:set>
                                    <p:anim calcmode="lin" valueType="num">
                                      <p:cBhvr additive="base">
                                        <p:cTn id="21" dur="500" fill="hold"/>
                                        <p:tgtEl>
                                          <p:spTgt spid="14343"/>
                                        </p:tgtEl>
                                        <p:attrNameLst>
                                          <p:attrName>ppt_x</p:attrName>
                                        </p:attrNameLst>
                                      </p:cBhvr>
                                      <p:tavLst>
                                        <p:tav tm="0">
                                          <p:val>
                                            <p:strVal val="#ppt_x"/>
                                          </p:val>
                                        </p:tav>
                                        <p:tav tm="100000">
                                          <p:val>
                                            <p:strVal val="#ppt_x"/>
                                          </p:val>
                                        </p:tav>
                                      </p:tavLst>
                                    </p:anim>
                                    <p:anim calcmode="lin" valueType="num">
                                      <p:cBhvr additive="base">
                                        <p:cTn id="22" dur="500" fill="hold"/>
                                        <p:tgtEl>
                                          <p:spTgt spid="1434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350"/>
                                        </p:tgtEl>
                                        <p:attrNameLst>
                                          <p:attrName>style.visibility</p:attrName>
                                        </p:attrNameLst>
                                      </p:cBhvr>
                                      <p:to>
                                        <p:strVal val="visible"/>
                                      </p:to>
                                    </p:set>
                                    <p:anim calcmode="lin" valueType="num">
                                      <p:cBhvr additive="base">
                                        <p:cTn id="25" dur="500" fill="hold"/>
                                        <p:tgtEl>
                                          <p:spTgt spid="14350"/>
                                        </p:tgtEl>
                                        <p:attrNameLst>
                                          <p:attrName>ppt_x</p:attrName>
                                        </p:attrNameLst>
                                      </p:cBhvr>
                                      <p:tavLst>
                                        <p:tav tm="0">
                                          <p:val>
                                            <p:strVal val="#ppt_x"/>
                                          </p:val>
                                        </p:tav>
                                        <p:tav tm="100000">
                                          <p:val>
                                            <p:strVal val="#ppt_x"/>
                                          </p:val>
                                        </p:tav>
                                      </p:tavLst>
                                    </p:anim>
                                    <p:anim calcmode="lin" valueType="num">
                                      <p:cBhvr additive="base">
                                        <p:cTn id="26" dur="500" fill="hold"/>
                                        <p:tgtEl>
                                          <p:spTgt spid="1435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346"/>
                                        </p:tgtEl>
                                        <p:attrNameLst>
                                          <p:attrName>style.visibility</p:attrName>
                                        </p:attrNameLst>
                                      </p:cBhvr>
                                      <p:to>
                                        <p:strVal val="visible"/>
                                      </p:to>
                                    </p:set>
                                    <p:anim calcmode="lin" valueType="num">
                                      <p:cBhvr additive="base">
                                        <p:cTn id="31" dur="500" fill="hold"/>
                                        <p:tgtEl>
                                          <p:spTgt spid="14346"/>
                                        </p:tgtEl>
                                        <p:attrNameLst>
                                          <p:attrName>ppt_x</p:attrName>
                                        </p:attrNameLst>
                                      </p:cBhvr>
                                      <p:tavLst>
                                        <p:tav tm="0">
                                          <p:val>
                                            <p:strVal val="#ppt_x"/>
                                          </p:val>
                                        </p:tav>
                                        <p:tav tm="100000">
                                          <p:val>
                                            <p:strVal val="#ppt_x"/>
                                          </p:val>
                                        </p:tav>
                                      </p:tavLst>
                                    </p:anim>
                                    <p:anim calcmode="lin" valueType="num">
                                      <p:cBhvr additive="base">
                                        <p:cTn id="32" dur="500" fill="hold"/>
                                        <p:tgtEl>
                                          <p:spTgt spid="14346"/>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43" presetClass="path" presetSubtype="0" accel="50000" decel="50000" fill="hold" nodeType="afterEffect">
                                  <p:stCondLst>
                                    <p:cond delay="0"/>
                                  </p:stCondLst>
                                  <p:childTnLst>
                                    <p:animMotion origin="layout" path="M 0.07517 0.21157 L 0.00225 0.2518 C 0.00225 0.31237 -0.13091 0.07422 -0.18039 0.07422 L -0.03907 0.02775 " pathEditMode="relative" rAng="0" ptsTypes="FfFF">
                                      <p:cBhvr>
                                        <p:cTn id="35" dur="2000" spd="-99800" fill="hold"/>
                                        <p:tgtEl>
                                          <p:spTgt spid="14345"/>
                                        </p:tgtEl>
                                        <p:attrNameLst>
                                          <p:attrName>ppt_x</p:attrName>
                                          <p:attrName>ppt_y</p:attrName>
                                        </p:attrNameLst>
                                      </p:cBhvr>
                                      <p:rCtr x="-12600" y="-4000"/>
                                    </p:animMotion>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344"/>
                                        </p:tgtEl>
                                        <p:attrNameLst>
                                          <p:attrName>style.visibility</p:attrName>
                                        </p:attrNameLst>
                                      </p:cBhvr>
                                      <p:to>
                                        <p:strVal val="visible"/>
                                      </p:to>
                                    </p:set>
                                    <p:anim calcmode="lin" valueType="num">
                                      <p:cBhvr additive="base">
                                        <p:cTn id="40" dur="500" fill="hold"/>
                                        <p:tgtEl>
                                          <p:spTgt spid="14344"/>
                                        </p:tgtEl>
                                        <p:attrNameLst>
                                          <p:attrName>ppt_x</p:attrName>
                                        </p:attrNameLst>
                                      </p:cBhvr>
                                      <p:tavLst>
                                        <p:tav tm="0">
                                          <p:val>
                                            <p:strVal val="#ppt_x"/>
                                          </p:val>
                                        </p:tav>
                                        <p:tav tm="100000">
                                          <p:val>
                                            <p:strVal val="#ppt_x"/>
                                          </p:val>
                                        </p:tav>
                                      </p:tavLst>
                                    </p:anim>
                                    <p:anim calcmode="lin" valueType="num">
                                      <p:cBhvr additive="base">
                                        <p:cTn id="41" dur="500" fill="hold"/>
                                        <p:tgtEl>
                                          <p:spTgt spid="14344"/>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4355"/>
                                        </p:tgtEl>
                                        <p:attrNameLst>
                                          <p:attrName>style.visibility</p:attrName>
                                        </p:attrNameLst>
                                      </p:cBhvr>
                                      <p:to>
                                        <p:strVal val="visible"/>
                                      </p:to>
                                    </p:set>
                                    <p:anim calcmode="lin" valueType="num">
                                      <p:cBhvr additive="base">
                                        <p:cTn id="44" dur="500" fill="hold"/>
                                        <p:tgtEl>
                                          <p:spTgt spid="14355"/>
                                        </p:tgtEl>
                                        <p:attrNameLst>
                                          <p:attrName>ppt_x</p:attrName>
                                        </p:attrNameLst>
                                      </p:cBhvr>
                                      <p:tavLst>
                                        <p:tav tm="0">
                                          <p:val>
                                            <p:strVal val="#ppt_x"/>
                                          </p:val>
                                        </p:tav>
                                        <p:tav tm="100000">
                                          <p:val>
                                            <p:strVal val="#ppt_x"/>
                                          </p:val>
                                        </p:tav>
                                      </p:tavLst>
                                    </p:anim>
                                    <p:anim calcmode="lin" valueType="num">
                                      <p:cBhvr additive="base">
                                        <p:cTn id="45" dur="500" fill="hold"/>
                                        <p:tgtEl>
                                          <p:spTgt spid="14355"/>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4354"/>
                                        </p:tgtEl>
                                        <p:attrNameLst>
                                          <p:attrName>style.visibility</p:attrName>
                                        </p:attrNameLst>
                                      </p:cBhvr>
                                      <p:to>
                                        <p:strVal val="visible"/>
                                      </p:to>
                                    </p:set>
                                    <p:anim calcmode="lin" valueType="num">
                                      <p:cBhvr additive="base">
                                        <p:cTn id="48" dur="500" fill="hold"/>
                                        <p:tgtEl>
                                          <p:spTgt spid="14354"/>
                                        </p:tgtEl>
                                        <p:attrNameLst>
                                          <p:attrName>ppt_x</p:attrName>
                                        </p:attrNameLst>
                                      </p:cBhvr>
                                      <p:tavLst>
                                        <p:tav tm="0">
                                          <p:val>
                                            <p:strVal val="#ppt_x"/>
                                          </p:val>
                                        </p:tav>
                                        <p:tav tm="100000">
                                          <p:val>
                                            <p:strVal val="#ppt_x"/>
                                          </p:val>
                                        </p:tav>
                                      </p:tavLst>
                                    </p:anim>
                                    <p:anim calcmode="lin" valueType="num">
                                      <p:cBhvr additive="base">
                                        <p:cTn id="49" dur="500" fill="hold"/>
                                        <p:tgtEl>
                                          <p:spTgt spid="1435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4351"/>
                                        </p:tgtEl>
                                        <p:attrNameLst>
                                          <p:attrName>style.visibility</p:attrName>
                                        </p:attrNameLst>
                                      </p:cBhvr>
                                      <p:to>
                                        <p:strVal val="visible"/>
                                      </p:to>
                                    </p:set>
                                    <p:anim calcmode="lin" valueType="num">
                                      <p:cBhvr additive="base">
                                        <p:cTn id="54" dur="500" fill="hold"/>
                                        <p:tgtEl>
                                          <p:spTgt spid="14351"/>
                                        </p:tgtEl>
                                        <p:attrNameLst>
                                          <p:attrName>ppt_x</p:attrName>
                                        </p:attrNameLst>
                                      </p:cBhvr>
                                      <p:tavLst>
                                        <p:tav tm="0">
                                          <p:val>
                                            <p:strVal val="#ppt_x"/>
                                          </p:val>
                                        </p:tav>
                                        <p:tav tm="100000">
                                          <p:val>
                                            <p:strVal val="#ppt_x"/>
                                          </p:val>
                                        </p:tav>
                                      </p:tavLst>
                                    </p:anim>
                                    <p:anim calcmode="lin" valueType="num">
                                      <p:cBhvr additive="base">
                                        <p:cTn id="55" dur="500" fill="hold"/>
                                        <p:tgtEl>
                                          <p:spTgt spid="14351"/>
                                        </p:tgtEl>
                                        <p:attrNameLst>
                                          <p:attrName>ppt_y</p:attrName>
                                        </p:attrNameLst>
                                      </p:cBhvr>
                                      <p:tavLst>
                                        <p:tav tm="0">
                                          <p:val>
                                            <p:strVal val="1+#ppt_h/2"/>
                                          </p:val>
                                        </p:tav>
                                        <p:tav tm="100000">
                                          <p:val>
                                            <p:strVal val="#ppt_y"/>
                                          </p:val>
                                        </p:tav>
                                      </p:tavLst>
                                    </p:anim>
                                  </p:childTnLst>
                                </p:cTn>
                              </p:par>
                            </p:childTnLst>
                          </p:cTn>
                        </p:par>
                        <p:par>
                          <p:cTn id="56" fill="hold">
                            <p:stCondLst>
                              <p:cond delay="500"/>
                            </p:stCondLst>
                            <p:childTnLst>
                              <p:par>
                                <p:cTn id="57" presetID="43" presetClass="path" presetSubtype="0" accel="50000" decel="50000" fill="hold" nodeType="afterEffect">
                                  <p:stCondLst>
                                    <p:cond delay="0"/>
                                  </p:stCondLst>
                                  <p:childTnLst>
                                    <p:animMotion origin="layout" path="M 0.0066 -0.00555 L -0.15417 0.11699 C -0.09809 0.11699 -0.04306 0.27422 -0.04306 0.19954 L -0.03194 0.2185 " pathEditMode="relative" rAng="0" ptsTypes="FfFF">
                                      <p:cBhvr>
                                        <p:cTn id="58" dur="2000" fill="hold"/>
                                        <p:tgtEl>
                                          <p:spTgt spid="14354"/>
                                        </p:tgtEl>
                                        <p:attrNameLst>
                                          <p:attrName>ppt_x</p:attrName>
                                          <p:attrName>ppt_y</p:attrName>
                                        </p:attrNameLst>
                                      </p:cBhvr>
                                      <p:rCtr x="-7800" y="14000"/>
                                    </p:animMotion>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339"/>
                                        </p:tgtEl>
                                        <p:attrNameLst>
                                          <p:attrName>style.visibility</p:attrName>
                                        </p:attrNameLst>
                                      </p:cBhvr>
                                      <p:to>
                                        <p:strVal val="visible"/>
                                      </p:to>
                                    </p:set>
                                    <p:anim calcmode="lin" valueType="num">
                                      <p:cBhvr additive="base">
                                        <p:cTn id="63" dur="500" fill="hold"/>
                                        <p:tgtEl>
                                          <p:spTgt spid="14339"/>
                                        </p:tgtEl>
                                        <p:attrNameLst>
                                          <p:attrName>ppt_x</p:attrName>
                                        </p:attrNameLst>
                                      </p:cBhvr>
                                      <p:tavLst>
                                        <p:tav tm="0">
                                          <p:val>
                                            <p:strVal val="#ppt_x"/>
                                          </p:val>
                                        </p:tav>
                                        <p:tav tm="100000">
                                          <p:val>
                                            <p:strVal val="#ppt_x"/>
                                          </p:val>
                                        </p:tav>
                                      </p:tavLst>
                                    </p:anim>
                                    <p:anim calcmode="lin" valueType="num">
                                      <p:cBhvr additive="base">
                                        <p:cTn id="64"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14340" grpId="0"/>
      <p:bldP spid="14343" grpId="0" bldLvl="0" animBg="1"/>
      <p:bldP spid="1434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矩形 15361"/>
          <p:cNvSpPr/>
          <p:nvPr/>
        </p:nvSpPr>
        <p:spPr>
          <a:xfrm>
            <a:off x="6629400" y="4038600"/>
            <a:ext cx="2667000" cy="1874838"/>
          </a:xfrm>
          <a:prstGeom prst="rect">
            <a:avLst/>
          </a:prstGeom>
          <a:solidFill>
            <a:schemeClr val="bg1"/>
          </a:solidFill>
          <a:ln w="28575" cap="flat" cmpd="sng">
            <a:solidFill>
              <a:srgbClr val="9999FF"/>
            </a:solidFill>
            <a:prstDash val="solid"/>
            <a:miter/>
            <a:headEnd type="none" w="med" len="med"/>
            <a:tailEnd type="none" w="med" len="med"/>
          </a:ln>
        </p:spPr>
        <p:txBody>
          <a:bodyPr/>
          <a:p>
            <a:endParaRPr lang="zh-CN" altLang="en-US"/>
          </a:p>
        </p:txBody>
      </p:sp>
      <p:sp>
        <p:nvSpPr>
          <p:cNvPr id="15363" name="标题 15362"/>
          <p:cNvSpPr>
            <a:spLocks noGrp="1"/>
          </p:cNvSpPr>
          <p:nvPr>
            <p:ph type="title"/>
          </p:nvPr>
        </p:nvSpPr>
        <p:spPr>
          <a:xfrm>
            <a:off x="1828800" y="1371600"/>
            <a:ext cx="4191000" cy="609600"/>
          </a:xfrm>
        </p:spPr>
        <p:txBody>
          <a:bodyPr anchor="ctr"/>
          <a:p>
            <a:r>
              <a:rPr lang="zh-CN" altLang="en-US" sz="2500">
                <a:solidFill>
                  <a:schemeClr val="accent2"/>
                </a:solidFill>
                <a:latin typeface="Comic Sans MS" panose="030F0702030302020204" pitchFamily="2" charset="0"/>
                <a:ea typeface="Angsana New" pitchFamily="2" charset="-34"/>
              </a:rPr>
              <a:t>隐私要求</a:t>
            </a:r>
            <a:endParaRPr lang="zh-CN" altLang="en-US" sz="2500">
              <a:solidFill>
                <a:schemeClr val="accent2"/>
              </a:solidFill>
              <a:latin typeface="Comic Sans MS" panose="030F0702030302020204" pitchFamily="2" charset="0"/>
              <a:ea typeface="Angsana New" pitchFamily="2" charset="-34"/>
            </a:endParaRPr>
          </a:p>
        </p:txBody>
      </p:sp>
      <p:sp>
        <p:nvSpPr>
          <p:cNvPr id="15364" name="文本占位符 15363"/>
          <p:cNvSpPr>
            <a:spLocks noGrp="1"/>
          </p:cNvSpPr>
          <p:nvPr>
            <p:ph type="body" idx="1"/>
          </p:nvPr>
        </p:nvSpPr>
        <p:spPr>
          <a:xfrm>
            <a:off x="2063750" y="1963738"/>
            <a:ext cx="5111750" cy="820737"/>
          </a:xfrm>
        </p:spPr>
        <p:txBody>
          <a:bodyPr/>
          <a:p>
            <a:pPr>
              <a:lnSpc>
                <a:spcPct val="90000"/>
              </a:lnSpc>
              <a:buClr>
                <a:srgbClr val="FFCC66"/>
              </a:buClr>
              <a:buFont typeface="Wingdings" panose="05000000000000000000" pitchFamily="2" charset="2"/>
              <a:buChar char="u"/>
            </a:pPr>
            <a:r>
              <a:rPr lang="zh-CN" altLang="en-US" sz="2000" dirty="0"/>
              <a:t>位置匿名</a:t>
            </a:r>
            <a:endParaRPr lang="zh-CN" altLang="en-US" sz="2000" dirty="0"/>
          </a:p>
          <a:p>
            <a:pPr lvl="1">
              <a:lnSpc>
                <a:spcPct val="90000"/>
              </a:lnSpc>
            </a:pPr>
            <a:r>
              <a:rPr lang="zh-CN" altLang="en-US" sz="1800" dirty="0"/>
              <a:t>敏感的位置</a:t>
            </a:r>
            <a:r>
              <a:rPr lang="en-US" altLang="x-none" sz="1800" dirty="0"/>
              <a:t>: </a:t>
            </a:r>
            <a:r>
              <a:rPr lang="zh-CN" altLang="en-US" sz="1800" dirty="0"/>
              <a:t>诊所</a:t>
            </a:r>
            <a:r>
              <a:rPr lang="en-US" altLang="x-none" sz="1800" dirty="0"/>
              <a:t>, </a:t>
            </a:r>
            <a:r>
              <a:rPr lang="zh-CN" altLang="en-US" sz="1800" dirty="0"/>
              <a:t>夜总会</a:t>
            </a:r>
            <a:endParaRPr lang="zh-CN" altLang="en-US" dirty="0"/>
          </a:p>
        </p:txBody>
      </p:sp>
      <p:sp>
        <p:nvSpPr>
          <p:cNvPr id="15365" name="矩形 15364"/>
          <p:cNvSpPr/>
          <p:nvPr/>
        </p:nvSpPr>
        <p:spPr>
          <a:xfrm>
            <a:off x="7543800" y="3886200"/>
            <a:ext cx="2133600" cy="2667000"/>
          </a:xfrm>
          <a:prstGeom prst="rect">
            <a:avLst/>
          </a:prstGeom>
          <a:solidFill>
            <a:schemeClr val="bg1"/>
          </a:solidFill>
          <a:ln w="28575" cap="flat" cmpd="sng">
            <a:solidFill>
              <a:srgbClr val="FF6600"/>
            </a:solidFill>
            <a:prstDash val="solid"/>
            <a:miter/>
            <a:headEnd type="none" w="med" len="med"/>
            <a:tailEnd type="none" w="med" len="med"/>
          </a:ln>
        </p:spPr>
        <p:txBody>
          <a:bodyPr/>
          <a:p>
            <a:endParaRPr lang="zh-CN" altLang="en-US"/>
          </a:p>
        </p:txBody>
      </p:sp>
      <p:sp>
        <p:nvSpPr>
          <p:cNvPr id="15366" name="矩形 15365"/>
          <p:cNvSpPr/>
          <p:nvPr/>
        </p:nvSpPr>
        <p:spPr>
          <a:xfrm>
            <a:off x="3048000" y="609600"/>
            <a:ext cx="6172200" cy="609600"/>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zh-CN" altLang="en-US" sz="3300" b="1" i="1">
                <a:solidFill>
                  <a:schemeClr val="tx1"/>
                </a:solidFill>
                <a:ea typeface="Angsana New" pitchFamily="2" charset="-34"/>
              </a:rPr>
              <a:t>隐私 </a:t>
            </a:r>
            <a:r>
              <a:rPr lang="en-US" altLang="zh-CN" sz="3300" b="1" i="1">
                <a:solidFill>
                  <a:schemeClr val="tx1"/>
                </a:solidFill>
                <a:ea typeface="Angsana New" pitchFamily="2" charset="-34"/>
              </a:rPr>
              <a:t>&amp; QoS </a:t>
            </a:r>
            <a:r>
              <a:rPr lang="zh-CN" altLang="en-US" sz="3300" b="1" i="1">
                <a:solidFill>
                  <a:schemeClr val="tx1"/>
                </a:solidFill>
                <a:ea typeface="Angsana New" pitchFamily="2" charset="-34"/>
              </a:rPr>
              <a:t>权衡</a:t>
            </a:r>
            <a:endParaRPr lang="zh-CN" altLang="en-US" sz="3300" b="1" i="1">
              <a:solidFill>
                <a:schemeClr val="tx1"/>
              </a:solidFill>
              <a:ea typeface="Angsana New" pitchFamily="2" charset="-34"/>
            </a:endParaRPr>
          </a:p>
        </p:txBody>
      </p:sp>
      <p:sp>
        <p:nvSpPr>
          <p:cNvPr id="15367" name="矩形 15366"/>
          <p:cNvSpPr/>
          <p:nvPr/>
        </p:nvSpPr>
        <p:spPr>
          <a:xfrm>
            <a:off x="7010400" y="4800600"/>
            <a:ext cx="2259013" cy="1185863"/>
          </a:xfrm>
          <a:prstGeom prst="rect">
            <a:avLst/>
          </a:prstGeom>
          <a:solidFill>
            <a:schemeClr val="bg1"/>
          </a:solidFill>
          <a:ln w="28575" cap="flat" cmpd="sng">
            <a:solidFill>
              <a:srgbClr val="FF0000"/>
            </a:solidFill>
            <a:prstDash val="solid"/>
            <a:miter/>
            <a:headEnd type="none" w="med" len="med"/>
            <a:tailEnd type="none" w="med" len="med"/>
          </a:ln>
        </p:spPr>
        <p:txBody>
          <a:bodyPr/>
          <a:p>
            <a:endParaRPr lang="zh-CN" altLang="en-US"/>
          </a:p>
        </p:txBody>
      </p:sp>
      <p:grpSp>
        <p:nvGrpSpPr>
          <p:cNvPr id="15368" name="组合 15367"/>
          <p:cNvGrpSpPr/>
          <p:nvPr/>
        </p:nvGrpSpPr>
        <p:grpSpPr>
          <a:xfrm>
            <a:off x="6909062" y="4343400"/>
            <a:ext cx="1941251" cy="1573126"/>
            <a:chOff x="1" y="0"/>
            <a:chExt cx="1050" cy="1048"/>
          </a:xfrm>
        </p:grpSpPr>
        <p:sp>
          <p:nvSpPr>
            <p:cNvPr id="15369" name="椭圆 15368"/>
            <p:cNvSpPr/>
            <p:nvPr/>
          </p:nvSpPr>
          <p:spPr>
            <a:xfrm>
              <a:off x="465" y="480"/>
              <a:ext cx="96" cy="96"/>
            </a:xfrm>
            <a:prstGeom prst="ellipse">
              <a:avLst/>
            </a:prstGeom>
            <a:solidFill>
              <a:srgbClr val="9999FF"/>
            </a:solidFill>
            <a:ln w="9525" cap="flat" cmpd="sng">
              <a:solidFill>
                <a:schemeClr val="tx1"/>
              </a:solidFill>
              <a:prstDash val="solid"/>
              <a:headEnd type="none" w="med" len="med"/>
              <a:tailEnd type="none" w="med" len="med"/>
            </a:ln>
          </p:spPr>
          <p:txBody>
            <a:bodyPr/>
            <a:p>
              <a:endParaRPr lang="zh-CN" altLang="en-US"/>
            </a:p>
          </p:txBody>
        </p:sp>
        <p:sp>
          <p:nvSpPr>
            <p:cNvPr id="15370" name="文本框 15369"/>
            <p:cNvSpPr txBox="1"/>
            <p:nvPr/>
          </p:nvSpPr>
          <p:spPr>
            <a:xfrm>
              <a:off x="424" y="561"/>
              <a:ext cx="187" cy="184"/>
            </a:xfrm>
            <a:prstGeom prst="rect">
              <a:avLst/>
            </a:prstGeom>
            <a:noFill/>
            <a:ln w="9525">
              <a:noFill/>
            </a:ln>
          </p:spPr>
          <p:txBody>
            <a:bodyPr wrap="none" anchor="t">
              <a:spAutoFit/>
            </a:bodyPr>
            <a:p>
              <a:pPr algn="ctr"/>
              <a:r>
                <a:rPr lang="en-US" altLang="x-none" sz="1200" dirty="0">
                  <a:latin typeface="Verdana" panose="020B0604030504040204" pitchFamily="2" charset="0"/>
                  <a:cs typeface="Arial" panose="020B0604020202020204" pitchFamily="34" charset="0"/>
                </a:rPr>
                <a:t>r1</a:t>
              </a:r>
              <a:endParaRPr lang="en-US" altLang="x-none" sz="1200" dirty="0">
                <a:latin typeface="Verdana" panose="020B0604030504040204" pitchFamily="2" charset="0"/>
                <a:ea typeface="Arial" panose="020B0604020202020204" pitchFamily="34" charset="0"/>
              </a:endParaRPr>
            </a:p>
          </p:txBody>
        </p:sp>
        <p:sp>
          <p:nvSpPr>
            <p:cNvPr id="15371" name="椭圆 15370"/>
            <p:cNvSpPr/>
            <p:nvPr/>
          </p:nvSpPr>
          <p:spPr>
            <a:xfrm>
              <a:off x="81" y="0"/>
              <a:ext cx="96" cy="96"/>
            </a:xfrm>
            <a:prstGeom prst="ellipse">
              <a:avLst/>
            </a:prstGeom>
            <a:solidFill>
              <a:schemeClr val="accent2"/>
            </a:solidFill>
            <a:ln w="9525" cap="flat" cmpd="sng">
              <a:solidFill>
                <a:schemeClr val="tx1"/>
              </a:solidFill>
              <a:prstDash val="solid"/>
              <a:headEnd type="none" w="med" len="med"/>
              <a:tailEnd type="none" w="med" len="med"/>
            </a:ln>
          </p:spPr>
          <p:txBody>
            <a:bodyPr wrap="none" anchor="ctr"/>
            <a:p>
              <a:pPr algn="ctr"/>
              <a:endParaRPr>
                <a:solidFill>
                  <a:srgbClr val="0066FF"/>
                </a:solidFill>
                <a:latin typeface="Arial" panose="020B0604020202020204" pitchFamily="34" charset="0"/>
                <a:ea typeface="Arial" panose="020B0604020202020204" pitchFamily="34" charset="0"/>
              </a:endParaRPr>
            </a:p>
          </p:txBody>
        </p:sp>
        <p:sp>
          <p:nvSpPr>
            <p:cNvPr id="15372" name="文本框 15371"/>
            <p:cNvSpPr txBox="1"/>
            <p:nvPr/>
          </p:nvSpPr>
          <p:spPr>
            <a:xfrm>
              <a:off x="1" y="49"/>
              <a:ext cx="187" cy="184"/>
            </a:xfrm>
            <a:prstGeom prst="rect">
              <a:avLst/>
            </a:prstGeom>
            <a:noFill/>
            <a:ln w="9525">
              <a:noFill/>
            </a:ln>
          </p:spPr>
          <p:txBody>
            <a:bodyPr wrap="none" anchor="t">
              <a:spAutoFit/>
            </a:bodyPr>
            <a:p>
              <a:pPr algn="ctr"/>
              <a:r>
                <a:rPr lang="en-US" altLang="x-none" sz="1200" dirty="0">
                  <a:latin typeface="Verdana" panose="020B0604030504040204" pitchFamily="2" charset="0"/>
                  <a:cs typeface="Arial" panose="020B0604020202020204" pitchFamily="34" charset="0"/>
                </a:rPr>
                <a:t>r2</a:t>
              </a:r>
              <a:endParaRPr lang="en-US" altLang="x-none" sz="1200" dirty="0">
                <a:latin typeface="Verdana" panose="020B0604030504040204" pitchFamily="2" charset="0"/>
                <a:ea typeface="Arial" panose="020B0604020202020204" pitchFamily="34" charset="0"/>
              </a:endParaRPr>
            </a:p>
          </p:txBody>
        </p:sp>
        <p:sp>
          <p:nvSpPr>
            <p:cNvPr id="15373" name="椭圆 15372"/>
            <p:cNvSpPr/>
            <p:nvPr/>
          </p:nvSpPr>
          <p:spPr>
            <a:xfrm>
              <a:off x="626" y="880"/>
              <a:ext cx="96" cy="96"/>
            </a:xfrm>
            <a:prstGeom prst="ellipse">
              <a:avLst/>
            </a:prstGeom>
            <a:solidFill>
              <a:srgbClr val="FF0000"/>
            </a:solidFill>
            <a:ln w="9525" cap="flat" cmpd="sng">
              <a:solidFill>
                <a:schemeClr val="tx1"/>
              </a:solidFill>
              <a:prstDash val="solid"/>
              <a:headEnd type="none" w="med" len="med"/>
              <a:tailEnd type="none" w="med" len="med"/>
            </a:ln>
          </p:spPr>
          <p:txBody>
            <a:bodyPr/>
            <a:p>
              <a:endParaRPr lang="zh-CN" altLang="en-US"/>
            </a:p>
          </p:txBody>
        </p:sp>
        <p:sp>
          <p:nvSpPr>
            <p:cNvPr id="15374" name="文本框 15373"/>
            <p:cNvSpPr txBox="1"/>
            <p:nvPr/>
          </p:nvSpPr>
          <p:spPr>
            <a:xfrm>
              <a:off x="705" y="864"/>
              <a:ext cx="240" cy="184"/>
            </a:xfrm>
            <a:prstGeom prst="rect">
              <a:avLst/>
            </a:prstGeom>
            <a:noFill/>
            <a:ln w="9525">
              <a:noFill/>
            </a:ln>
          </p:spPr>
          <p:txBody>
            <a:bodyPr>
              <a:spAutoFit/>
            </a:bodyPr>
            <a:p>
              <a:pPr algn="ctr"/>
              <a:r>
                <a:rPr lang="en-US" altLang="x-none" sz="1200" dirty="0">
                  <a:latin typeface="Verdana" panose="020B0604030504040204" pitchFamily="2" charset="0"/>
                  <a:cs typeface="Arial" panose="020B0604020202020204" pitchFamily="34" charset="0"/>
                </a:rPr>
                <a:t>r4</a:t>
              </a:r>
              <a:endParaRPr lang="en-US" altLang="x-none" sz="1200" dirty="0">
                <a:latin typeface="Verdana" panose="020B0604030504040204" pitchFamily="2" charset="0"/>
                <a:ea typeface="Arial" panose="020B0604020202020204" pitchFamily="34" charset="0"/>
              </a:endParaRPr>
            </a:p>
          </p:txBody>
        </p:sp>
        <p:sp>
          <p:nvSpPr>
            <p:cNvPr id="15375" name="椭圆 15374"/>
            <p:cNvSpPr/>
            <p:nvPr/>
          </p:nvSpPr>
          <p:spPr>
            <a:xfrm>
              <a:off x="897" y="0"/>
              <a:ext cx="96" cy="96"/>
            </a:xfrm>
            <a:prstGeom prst="ellipse">
              <a:avLst/>
            </a:prstGeom>
            <a:solidFill>
              <a:srgbClr val="FF6600"/>
            </a:solidFill>
            <a:ln w="9525" cap="flat" cmpd="sng">
              <a:solidFill>
                <a:schemeClr val="tx1"/>
              </a:solidFill>
              <a:prstDash val="solid"/>
              <a:headEnd type="none" w="med" len="med"/>
              <a:tailEnd type="none" w="med" len="med"/>
            </a:ln>
          </p:spPr>
          <p:txBody>
            <a:bodyPr wrap="none" anchor="ctr"/>
            <a:p>
              <a:pPr algn="ctr"/>
              <a:endParaRPr>
                <a:solidFill>
                  <a:srgbClr val="FF0000"/>
                </a:solidFill>
                <a:latin typeface="Arial" panose="020B0604020202020204" pitchFamily="34" charset="0"/>
                <a:ea typeface="Arial" panose="020B0604020202020204" pitchFamily="34" charset="0"/>
              </a:endParaRPr>
            </a:p>
          </p:txBody>
        </p:sp>
        <p:sp>
          <p:nvSpPr>
            <p:cNvPr id="15376" name="文本框 15375"/>
            <p:cNvSpPr txBox="1"/>
            <p:nvPr/>
          </p:nvSpPr>
          <p:spPr>
            <a:xfrm>
              <a:off x="864" y="79"/>
              <a:ext cx="187" cy="184"/>
            </a:xfrm>
            <a:prstGeom prst="rect">
              <a:avLst/>
            </a:prstGeom>
            <a:noFill/>
            <a:ln w="9525">
              <a:noFill/>
            </a:ln>
          </p:spPr>
          <p:txBody>
            <a:bodyPr wrap="none" anchor="t">
              <a:spAutoFit/>
            </a:bodyPr>
            <a:p>
              <a:pPr algn="ctr"/>
              <a:r>
                <a:rPr lang="en-US" altLang="x-none" sz="1200" dirty="0">
                  <a:latin typeface="Verdana" panose="020B0604030504040204" pitchFamily="2" charset="0"/>
                  <a:cs typeface="Arial" panose="020B0604020202020204" pitchFamily="34" charset="0"/>
                </a:rPr>
                <a:t>r3</a:t>
              </a:r>
              <a:endParaRPr lang="en-US" altLang="x-none" sz="1200" dirty="0">
                <a:latin typeface="Verdana" panose="020B0604030504040204" pitchFamily="2" charset="0"/>
                <a:ea typeface="Arial" panose="020B0604020202020204" pitchFamily="34" charset="0"/>
              </a:endParaRPr>
            </a:p>
          </p:txBody>
        </p:sp>
      </p:grpSp>
      <p:sp>
        <p:nvSpPr>
          <p:cNvPr id="15377" name="矩形 15376"/>
          <p:cNvSpPr/>
          <p:nvPr/>
        </p:nvSpPr>
        <p:spPr>
          <a:xfrm>
            <a:off x="6400800" y="4191000"/>
            <a:ext cx="2487613" cy="1296988"/>
          </a:xfrm>
          <a:prstGeom prst="rect">
            <a:avLst/>
          </a:prstGeom>
          <a:noFill/>
          <a:ln w="28575" cap="flat" cmpd="sng">
            <a:solidFill>
              <a:schemeClr val="accent2"/>
            </a:solidFill>
            <a:prstDash val="solid"/>
            <a:miter/>
            <a:headEnd type="none" w="med" len="med"/>
            <a:tailEnd type="none" w="med" len="med"/>
          </a:ln>
        </p:spPr>
        <p:txBody>
          <a:bodyPr/>
          <a:p>
            <a:endParaRPr lang="zh-CN" altLang="en-US"/>
          </a:p>
        </p:txBody>
      </p:sp>
      <p:sp>
        <p:nvSpPr>
          <p:cNvPr id="15378" name="文本框 15377"/>
          <p:cNvSpPr txBox="1"/>
          <p:nvPr/>
        </p:nvSpPr>
        <p:spPr>
          <a:xfrm>
            <a:off x="7543800" y="1981200"/>
            <a:ext cx="3124200" cy="398780"/>
          </a:xfrm>
          <a:prstGeom prst="rect">
            <a:avLst/>
          </a:prstGeom>
          <a:noFill/>
          <a:ln w="9525">
            <a:noFill/>
          </a:ln>
        </p:spPr>
        <p:txBody>
          <a:bodyPr>
            <a:spAutoFit/>
          </a:bodyPr>
          <a:p>
            <a:pPr>
              <a:spcBef>
                <a:spcPct val="50000"/>
              </a:spcBef>
              <a:buClr>
                <a:srgbClr val="FFCC66"/>
              </a:buClr>
              <a:buSzPct val="80000"/>
              <a:buFont typeface="Wingdings" panose="05000000000000000000" pitchFamily="2" charset="2"/>
              <a:buNone/>
            </a:pPr>
            <a:r>
              <a:rPr lang="en-US" altLang="x-none" sz="2000" b="1" i="1" dirty="0">
                <a:latin typeface="Arial" panose="020B0604020202020204" pitchFamily="34" charset="0"/>
                <a:cs typeface="Arial" panose="020B0604020202020204" pitchFamily="34" charset="0"/>
              </a:rPr>
              <a:t>L</a:t>
            </a:r>
            <a:r>
              <a:rPr lang="zh-CN" altLang="en-US" sz="2000" dirty="0">
                <a:latin typeface="Arial" panose="020B0604020202020204" pitchFamily="34" charset="0"/>
                <a:cs typeface="Arial" panose="020B0604020202020204" pitchFamily="34" charset="0"/>
              </a:rPr>
              <a:t>包含至少</a:t>
            </a:r>
            <a:r>
              <a:rPr lang="en-US" altLang="x-none" sz="2000" dirty="0">
                <a:latin typeface="Arial" panose="020B0604020202020204" pitchFamily="34" charset="0"/>
                <a:cs typeface="Arial" panose="020B0604020202020204" pitchFamily="34" charset="0"/>
              </a:rPr>
              <a:t>k-1</a:t>
            </a:r>
            <a:r>
              <a:rPr lang="zh-CN" altLang="en-US" sz="2000" dirty="0">
                <a:latin typeface="Arial" panose="020B0604020202020204" pitchFamily="34" charset="0"/>
                <a:cs typeface="Arial" panose="020B0604020202020204" pitchFamily="34" charset="0"/>
              </a:rPr>
              <a:t>其他用户</a:t>
            </a:r>
            <a:endParaRPr lang="zh-CN" altLang="en-US" sz="2000" dirty="0">
              <a:latin typeface="Arial" panose="020B0604020202020204" pitchFamily="34" charset="0"/>
              <a:ea typeface="Arial" panose="020B0604020202020204" pitchFamily="34" charset="0"/>
            </a:endParaRPr>
          </a:p>
        </p:txBody>
      </p:sp>
      <p:sp>
        <p:nvSpPr>
          <p:cNvPr id="15379" name="矩形 15378"/>
          <p:cNvSpPr/>
          <p:nvPr/>
        </p:nvSpPr>
        <p:spPr>
          <a:xfrm>
            <a:off x="2133600" y="3733800"/>
            <a:ext cx="3733800" cy="609600"/>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en-US" altLang="zh-CN" sz="2500">
                <a:solidFill>
                  <a:schemeClr val="accent2"/>
                </a:solidFill>
                <a:latin typeface="Comic Sans MS" panose="030F0702030302020204" pitchFamily="2" charset="0"/>
                <a:ea typeface="Angsana New" pitchFamily="2" charset="-34"/>
              </a:rPr>
              <a:t>k-</a:t>
            </a:r>
            <a:r>
              <a:rPr lang="zh-CN" altLang="en-US" sz="2500">
                <a:solidFill>
                  <a:schemeClr val="accent2"/>
                </a:solidFill>
                <a:latin typeface="Comic Sans MS" panose="030F0702030302020204" pitchFamily="2" charset="0"/>
                <a:ea typeface="Angsana New" pitchFamily="2" charset="-34"/>
              </a:rPr>
              <a:t>匿名模型</a:t>
            </a:r>
            <a:endParaRPr lang="zh-CN" altLang="en-US" sz="2500">
              <a:solidFill>
                <a:schemeClr val="accent2"/>
              </a:solidFill>
              <a:latin typeface="Comic Sans MS" panose="030F0702030302020204" pitchFamily="2" charset="0"/>
              <a:ea typeface="Angsana New" pitchFamily="2" charset="-34"/>
            </a:endParaRPr>
          </a:p>
        </p:txBody>
      </p:sp>
      <p:sp>
        <p:nvSpPr>
          <p:cNvPr id="15380" name="矩形 15379"/>
          <p:cNvSpPr/>
          <p:nvPr/>
        </p:nvSpPr>
        <p:spPr>
          <a:xfrm>
            <a:off x="2057400" y="2819400"/>
            <a:ext cx="5334000" cy="83820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buClr>
                <a:srgbClr val="FFCC66"/>
              </a:buClr>
              <a:buFont typeface="Wingdings" panose="05000000000000000000" pitchFamily="2" charset="2"/>
              <a:buChar char="u"/>
            </a:pPr>
            <a:r>
              <a:rPr lang="zh-CN" altLang="en-US" sz="2000" dirty="0"/>
              <a:t>身份匿名</a:t>
            </a:r>
            <a:endParaRPr lang="zh-CN" altLang="en-US" sz="2000" dirty="0"/>
          </a:p>
          <a:p>
            <a:pPr lvl="1"/>
            <a:r>
              <a:rPr lang="zh-CN" altLang="en-US" sz="1800" dirty="0"/>
              <a:t>敏感消息</a:t>
            </a:r>
            <a:r>
              <a:rPr lang="en-US" altLang="x-none" sz="1800" dirty="0"/>
              <a:t>: </a:t>
            </a:r>
            <a:r>
              <a:rPr lang="zh-CN" altLang="en-US" sz="1800" dirty="0"/>
              <a:t>政治性的</a:t>
            </a:r>
            <a:r>
              <a:rPr lang="en-US" altLang="x-none" sz="1800" dirty="0"/>
              <a:t>, </a:t>
            </a:r>
            <a:r>
              <a:rPr lang="zh-CN" altLang="en-US" sz="1800" dirty="0"/>
              <a:t>金融性的</a:t>
            </a:r>
            <a:endParaRPr lang="zh-CN" altLang="en-US" sz="1800" dirty="0"/>
          </a:p>
        </p:txBody>
      </p:sp>
      <p:sp>
        <p:nvSpPr>
          <p:cNvPr id="15381" name="文本框 15380"/>
          <p:cNvSpPr txBox="1"/>
          <p:nvPr/>
        </p:nvSpPr>
        <p:spPr>
          <a:xfrm>
            <a:off x="2209800" y="4343400"/>
            <a:ext cx="3200400" cy="460375"/>
          </a:xfrm>
          <a:prstGeom prst="rect">
            <a:avLst/>
          </a:prstGeom>
          <a:noFill/>
          <a:ln w="9525">
            <a:noFill/>
          </a:ln>
        </p:spPr>
        <p:txBody>
          <a:bodyPr>
            <a:spAutoFit/>
          </a:bodyPr>
          <a:p>
            <a:pPr algn="ctr">
              <a:spcBef>
                <a:spcPct val="50000"/>
              </a:spcBef>
            </a:pPr>
            <a:r>
              <a:rPr lang="zh-CN" altLang="en-US" sz="2400" dirty="0">
                <a:latin typeface="Arial" panose="020B0604020202020204" pitchFamily="34" charset="0"/>
                <a:cs typeface="Arial" panose="020B0604020202020204" pitchFamily="34" charset="0"/>
              </a:rPr>
              <a:t>位置点 </a:t>
            </a:r>
            <a:r>
              <a:rPr lang="en-US" altLang="x-none" sz="2400" b="1" i="1" dirty="0">
                <a:latin typeface="Arial" panose="020B0604020202020204" pitchFamily="34" charset="0"/>
                <a:cs typeface="Arial" panose="020B0604020202020204" pitchFamily="34" charset="0"/>
              </a:rPr>
              <a:t>l(x,y)</a:t>
            </a:r>
            <a:r>
              <a:rPr lang="en-US" altLang="x-none" sz="2400" dirty="0">
                <a:latin typeface="Arial" panose="020B0604020202020204" pitchFamily="34" charset="0"/>
                <a:cs typeface="Arial" panose="020B0604020202020204" pitchFamily="34" charset="0"/>
              </a:rPr>
              <a:t> </a:t>
            </a:r>
            <a:endParaRPr lang="zh-CN" altLang="en-US" dirty="0">
              <a:latin typeface="Arial" panose="020B0604020202020204" pitchFamily="34" charset="0"/>
              <a:ea typeface="Arial" panose="020B0604020202020204" pitchFamily="34" charset="0"/>
            </a:endParaRPr>
          </a:p>
        </p:txBody>
      </p:sp>
      <p:sp>
        <p:nvSpPr>
          <p:cNvPr id="15382" name="下箭头 15381"/>
          <p:cNvSpPr/>
          <p:nvPr/>
        </p:nvSpPr>
        <p:spPr>
          <a:xfrm rot="16200000">
            <a:off x="6743700" y="1943100"/>
            <a:ext cx="304800" cy="533400"/>
          </a:xfrm>
          <a:prstGeom prst="downArrow">
            <a:avLst>
              <a:gd name="adj1" fmla="val 50000"/>
              <a:gd name="adj2" fmla="val 43750"/>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5383" name="下箭头 15382"/>
          <p:cNvSpPr/>
          <p:nvPr/>
        </p:nvSpPr>
        <p:spPr>
          <a:xfrm rot="16200000">
            <a:off x="6743700" y="2857500"/>
            <a:ext cx="304800" cy="533400"/>
          </a:xfrm>
          <a:prstGeom prst="downArrow">
            <a:avLst>
              <a:gd name="adj1" fmla="val 50000"/>
              <a:gd name="adj2" fmla="val 43750"/>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5384" name="文本框 15383"/>
          <p:cNvSpPr txBox="1"/>
          <p:nvPr/>
        </p:nvSpPr>
        <p:spPr>
          <a:xfrm>
            <a:off x="7543800" y="2819400"/>
            <a:ext cx="2439988" cy="706755"/>
          </a:xfrm>
          <a:prstGeom prst="rect">
            <a:avLst/>
          </a:prstGeom>
          <a:noFill/>
          <a:ln w="9525">
            <a:noFill/>
          </a:ln>
        </p:spPr>
        <p:txBody>
          <a:bodyPr>
            <a:spAutoFit/>
          </a:bodyPr>
          <a:p>
            <a:r>
              <a:rPr lang="en-US" altLang="x-none" sz="2000" b="1" i="1" dirty="0">
                <a:latin typeface="Arial" panose="020B0604020202020204" pitchFamily="34" charset="0"/>
                <a:cs typeface="Arial" panose="020B0604020202020204" pitchFamily="34" charset="0"/>
              </a:rPr>
              <a:t>l(x,y)</a:t>
            </a:r>
            <a:r>
              <a:rPr lang="zh-CN" altLang="en-US" sz="2000" b="1" i="1" dirty="0">
                <a:latin typeface="Arial" panose="020B0604020202020204" pitchFamily="34" charset="0"/>
                <a:cs typeface="Arial" panose="020B0604020202020204" pitchFamily="34" charset="0"/>
              </a:rPr>
              <a:t>包括至少</a:t>
            </a:r>
            <a:r>
              <a:rPr lang="zh-CN" altLang="en-US" sz="2000" dirty="0">
                <a:latin typeface="Arial" panose="020B0604020202020204" pitchFamily="34" charset="0"/>
                <a:cs typeface="Arial" panose="020B0604020202020204" pitchFamily="34" charset="0"/>
              </a:rPr>
              <a:t> </a:t>
            </a:r>
            <a:r>
              <a:rPr lang="en-US" altLang="x-none" sz="2000" dirty="0">
                <a:latin typeface="Arial" panose="020B0604020202020204" pitchFamily="34" charset="0"/>
                <a:cs typeface="Arial" panose="020B0604020202020204" pitchFamily="34" charset="0"/>
              </a:rPr>
              <a:t>k-1</a:t>
            </a:r>
            <a:r>
              <a:rPr lang="zh-CN" altLang="en-US" sz="2000" dirty="0">
                <a:latin typeface="Arial" panose="020B0604020202020204" pitchFamily="34" charset="0"/>
                <a:cs typeface="Arial" panose="020B0604020202020204" pitchFamily="34" charset="0"/>
              </a:rPr>
              <a:t>个其他请求</a:t>
            </a:r>
            <a:endParaRPr lang="zh-CN" altLang="en-US" sz="2000" dirty="0">
              <a:latin typeface="Arial" panose="020B0604020202020204" pitchFamily="34" charset="0"/>
              <a:ea typeface="Arial" panose="020B0604020202020204" pitchFamily="34" charset="0"/>
            </a:endParaRPr>
          </a:p>
        </p:txBody>
      </p:sp>
      <p:sp>
        <p:nvSpPr>
          <p:cNvPr id="15385" name="下箭头 15384"/>
          <p:cNvSpPr/>
          <p:nvPr/>
        </p:nvSpPr>
        <p:spPr>
          <a:xfrm>
            <a:off x="3505200" y="4876800"/>
            <a:ext cx="304800" cy="533400"/>
          </a:xfrm>
          <a:prstGeom prst="downArrow">
            <a:avLst>
              <a:gd name="adj1" fmla="val 50000"/>
              <a:gd name="adj2" fmla="val 43750"/>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5386" name="文本框 15385"/>
          <p:cNvSpPr txBox="1"/>
          <p:nvPr/>
        </p:nvSpPr>
        <p:spPr>
          <a:xfrm>
            <a:off x="2438400" y="5410200"/>
            <a:ext cx="2743200" cy="460375"/>
          </a:xfrm>
          <a:prstGeom prst="rect">
            <a:avLst/>
          </a:prstGeom>
          <a:noFill/>
          <a:ln w="9525">
            <a:noFill/>
          </a:ln>
        </p:spPr>
        <p:txBody>
          <a:bodyPr>
            <a:spAutoFit/>
          </a:bodyPr>
          <a:p>
            <a:pPr algn="ctr">
              <a:spcBef>
                <a:spcPct val="50000"/>
              </a:spcBef>
            </a:pPr>
            <a:r>
              <a:rPr lang="zh-CN" altLang="en-US" sz="2400" dirty="0">
                <a:latin typeface="Arial" panose="020B0604020202020204" pitchFamily="34" charset="0"/>
                <a:cs typeface="Arial" panose="020B0604020202020204" pitchFamily="34" charset="0"/>
                <a:sym typeface="Wingdings" panose="05000000000000000000" pitchFamily="2" charset="2"/>
              </a:rPr>
              <a:t>覆盖的区域</a:t>
            </a:r>
            <a:r>
              <a:rPr lang="en-US" altLang="x-none" sz="2400" b="1" i="1" dirty="0">
                <a:latin typeface="Arial" panose="020B0604020202020204" pitchFamily="34" charset="0"/>
                <a:cs typeface="Arial" panose="020B0604020202020204" pitchFamily="34" charset="0"/>
              </a:rPr>
              <a:t>L</a:t>
            </a:r>
            <a:r>
              <a:rPr lang="en-US" altLang="x-none" dirty="0">
                <a:latin typeface="Arial" panose="020B0604020202020204" pitchFamily="34" charset="0"/>
                <a:cs typeface="Arial" panose="020B0604020202020204" pitchFamily="34" charset="0"/>
              </a:rPr>
              <a:t> </a:t>
            </a:r>
            <a:endParaRPr lang="zh-CN" altLang="en-US" dirty="0">
              <a:latin typeface="Arial" panose="020B0604020202020204" pitchFamily="34" charset="0"/>
              <a:ea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应用背景四</a:t>
            </a:r>
            <a:endParaRPr lang="zh-CN" altLang="en-US"/>
          </a:p>
        </p:txBody>
      </p:sp>
      <p:sp>
        <p:nvSpPr>
          <p:cNvPr id="3" name="内容占位符 2"/>
          <p:cNvSpPr>
            <a:spLocks noGrp="1"/>
          </p:cNvSpPr>
          <p:nvPr>
            <p:ph idx="1"/>
          </p:nvPr>
        </p:nvSpPr>
        <p:spPr/>
        <p:txBody>
          <a:bodyPr/>
          <a:p>
            <a:r>
              <a:rPr lang="zh-CN" altLang="en-US" sz="3200" dirty="0">
                <a:sym typeface="+mn-ea"/>
              </a:rPr>
              <a:t>缺失值处理</a:t>
            </a:r>
            <a:endParaRPr lang="en-US" altLang="x-none" sz="3200" dirty="0"/>
          </a:p>
          <a:p>
            <a:pPr lvl="1"/>
            <a:r>
              <a:rPr lang="zh-CN" altLang="en-US" sz="2400" dirty="0">
                <a:sym typeface="+mn-ea"/>
              </a:rPr>
              <a:t>缺失数据是经典的不确定数据的应用</a:t>
            </a:r>
            <a:endParaRPr lang="en-US" altLang="x-none" sz="2400" dirty="0"/>
          </a:p>
          <a:p>
            <a:pPr lvl="1"/>
            <a:r>
              <a:rPr lang="zh-CN" altLang="en-US" sz="2400" dirty="0">
                <a:sym typeface="+mn-ea"/>
              </a:rPr>
              <a:t>经插值后的缺失数据可以看作服从某个概率分布的随机变量，或者看作是数据具有预先定义好的误差。</a:t>
            </a:r>
            <a:endParaRPr lang="en-US" altLang="x-none" sz="2400" dirty="0"/>
          </a:p>
          <a:p>
            <a:pPr lvl="1"/>
            <a:r>
              <a:rPr lang="zh-CN" altLang="en-US" sz="2400" dirty="0">
                <a:sym typeface="+mn-ea"/>
              </a:rPr>
              <a:t>一些数据记录通过统计方法得到，比如通过预测和插值得到的数据记录，在这种情况下，推断得到的数据可以被精确地估计。</a:t>
            </a:r>
            <a:endParaRPr lang="en-US" altLang="x-none" sz="2400" dirty="0"/>
          </a:p>
          <a:p>
            <a:pPr lvl="1"/>
            <a:endParaRPr lang="en-US" altLang="x-none" sz="2400" dirty="0"/>
          </a:p>
          <a:p>
            <a:r>
              <a:rPr lang="zh-CN" altLang="en-US" sz="2400" dirty="0">
                <a:sym typeface="+mn-ea"/>
              </a:rPr>
              <a:t>应用举例</a:t>
            </a:r>
            <a:endParaRPr lang="en-US" altLang="x-none" sz="2400" dirty="0"/>
          </a:p>
          <a:p>
            <a:pPr lvl="1"/>
            <a:r>
              <a:rPr lang="zh-CN" altLang="en-US" sz="2400" dirty="0">
                <a:sym typeface="+mn-ea"/>
              </a:rPr>
              <a:t>在数据清洗应用中非常常见</a:t>
            </a:r>
            <a:endParaRPr lang="zh-CN" altLang="en-US" sz="2400" dirty="0"/>
          </a:p>
          <a:p>
            <a:endParaRPr lang="zh-CN" altLang="en-US" sz="2400"/>
          </a:p>
        </p:txBody>
      </p:sp>
      <p:sp>
        <p:nvSpPr>
          <p:cNvPr id="4" name="灯片编号占位符 3"/>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17409"/>
          <p:cNvSpPr>
            <a:spLocks noGrp="1"/>
          </p:cNvSpPr>
          <p:nvPr>
            <p:ph type="title"/>
          </p:nvPr>
        </p:nvSpPr>
        <p:spPr>
          <a:xfrm>
            <a:off x="3124200" y="304800"/>
            <a:ext cx="4038600" cy="914400"/>
          </a:xfrm>
        </p:spPr>
        <p:txBody>
          <a:bodyPr anchor="ctr"/>
          <a:p>
            <a:r>
              <a:rPr lang="zh-CN" altLang="en-US"/>
              <a:t>空缺值</a:t>
            </a:r>
            <a:endParaRPr lang="zh-CN" altLang="en-US"/>
          </a:p>
        </p:txBody>
      </p:sp>
      <p:sp>
        <p:nvSpPr>
          <p:cNvPr id="17411" name="文本占位符 17410"/>
          <p:cNvSpPr>
            <a:spLocks noGrp="1"/>
          </p:cNvSpPr>
          <p:nvPr>
            <p:ph type="body" idx="1"/>
          </p:nvPr>
        </p:nvSpPr>
        <p:spPr>
          <a:xfrm>
            <a:off x="2209800" y="1676400"/>
            <a:ext cx="8001000" cy="4953000"/>
          </a:xfrm>
        </p:spPr>
        <p:txBody>
          <a:bodyPr/>
          <a:p>
            <a:pPr>
              <a:lnSpc>
                <a:spcPct val="120000"/>
              </a:lnSpc>
            </a:pPr>
            <a:r>
              <a:rPr lang="zh-CN" altLang="en-US" sz="2000" dirty="0"/>
              <a:t>数据并不是永远有效的</a:t>
            </a:r>
            <a:endParaRPr lang="zh-CN" altLang="en-US" sz="2000" dirty="0"/>
          </a:p>
          <a:p>
            <a:pPr lvl="1">
              <a:lnSpc>
                <a:spcPct val="120000"/>
              </a:lnSpc>
            </a:pPr>
            <a:r>
              <a:rPr lang="zh-CN" altLang="en-US" sz="1800" dirty="0"/>
              <a:t>例如，很多记录的许多属性难以获取，比说说在销售数据中客户的收入情况很难掌握。</a:t>
            </a:r>
            <a:endParaRPr lang="zh-CN" altLang="en-US" sz="1800" dirty="0"/>
          </a:p>
          <a:p>
            <a:pPr>
              <a:lnSpc>
                <a:spcPct val="120000"/>
              </a:lnSpc>
            </a:pPr>
            <a:r>
              <a:rPr lang="zh-CN" altLang="en-US" sz="2000" dirty="0"/>
              <a:t>数据空缺可能是由于</a:t>
            </a:r>
            <a:endParaRPr lang="zh-CN" altLang="en-US" sz="2000" dirty="0"/>
          </a:p>
          <a:p>
            <a:pPr lvl="1">
              <a:lnSpc>
                <a:spcPct val="120000"/>
              </a:lnSpc>
            </a:pPr>
            <a:r>
              <a:rPr lang="zh-CN" altLang="en-US" sz="1800" dirty="0"/>
              <a:t>装备的故障</a:t>
            </a:r>
            <a:endParaRPr lang="zh-CN" altLang="en-US" sz="1800" dirty="0"/>
          </a:p>
          <a:p>
            <a:pPr lvl="1">
              <a:lnSpc>
                <a:spcPct val="120000"/>
              </a:lnSpc>
            </a:pPr>
            <a:r>
              <a:rPr lang="zh-CN" altLang="en-US" sz="1800" dirty="0"/>
              <a:t>由于和其他数据不一致而被删除了</a:t>
            </a:r>
            <a:endParaRPr lang="zh-CN" altLang="en-US" sz="1800" dirty="0"/>
          </a:p>
          <a:p>
            <a:pPr lvl="1">
              <a:lnSpc>
                <a:spcPct val="120000"/>
              </a:lnSpc>
            </a:pPr>
            <a:r>
              <a:rPr lang="zh-CN" altLang="en-US" sz="1800" dirty="0"/>
              <a:t>由于理解错误而未被录入</a:t>
            </a:r>
            <a:endParaRPr lang="zh-CN" altLang="en-US" sz="1800" dirty="0"/>
          </a:p>
          <a:p>
            <a:pPr lvl="1">
              <a:lnSpc>
                <a:spcPct val="120000"/>
              </a:lnSpc>
            </a:pPr>
            <a:r>
              <a:rPr lang="zh-CN" altLang="en-US" sz="1800" dirty="0"/>
              <a:t>某些数据在录入的时候并不认为是重要的，因此没录入</a:t>
            </a:r>
            <a:endParaRPr lang="zh-CN" altLang="en-US" sz="1800" dirty="0"/>
          </a:p>
          <a:p>
            <a:pPr lvl="1">
              <a:lnSpc>
                <a:spcPct val="120000"/>
              </a:lnSpc>
            </a:pPr>
            <a:r>
              <a:rPr lang="en-US" altLang="x-none" sz="1800" dirty="0">
                <a:latin typeface="Tahoma" panose="020B0604030504040204" pitchFamily="2" charset="0"/>
              </a:rPr>
              <a:t>……</a:t>
            </a:r>
            <a:endParaRPr lang="en-US" altLang="x-none" sz="1800" dirty="0"/>
          </a:p>
          <a:p>
            <a:pPr>
              <a:lnSpc>
                <a:spcPct val="120000"/>
              </a:lnSpc>
            </a:pPr>
            <a:r>
              <a:rPr lang="zh-CN" altLang="en-US" sz="2000" dirty="0"/>
              <a:t>空缺的数据可能需要被推断出来</a:t>
            </a:r>
            <a:endParaRPr lang="zh-CN" altLang="en-US" sz="2000" dirty="0"/>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p:checke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如何应对空缺值？</a:t>
            </a:r>
            <a:endParaRPr lang="zh-CN" altLang="en-US"/>
          </a:p>
        </p:txBody>
      </p:sp>
      <p:sp>
        <p:nvSpPr>
          <p:cNvPr id="3" name="内容占位符 2"/>
          <p:cNvSpPr>
            <a:spLocks noGrp="1"/>
          </p:cNvSpPr>
          <p:nvPr>
            <p:ph idx="1"/>
          </p:nvPr>
        </p:nvSpPr>
        <p:spPr/>
        <p:txBody>
          <a:bodyPr/>
          <a:p>
            <a:pPr>
              <a:lnSpc>
                <a:spcPct val="140000"/>
              </a:lnSpc>
            </a:pPr>
            <a:r>
              <a:rPr lang="zh-CN" altLang="en-US" sz="1800" b="1" dirty="0">
                <a:sym typeface="+mn-ea"/>
              </a:rPr>
              <a:t>忽略该记录</a:t>
            </a:r>
            <a:r>
              <a:rPr lang="en-US" altLang="x-none" sz="1800" dirty="0">
                <a:sym typeface="+mn-ea"/>
              </a:rPr>
              <a:t>:  </a:t>
            </a:r>
            <a:r>
              <a:rPr lang="zh-CN" altLang="en-US" sz="1800" dirty="0">
                <a:sym typeface="+mn-ea"/>
              </a:rPr>
              <a:t>当类标号缺少时通常这样做（假定挖掘任务涉及分类或者描述）。除非元组有多个属性缺少值，否则该方法不是很有效。当每个属性缺少值的百分比变化很大时，它的性能非常差。</a:t>
            </a:r>
            <a:endParaRPr lang="zh-CN" altLang="en-US" sz="1800" dirty="0"/>
          </a:p>
          <a:p>
            <a:pPr>
              <a:lnSpc>
                <a:spcPct val="140000"/>
              </a:lnSpc>
            </a:pPr>
            <a:r>
              <a:rPr lang="zh-CN" altLang="en-US" sz="1800" b="1" dirty="0">
                <a:sym typeface="+mn-ea"/>
              </a:rPr>
              <a:t>手动填充空缺值</a:t>
            </a:r>
            <a:r>
              <a:rPr lang="zh-CN" altLang="en-US" sz="1800" dirty="0">
                <a:sym typeface="+mn-ea"/>
              </a:rPr>
              <a:t>：一般地说，该方法很费时，并且当数据集很大、缺少很多值时，该方法可能行不通。</a:t>
            </a:r>
            <a:endParaRPr lang="zh-CN" altLang="en-US" sz="1800" dirty="0"/>
          </a:p>
          <a:p>
            <a:pPr>
              <a:lnSpc>
                <a:spcPct val="140000"/>
              </a:lnSpc>
            </a:pPr>
            <a:r>
              <a:rPr lang="zh-CN" altLang="en-US" sz="1800" b="1" dirty="0">
                <a:sym typeface="+mn-ea"/>
              </a:rPr>
              <a:t>使用一个全局的常数代表缺失值</a:t>
            </a:r>
            <a:r>
              <a:rPr lang="zh-CN" altLang="en-US" sz="1800" dirty="0">
                <a:sym typeface="+mn-ea"/>
              </a:rPr>
              <a:t>，例如 “</a:t>
            </a:r>
            <a:r>
              <a:rPr lang="en-US" altLang="x-none" sz="1800" dirty="0">
                <a:sym typeface="+mn-ea"/>
              </a:rPr>
              <a:t>unknown”, </a:t>
            </a:r>
            <a:r>
              <a:rPr lang="zh-CN" altLang="en-US" sz="1800" dirty="0">
                <a:sym typeface="+mn-ea"/>
              </a:rPr>
              <a:t>但是这可能会引入一个新类型</a:t>
            </a:r>
            <a:r>
              <a:rPr lang="en-US" altLang="x-none" sz="1800" dirty="0">
                <a:sym typeface="+mn-ea"/>
              </a:rPr>
              <a:t>?! </a:t>
            </a:r>
            <a:endParaRPr lang="en-US" altLang="x-none" sz="1800" dirty="0"/>
          </a:p>
          <a:p>
            <a:pPr>
              <a:lnSpc>
                <a:spcPct val="140000"/>
              </a:lnSpc>
            </a:pPr>
            <a:r>
              <a:rPr lang="zh-CN" altLang="en-US" sz="1800" b="1" dirty="0">
                <a:sym typeface="+mn-ea"/>
              </a:rPr>
              <a:t>使用平均值来取代缺失值</a:t>
            </a:r>
            <a:endParaRPr lang="zh-CN" altLang="en-US" sz="1800" b="1" dirty="0"/>
          </a:p>
          <a:p>
            <a:pPr>
              <a:lnSpc>
                <a:spcPct val="140000"/>
              </a:lnSpc>
            </a:pPr>
            <a:r>
              <a:rPr lang="zh-CN" altLang="en-US" sz="1800" b="1" dirty="0">
                <a:sym typeface="+mn-ea"/>
              </a:rPr>
              <a:t>使用与给定元组属同一类的所有样本的平均值</a:t>
            </a:r>
            <a:r>
              <a:rPr lang="zh-CN" altLang="en-US" sz="1800" dirty="0">
                <a:sym typeface="+mn-ea"/>
              </a:rPr>
              <a:t>：例如，若将顾客按</a:t>
            </a:r>
            <a:r>
              <a:rPr lang="en-US" altLang="x-none" sz="1800" dirty="0">
                <a:sym typeface="+mn-ea"/>
              </a:rPr>
              <a:t>credit_risk</a:t>
            </a:r>
            <a:r>
              <a:rPr lang="zh-CN" altLang="en-US" sz="1800" dirty="0">
                <a:sym typeface="+mn-ea"/>
              </a:rPr>
              <a:t>分类，使用具有相同信用度的顾客的平均收入替换</a:t>
            </a:r>
            <a:r>
              <a:rPr lang="en-US" altLang="x-none" sz="1800" dirty="0">
                <a:sym typeface="+mn-ea"/>
              </a:rPr>
              <a:t>income</a:t>
            </a:r>
            <a:r>
              <a:rPr lang="zh-CN" altLang="en-US" sz="1800" dirty="0">
                <a:sym typeface="+mn-ea"/>
              </a:rPr>
              <a:t>中的空缺值</a:t>
            </a:r>
            <a:endParaRPr lang="zh-CN" altLang="en-US" sz="1800" dirty="0"/>
          </a:p>
          <a:p>
            <a:pPr>
              <a:lnSpc>
                <a:spcPct val="140000"/>
              </a:lnSpc>
            </a:pPr>
            <a:r>
              <a:rPr lang="zh-CN" altLang="en-US" sz="1800" b="1" dirty="0">
                <a:sym typeface="+mn-ea"/>
              </a:rPr>
              <a:t>使用最可能的值去填充缺失值</a:t>
            </a:r>
            <a:r>
              <a:rPr lang="zh-CN" altLang="en-US" sz="1800" dirty="0">
                <a:sym typeface="+mn-ea"/>
              </a:rPr>
              <a:t>：例如贝叶斯公式或者决策树</a:t>
            </a:r>
            <a:endParaRPr lang="zh-CN" altLang="en-US" sz="1800" dirty="0"/>
          </a:p>
          <a:p>
            <a:endParaRPr lang="zh-CN" altLang="en-US" sz="1800"/>
          </a:p>
        </p:txBody>
      </p:sp>
      <p:sp>
        <p:nvSpPr>
          <p:cNvPr id="4" name="灯片编号占位符 3"/>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内容占位符 1"/>
          <p:cNvSpPr>
            <a:spLocks noGrp="1"/>
          </p:cNvSpPr>
          <p:nvPr>
            <p:ph idx="1"/>
          </p:nvPr>
        </p:nvSpPr>
        <p:spPr>
          <a:xfrm>
            <a:off x="1981200" y="1481138"/>
            <a:ext cx="8229600" cy="4525962"/>
          </a:xfrm>
        </p:spPr>
        <p:txBody>
          <a:bodyPr vert="horz" wrap="square" anchor="t"/>
          <a:p>
            <a:r>
              <a:rPr lang="zh-CN" altLang="en-US" dirty="0"/>
              <a:t>数据集成</a:t>
            </a:r>
            <a:endParaRPr lang="en-US" altLang="x-none" dirty="0"/>
          </a:p>
          <a:p>
            <a:pPr lvl="1"/>
            <a:r>
              <a:rPr lang="zh-CN" altLang="en-US" dirty="0"/>
              <a:t>相异模式</a:t>
            </a:r>
            <a:endParaRPr lang="en-US" altLang="x-none" dirty="0"/>
          </a:p>
          <a:p>
            <a:pPr lvl="1"/>
            <a:r>
              <a:rPr lang="zh-CN" altLang="en-US" dirty="0"/>
              <a:t>数据不一致性</a:t>
            </a:r>
            <a:endParaRPr lang="en-US" altLang="x-none" dirty="0"/>
          </a:p>
          <a:p>
            <a:endParaRPr lang="en-US" altLang="x-none" dirty="0"/>
          </a:p>
          <a:p>
            <a:r>
              <a:rPr lang="zh-CN" altLang="en-US" dirty="0"/>
              <a:t>应用举例：万维网（</a:t>
            </a:r>
            <a:r>
              <a:rPr lang="en-US" altLang="x-none" dirty="0"/>
              <a:t>Web</a:t>
            </a:r>
            <a:r>
              <a:rPr lang="zh-CN" altLang="en-US" dirty="0"/>
              <a:t>）</a:t>
            </a:r>
            <a:endParaRPr lang="en-US" altLang="x-none" dirty="0"/>
          </a:p>
          <a:p>
            <a:pPr lvl="1"/>
            <a:r>
              <a:rPr lang="zh-CN" altLang="en-US" dirty="0"/>
              <a:t>万维网（</a:t>
            </a:r>
            <a:r>
              <a:rPr lang="en-US" altLang="x-none" dirty="0"/>
              <a:t>Web</a:t>
            </a:r>
            <a:r>
              <a:rPr lang="zh-CN" altLang="en-US" dirty="0"/>
              <a:t>）是</a:t>
            </a:r>
            <a:r>
              <a:rPr lang="en-US" altLang="x-none" dirty="0"/>
              <a:t>Internet</a:t>
            </a:r>
            <a:r>
              <a:rPr lang="zh-CN" altLang="en-US" dirty="0"/>
              <a:t>上最重要的应用</a:t>
            </a:r>
            <a:endParaRPr lang="en-US" altLang="x-none" dirty="0"/>
          </a:p>
          <a:p>
            <a:pPr lvl="1"/>
            <a:r>
              <a:rPr lang="zh-CN" altLang="en-US" dirty="0"/>
              <a:t>从海量</a:t>
            </a:r>
            <a:r>
              <a:rPr lang="en-US" altLang="x-none" dirty="0"/>
              <a:t>Web</a:t>
            </a:r>
            <a:r>
              <a:rPr lang="zh-CN" altLang="en-US" dirty="0"/>
              <a:t>数据中自动抽取重要信息</a:t>
            </a:r>
            <a:endParaRPr lang="zh-CN" altLang="en-US" dirty="0"/>
          </a:p>
          <a:p>
            <a:endParaRPr lang="zh-CN" altLang="en-US" dirty="0"/>
          </a:p>
        </p:txBody>
      </p:sp>
      <p:pic>
        <p:nvPicPr>
          <p:cNvPr id="19459" name="标题 2"/>
          <p:cNvPicPr/>
          <p:nvPr/>
        </p:nvPicPr>
        <p:blipFill>
          <a:blip r:embed="rId1"/>
          <a:stretch>
            <a:fillRect/>
          </a:stretch>
        </p:blipFill>
        <p:spPr>
          <a:xfrm>
            <a:off x="1974850" y="285750"/>
            <a:ext cx="8235950" cy="1116013"/>
          </a:xfrm>
          <a:prstGeom prst="rect">
            <a:avLst/>
          </a:prstGeom>
          <a:noFill/>
          <a:ln w="9525">
            <a:noFill/>
          </a:ln>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标题 20481"/>
          <p:cNvSpPr>
            <a:spLocks noGrp="1"/>
          </p:cNvSpPr>
          <p:nvPr>
            <p:ph type="title"/>
          </p:nvPr>
        </p:nvSpPr>
        <p:spPr/>
        <p:txBody>
          <a:bodyPr anchor="ctr"/>
          <a:p>
            <a:r>
              <a:rPr lang="zh-CN" altLang="en-US"/>
              <a:t>网页信息抽取的不确定性</a:t>
            </a:r>
            <a:endParaRPr lang="zh-CN" altLang="en-US" sz="2900"/>
          </a:p>
        </p:txBody>
      </p:sp>
      <p:sp>
        <p:nvSpPr>
          <p:cNvPr id="20483" name="文本占位符 20482"/>
          <p:cNvSpPr>
            <a:spLocks noGrp="1"/>
          </p:cNvSpPr>
          <p:nvPr>
            <p:ph type="body" sz="half" idx="1"/>
          </p:nvPr>
        </p:nvSpPr>
        <p:spPr>
          <a:xfrm>
            <a:off x="1917700" y="1341438"/>
            <a:ext cx="8750300" cy="1293812"/>
          </a:xfrm>
        </p:spPr>
        <p:txBody>
          <a:bodyPr/>
          <a:p>
            <a:r>
              <a:rPr lang="zh-CN" altLang="en-US" sz="2100" b="1" dirty="0"/>
              <a:t>抽取条目可能存在错误</a:t>
            </a:r>
            <a:r>
              <a:rPr lang="en-US" altLang="x-none" sz="2100" b="1" dirty="0"/>
              <a:t>!</a:t>
            </a:r>
            <a:endParaRPr lang="en-US" altLang="x-none" sz="2100" b="1" dirty="0"/>
          </a:p>
          <a:p>
            <a:r>
              <a:rPr lang="zh-CN" altLang="en-US" sz="2100" b="1" dirty="0"/>
              <a:t>对于各个条目，提供置信分数</a:t>
            </a:r>
            <a:endParaRPr lang="en-US" altLang="x-none" sz="2100" b="1" dirty="0"/>
          </a:p>
          <a:p>
            <a:r>
              <a:rPr lang="zh-CN" altLang="en-US" sz="2100" b="1" dirty="0"/>
              <a:t>以简单的 人名条目 抽取为例</a:t>
            </a:r>
            <a:endParaRPr lang="en-US" altLang="x-none" sz="2100" b="1" dirty="0"/>
          </a:p>
        </p:txBody>
      </p:sp>
      <p:graphicFrame>
        <p:nvGraphicFramePr>
          <p:cNvPr id="20484" name="内容占位符 20483"/>
          <p:cNvGraphicFramePr/>
          <p:nvPr>
            <p:ph sz="quarter" idx="2"/>
          </p:nvPr>
        </p:nvGraphicFramePr>
        <p:xfrm>
          <a:off x="2711450" y="5060950"/>
          <a:ext cx="4398645" cy="1099820"/>
        </p:xfrm>
        <a:graphic>
          <a:graphicData uri="http://schemas.openxmlformats.org/drawingml/2006/table">
            <a:tbl>
              <a:tblPr/>
              <a:tblGrid>
                <a:gridCol w="2407920"/>
                <a:gridCol w="1990725"/>
              </a:tblGrid>
              <a:tr h="36576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1800" b="1"/>
                        <a:t>抽取的条目</a:t>
                      </a:r>
                      <a:endParaRPr lang="zh-CN" altLang="en-US" sz="1800" b="1"/>
                    </a:p>
                  </a:txBody>
                  <a:tcPr vert="horz" anchor="t">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1800" b="1"/>
                        <a:t>概率</a:t>
                      </a:r>
                      <a:endParaRPr lang="zh-CN" altLang="en-US" sz="1800" b="1"/>
                    </a:p>
                  </a:txBody>
                  <a:tcPr vert="horz" anchor="t">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6830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x-none" sz="1800" dirty="0"/>
                        <a:t>Shiv Vaithyanathan</a:t>
                      </a:r>
                      <a:endParaRPr lang="en-US" altLang="x-none" sz="1800" dirty="0"/>
                    </a:p>
                  </a:txBody>
                  <a:tcPr vert="horz" anchor="t">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x-none" sz="1800" dirty="0"/>
                        <a:t>0.9</a:t>
                      </a:r>
                      <a:endParaRPr lang="en-US" altLang="x-none" sz="1800" dirty="0"/>
                    </a:p>
                  </a:txBody>
                  <a:tcPr vert="horz" anchor="t">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6576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x-none" sz="1800" dirty="0"/>
                        <a:t>Bill</a:t>
                      </a:r>
                      <a:endParaRPr lang="en-US" altLang="x-none" sz="1800" dirty="0"/>
                    </a:p>
                  </a:txBody>
                  <a:tcPr vert="horz" anchor="t">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x-none" sz="1800" dirty="0"/>
                        <a:t>0.6</a:t>
                      </a:r>
                      <a:endParaRPr lang="en-US" altLang="x-none" sz="1800" dirty="0"/>
                    </a:p>
                  </a:txBody>
                  <a:tcPr vert="horz" anchor="t">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20498" name="矩形 20497"/>
          <p:cNvSpPr/>
          <p:nvPr/>
        </p:nvSpPr>
        <p:spPr>
          <a:xfrm>
            <a:off x="1720850" y="2881313"/>
            <a:ext cx="3759200" cy="1646237"/>
          </a:xfrm>
          <a:prstGeom prst="rect">
            <a:avLst/>
          </a:prstGeom>
          <a:noFill/>
          <a:ln w="9525">
            <a:noFill/>
          </a:ln>
        </p:spPr>
        <p:txBody>
          <a:bodyPr lIns="92075" tIns="46038" rIns="92075" bIns="46038"/>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609600" lvl="0" indent="-609600">
              <a:lnSpc>
                <a:spcPct val="80000"/>
              </a:lnSpc>
              <a:buNone/>
            </a:pPr>
            <a:r>
              <a:rPr lang="en-US" altLang="x-none" sz="1600" b="1" dirty="0"/>
              <a:t>C = </a:t>
            </a:r>
            <a:r>
              <a:rPr lang="zh-CN" altLang="en-US" sz="1600" b="1" dirty="0"/>
              <a:t>首字母大写的单词</a:t>
            </a:r>
            <a:endParaRPr lang="en-US" altLang="x-none" sz="1600" b="1" dirty="0"/>
          </a:p>
          <a:p>
            <a:pPr marL="609600" lvl="0" indent="-609600">
              <a:lnSpc>
                <a:spcPct val="80000"/>
              </a:lnSpc>
              <a:buNone/>
            </a:pPr>
            <a:r>
              <a:rPr lang="en-US" altLang="x-none" sz="1600" b="1" dirty="0"/>
              <a:t>D =  </a:t>
            </a:r>
            <a:r>
              <a:rPr lang="zh-CN" altLang="en-US" sz="1600" b="1" dirty="0"/>
              <a:t>在人名字典中找得到的单词</a:t>
            </a:r>
            <a:endParaRPr lang="zh-CN" altLang="en-US" sz="1600" b="1" dirty="0"/>
          </a:p>
          <a:p>
            <a:pPr marL="609600" lvl="0" indent="-609600">
              <a:lnSpc>
                <a:spcPct val="80000"/>
              </a:lnSpc>
              <a:buNone/>
            </a:pPr>
            <a:endParaRPr lang="en-US" altLang="x-none" sz="1600" b="1" dirty="0"/>
          </a:p>
          <a:p>
            <a:pPr marL="609600" lvl="0" indent="-609600">
              <a:lnSpc>
                <a:spcPct val="80000"/>
              </a:lnSpc>
              <a:buNone/>
            </a:pPr>
            <a:r>
              <a:rPr lang="zh-CN" altLang="en-US" sz="1600" b="1" u="sng" dirty="0"/>
              <a:t>信息抽取规则</a:t>
            </a:r>
            <a:r>
              <a:rPr lang="zh-CN" altLang="en-US" sz="1600" b="1" dirty="0"/>
              <a:t>	 </a:t>
            </a:r>
            <a:r>
              <a:rPr lang="zh-CN" altLang="en-US" sz="1600" b="1" u="sng" dirty="0"/>
              <a:t>精度</a:t>
            </a:r>
            <a:endParaRPr lang="zh-CN" altLang="en-US" sz="1600" b="1" u="sng" dirty="0"/>
          </a:p>
          <a:p>
            <a:pPr marL="609600" lvl="0" indent="-609600">
              <a:lnSpc>
                <a:spcPct val="80000"/>
              </a:lnSpc>
              <a:buAutoNum type="arabicPeriod"/>
            </a:pPr>
            <a:r>
              <a:rPr lang="en-US" altLang="x-none" sz="1600" b="1" dirty="0"/>
              <a:t>[CD] [CD]     	   0.9</a:t>
            </a:r>
            <a:endParaRPr lang="en-US" altLang="x-none" sz="1600" b="1" dirty="0"/>
          </a:p>
          <a:p>
            <a:pPr marL="609600" lvl="0" indent="-609600">
              <a:lnSpc>
                <a:spcPct val="80000"/>
              </a:lnSpc>
              <a:buAutoNum type="arabicPeriod"/>
            </a:pPr>
            <a:r>
              <a:rPr lang="en-US" altLang="x-none" sz="1600" b="1" dirty="0"/>
              <a:t>[CD]                 0.6</a:t>
            </a:r>
            <a:endParaRPr lang="en-US" altLang="x-none" sz="1600" b="1" dirty="0"/>
          </a:p>
        </p:txBody>
      </p:sp>
      <p:sp>
        <p:nvSpPr>
          <p:cNvPr id="20499" name="矩形 20498"/>
          <p:cNvSpPr/>
          <p:nvPr/>
        </p:nvSpPr>
        <p:spPr>
          <a:xfrm>
            <a:off x="7334250" y="5260975"/>
            <a:ext cx="1097915" cy="337185"/>
          </a:xfrm>
          <a:prstGeom prst="rect">
            <a:avLst/>
          </a:prstGeom>
          <a:noFill/>
          <a:ln w="9525">
            <a:noFill/>
          </a:ln>
        </p:spPr>
        <p:txBody>
          <a:bodyPr wrap="none" anchor="t">
            <a:spAutoFit/>
          </a:bodyPr>
          <a:p>
            <a:r>
              <a:rPr lang="en-US" altLang="x-none" sz="1600" b="1" dirty="0">
                <a:latin typeface="Arial" panose="020B0604020202020204" pitchFamily="34" charset="0"/>
              </a:rPr>
              <a:t>[CD] [CD]</a:t>
            </a:r>
            <a:endParaRPr lang="en-US" altLang="x-none" sz="1600" b="1" dirty="0">
              <a:latin typeface="Arial" panose="020B0604020202020204" pitchFamily="34" charset="0"/>
            </a:endParaRPr>
          </a:p>
        </p:txBody>
      </p:sp>
      <p:sp>
        <p:nvSpPr>
          <p:cNvPr id="20500" name="矩形 20499"/>
          <p:cNvSpPr/>
          <p:nvPr/>
        </p:nvSpPr>
        <p:spPr>
          <a:xfrm>
            <a:off x="7464425" y="5661025"/>
            <a:ext cx="612140" cy="337185"/>
          </a:xfrm>
          <a:prstGeom prst="rect">
            <a:avLst/>
          </a:prstGeom>
          <a:noFill/>
          <a:ln w="9525">
            <a:noFill/>
          </a:ln>
        </p:spPr>
        <p:txBody>
          <a:bodyPr wrap="none" anchor="t">
            <a:spAutoFit/>
          </a:bodyPr>
          <a:p>
            <a:r>
              <a:rPr lang="en-US" altLang="x-none" sz="1600" b="1" dirty="0">
                <a:latin typeface="Arial" panose="020B0604020202020204" pitchFamily="34" charset="0"/>
              </a:rPr>
              <a:t>[CD]</a:t>
            </a:r>
            <a:endParaRPr lang="en-US" altLang="x-none" sz="1600" b="1" dirty="0">
              <a:latin typeface="Arial" panose="020B0604020202020204" pitchFamily="34" charset="0"/>
            </a:endParaRPr>
          </a:p>
        </p:txBody>
      </p:sp>
      <p:sp>
        <p:nvSpPr>
          <p:cNvPr id="20501" name="矩形 20500"/>
          <p:cNvSpPr/>
          <p:nvPr/>
        </p:nvSpPr>
        <p:spPr>
          <a:xfrm>
            <a:off x="5591175" y="2636838"/>
            <a:ext cx="4743450" cy="1724025"/>
          </a:xfrm>
          <a:prstGeom prst="rect">
            <a:avLst/>
          </a:prstGeom>
          <a:solidFill>
            <a:srgbClr val="339966">
              <a:alpha val="32999"/>
            </a:srgbClr>
          </a:solidFill>
          <a:ln w="9525">
            <a:noFill/>
          </a:ln>
        </p:spPr>
        <p:txBody>
          <a:bodyPr wrap="none" anchor="ctr"/>
          <a:p>
            <a:r>
              <a:rPr lang="en-US" altLang="x-none" b="1" dirty="0">
                <a:latin typeface="Arial" panose="020B0604020202020204" pitchFamily="34" charset="0"/>
              </a:rPr>
              <a:t>Last evening I met the candidate  </a:t>
            </a:r>
            <a:r>
              <a:rPr lang="en-US" altLang="x-none" b="1" dirty="0">
                <a:solidFill>
                  <a:srgbClr val="FF0000"/>
                </a:solidFill>
                <a:latin typeface="Arial" panose="020B0604020202020204" pitchFamily="34" charset="0"/>
              </a:rPr>
              <a:t>Shiv </a:t>
            </a:r>
            <a:endParaRPr lang="en-US" altLang="x-none" b="1" dirty="0">
              <a:solidFill>
                <a:srgbClr val="FF0000"/>
              </a:solidFill>
              <a:latin typeface="Arial" panose="020B0604020202020204" pitchFamily="34" charset="0"/>
            </a:endParaRPr>
          </a:p>
          <a:p>
            <a:r>
              <a:rPr lang="en-US" altLang="x-none" b="1" dirty="0">
                <a:solidFill>
                  <a:srgbClr val="FF0000"/>
                </a:solidFill>
                <a:latin typeface="Arial" panose="020B0604020202020204" pitchFamily="34" charset="0"/>
              </a:rPr>
              <a:t>Vaithyanathan</a:t>
            </a:r>
            <a:r>
              <a:rPr lang="en-US" altLang="x-none" b="1" dirty="0">
                <a:latin typeface="Arial" panose="020B0604020202020204" pitchFamily="34" charset="0"/>
              </a:rPr>
              <a:t> for dinner. We had an </a:t>
            </a:r>
            <a:endParaRPr lang="en-US" altLang="x-none" b="1" dirty="0">
              <a:latin typeface="Arial" panose="020B0604020202020204" pitchFamily="34" charset="0"/>
            </a:endParaRPr>
          </a:p>
          <a:p>
            <a:r>
              <a:rPr lang="en-US" altLang="x-none" b="1" dirty="0">
                <a:latin typeface="Arial" panose="020B0604020202020204" pitchFamily="34" charset="0"/>
              </a:rPr>
              <a:t>interesting conversation and I encourage </a:t>
            </a:r>
            <a:endParaRPr lang="en-US" altLang="x-none" b="1" dirty="0">
              <a:latin typeface="Arial" panose="020B0604020202020204" pitchFamily="34" charset="0"/>
            </a:endParaRPr>
          </a:p>
          <a:p>
            <a:r>
              <a:rPr lang="en-US" altLang="x-none" b="1" dirty="0">
                <a:latin typeface="Arial" panose="020B0604020202020204" pitchFamily="34" charset="0"/>
              </a:rPr>
              <a:t>you to get an update. His host </a:t>
            </a:r>
            <a:r>
              <a:rPr lang="en-US" altLang="x-none" b="1" dirty="0">
                <a:solidFill>
                  <a:srgbClr val="FF0000"/>
                </a:solidFill>
                <a:latin typeface="Arial" panose="020B0604020202020204" pitchFamily="34" charset="0"/>
              </a:rPr>
              <a:t>Bill</a:t>
            </a:r>
            <a:r>
              <a:rPr lang="en-US" altLang="x-none" b="1" dirty="0">
                <a:latin typeface="Arial" panose="020B0604020202020204" pitchFamily="34" charset="0"/>
              </a:rPr>
              <a:t> can be </a:t>
            </a:r>
            <a:endParaRPr lang="en-US" altLang="x-none" b="1" dirty="0">
              <a:latin typeface="Arial" panose="020B0604020202020204" pitchFamily="34" charset="0"/>
            </a:endParaRPr>
          </a:p>
          <a:p>
            <a:r>
              <a:rPr lang="en-US" altLang="x-none" b="1" dirty="0">
                <a:latin typeface="Arial" panose="020B0604020202020204" pitchFamily="34" charset="0"/>
              </a:rPr>
              <a:t>reached at</a:t>
            </a:r>
            <a:r>
              <a:rPr lang="en-US" altLang="x-none" b="1" dirty="0">
                <a:solidFill>
                  <a:srgbClr val="FF0000"/>
                </a:solidFill>
                <a:latin typeface="Arial" panose="020B0604020202020204" pitchFamily="34" charset="0"/>
              </a:rPr>
              <a:t> </a:t>
            </a:r>
            <a:r>
              <a:rPr lang="en-US" altLang="x-none" b="1" dirty="0">
                <a:latin typeface="Arial" panose="020B0604020202020204" pitchFamily="34" charset="0"/>
              </a:rPr>
              <a:t>X-2465.</a:t>
            </a:r>
            <a:endParaRPr lang="en-US" altLang="x-none" b="1" dirty="0">
              <a:latin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内容占位符 2"/>
          <p:cNvSpPr>
            <a:spLocks noGrp="1"/>
          </p:cNvSpPr>
          <p:nvPr>
            <p:ph idx="1"/>
          </p:nvPr>
        </p:nvSpPr>
        <p:spPr>
          <a:xfrm>
            <a:off x="1981200" y="1481138"/>
            <a:ext cx="8229600" cy="4525962"/>
          </a:xfrm>
        </p:spPr>
        <p:txBody>
          <a:bodyPr vert="horz" wrap="square" anchor="t">
            <a:normAutofit lnSpcReduction="10000"/>
          </a:bodyPr>
          <a:p>
            <a:r>
              <a:rPr lang="zh-CN" altLang="en-US" sz="2400" dirty="0"/>
              <a:t>迫切需要新技术处理这类问题</a:t>
            </a:r>
            <a:endParaRPr lang="en-US" altLang="x-none" sz="2400" dirty="0"/>
          </a:p>
          <a:p>
            <a:endParaRPr lang="en-US" altLang="x-none" sz="2400" dirty="0"/>
          </a:p>
          <a:p>
            <a:r>
              <a:rPr lang="zh-CN" altLang="en-US" sz="2400" dirty="0"/>
              <a:t>以经典确定性技术（</a:t>
            </a:r>
            <a:r>
              <a:rPr lang="en-US" altLang="x-none" sz="2400" dirty="0"/>
              <a:t>deterministic technology</a:t>
            </a:r>
            <a:r>
              <a:rPr lang="zh-CN" altLang="en-US" sz="2400" dirty="0"/>
              <a:t>）解决上述问题？</a:t>
            </a:r>
            <a:endParaRPr lang="en-US" altLang="x-none" sz="2400" dirty="0"/>
          </a:p>
          <a:p>
            <a:pPr lvl="1"/>
            <a:r>
              <a:rPr lang="zh-CN" altLang="en-US" sz="2400" dirty="0"/>
              <a:t>数据清洗无法有效处理所有类型的不准确数据</a:t>
            </a:r>
            <a:endParaRPr lang="en-US" altLang="x-none" sz="2400" dirty="0"/>
          </a:p>
          <a:p>
            <a:pPr lvl="1"/>
            <a:r>
              <a:rPr lang="zh-CN" altLang="en-US" sz="2400" dirty="0"/>
              <a:t>例如，</a:t>
            </a:r>
            <a:r>
              <a:rPr lang="en-US" altLang="x-none" sz="2400" dirty="0"/>
              <a:t>RFID</a:t>
            </a:r>
            <a:r>
              <a:rPr lang="zh-CN" altLang="en-US" sz="2400" dirty="0"/>
              <a:t>数据的不准确性表现为漏读、多读、脏数据等多种情况，分别采用不同方法进行处理，例如建立概率模型、机器学习建模、网络</a:t>
            </a:r>
            <a:r>
              <a:rPr lang="en-US" altLang="x-none" sz="2400" dirty="0"/>
              <a:t>RFID</a:t>
            </a:r>
            <a:r>
              <a:rPr lang="zh-CN" altLang="en-US" sz="2400" dirty="0"/>
              <a:t>阅读器最优化调度策略等，然而并没有出现能够有效处理所有不准确类型的技术。</a:t>
            </a:r>
            <a:endParaRPr lang="en-US" altLang="x-none" sz="2400" dirty="0"/>
          </a:p>
          <a:p>
            <a:pPr lvl="1"/>
            <a:endParaRPr lang="en-US" altLang="x-none" sz="2400" dirty="0"/>
          </a:p>
          <a:p>
            <a:r>
              <a:rPr lang="zh-CN" altLang="en-US" sz="2400" dirty="0">
                <a:solidFill>
                  <a:srgbClr val="C00000"/>
                </a:solidFill>
              </a:rPr>
              <a:t>因此，迫切发展不确定性数据库管理技术</a:t>
            </a:r>
            <a:endParaRPr lang="zh-CN" altLang="en-US" sz="2400" dirty="0"/>
          </a:p>
        </p:txBody>
      </p:sp>
      <p:pic>
        <p:nvPicPr>
          <p:cNvPr id="21507" name="标题 1"/>
          <p:cNvPicPr>
            <a:picLocks noGrp="1"/>
          </p:cNvPicPr>
          <p:nvPr>
            <p:ph type="title"/>
          </p:nvPr>
        </p:nvPicPr>
        <p:blipFill>
          <a:blip r:embed="rId1"/>
          <a:stretch>
            <a:fillRect/>
          </a:stretch>
        </p:blipFill>
        <p:spPr>
          <a:xfrm>
            <a:off x="1719263" y="268288"/>
            <a:ext cx="8497887" cy="1158875"/>
          </a:xfrm>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内容占位符 1"/>
          <p:cNvSpPr>
            <a:spLocks noGrp="1"/>
          </p:cNvSpPr>
          <p:nvPr>
            <p:ph idx="1"/>
          </p:nvPr>
        </p:nvSpPr>
        <p:spPr>
          <a:xfrm>
            <a:off x="1981200" y="1481138"/>
            <a:ext cx="8229600" cy="4525962"/>
          </a:xfrm>
        </p:spPr>
        <p:txBody>
          <a:bodyPr vert="horz" wrap="square" anchor="t"/>
          <a:p>
            <a:r>
              <a:rPr lang="zh-CN" altLang="en-US" sz="2000" dirty="0"/>
              <a:t>概率关系数据库</a:t>
            </a:r>
            <a:endParaRPr lang="en-US" altLang="x-none" sz="2000" dirty="0"/>
          </a:p>
          <a:p>
            <a:pPr lvl="1"/>
            <a:r>
              <a:rPr lang="zh-CN" altLang="en-US" sz="2000" dirty="0"/>
              <a:t>从上世纪</a:t>
            </a:r>
            <a:r>
              <a:rPr lang="en-US" altLang="x-none" sz="2000" dirty="0"/>
              <a:t>80</a:t>
            </a:r>
            <a:r>
              <a:rPr lang="zh-CN" altLang="en-US" sz="2000" dirty="0"/>
              <a:t>年代后期开始，至今仍在继续</a:t>
            </a:r>
            <a:endParaRPr lang="en-US" altLang="x-none" sz="2000" dirty="0"/>
          </a:p>
          <a:p>
            <a:endParaRPr lang="en-US" altLang="x-none" sz="2000" dirty="0"/>
          </a:p>
          <a:p>
            <a:r>
              <a:rPr lang="zh-CN" altLang="en-US" sz="2000" dirty="0"/>
              <a:t>为何现在博得学术界的关注？</a:t>
            </a:r>
            <a:endParaRPr lang="en-US" altLang="x-none" sz="2000" dirty="0"/>
          </a:p>
          <a:p>
            <a:pPr lvl="1"/>
            <a:r>
              <a:rPr lang="zh-CN" altLang="en-US" sz="2000" dirty="0"/>
              <a:t>应用驱动</a:t>
            </a:r>
            <a:endParaRPr lang="en-US" altLang="x-none" sz="2000" dirty="0"/>
          </a:p>
          <a:p>
            <a:pPr lvl="2"/>
            <a:r>
              <a:rPr lang="zh-CN" altLang="en-US" sz="2000" dirty="0"/>
              <a:t>多种数据类型，如不匹配数据值、不精确查询、不一致数据、不匹配的模式等。</a:t>
            </a:r>
            <a:endParaRPr lang="zh-CN" altLang="en-US" sz="2000" dirty="0"/>
          </a:p>
          <a:p>
            <a:pPr lvl="2"/>
            <a:r>
              <a:rPr lang="en-US" altLang="x-none" sz="2000" dirty="0"/>
              <a:t>Xml, </a:t>
            </a:r>
            <a:r>
              <a:rPr lang="zh-CN" altLang="en-US" sz="2000" dirty="0"/>
              <a:t>数据流，</a:t>
            </a:r>
            <a:r>
              <a:rPr lang="en-US" altLang="x-none" sz="2000" dirty="0">
                <a:latin typeface="Arial" panose="020B0604020202020204" pitchFamily="34" charset="0"/>
              </a:rPr>
              <a:t>···</a:t>
            </a:r>
            <a:endParaRPr lang="en-US" altLang="x-none" sz="2000" dirty="0"/>
          </a:p>
          <a:p>
            <a:pPr lvl="2"/>
            <a:r>
              <a:rPr lang="zh-CN" altLang="en-US" sz="2000" dirty="0"/>
              <a:t>是最主要的驱动力量</a:t>
            </a:r>
            <a:endParaRPr lang="en-US" altLang="x-none" sz="2000" dirty="0"/>
          </a:p>
          <a:p>
            <a:pPr lvl="1"/>
            <a:r>
              <a:rPr lang="zh-CN" altLang="en-US" sz="2000" dirty="0"/>
              <a:t>技术驱动</a:t>
            </a:r>
            <a:endParaRPr lang="en-US" altLang="x-none" sz="2000" dirty="0"/>
          </a:p>
          <a:p>
            <a:pPr lvl="2"/>
            <a:r>
              <a:rPr lang="zh-CN" altLang="en-US" sz="2000" dirty="0"/>
              <a:t>处理不确定性数据比处理确定性数据更难</a:t>
            </a:r>
            <a:endParaRPr lang="en-US" altLang="x-none" sz="2000" dirty="0"/>
          </a:p>
          <a:p>
            <a:pPr lvl="2"/>
            <a:r>
              <a:rPr lang="zh-CN" altLang="en-US" sz="2000" dirty="0"/>
              <a:t>部分现有方法回避了复杂度</a:t>
            </a:r>
            <a:endParaRPr lang="en-US" altLang="x-none" sz="2000" dirty="0"/>
          </a:p>
          <a:p>
            <a:pPr lvl="2"/>
            <a:r>
              <a:rPr lang="zh-CN" altLang="en-US" sz="2000" dirty="0"/>
              <a:t>研究成果有助于更好地管理概率数据库</a:t>
            </a:r>
            <a:endParaRPr lang="zh-CN" altLang="en-US" sz="2000" dirty="0"/>
          </a:p>
        </p:txBody>
      </p:sp>
      <p:pic>
        <p:nvPicPr>
          <p:cNvPr id="22531" name="标题 2"/>
          <p:cNvPicPr>
            <a:picLocks noGrp="1"/>
          </p:cNvPicPr>
          <p:nvPr>
            <p:ph type="title"/>
          </p:nvPr>
        </p:nvPicPr>
        <p:blipFill>
          <a:blip r:embed="rId1"/>
          <a:stretch>
            <a:fillRect/>
          </a:stretch>
        </p:blipFill>
        <p:spPr>
          <a:xfrm>
            <a:off x="1719263" y="268288"/>
            <a:ext cx="8497887" cy="1158875"/>
          </a:xfrm>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标题 5121"/>
          <p:cNvSpPr>
            <a:spLocks noGrp="1"/>
          </p:cNvSpPr>
          <p:nvPr>
            <p:ph type="title"/>
          </p:nvPr>
        </p:nvSpPr>
        <p:spPr/>
        <p:txBody>
          <a:bodyPr anchor="ctr"/>
          <a:p>
            <a:r>
              <a:rPr lang="zh-CN" altLang="en-US"/>
              <a:t>大纲</a:t>
            </a:r>
            <a:endParaRPr lang="zh-CN" altLang="en-US"/>
          </a:p>
        </p:txBody>
      </p:sp>
      <p:sp>
        <p:nvSpPr>
          <p:cNvPr id="5123" name="文本占位符 5122"/>
          <p:cNvSpPr>
            <a:spLocks noGrp="1"/>
          </p:cNvSpPr>
          <p:nvPr>
            <p:ph type="body" idx="1"/>
          </p:nvPr>
        </p:nvSpPr>
        <p:spPr/>
        <p:txBody>
          <a:bodyPr/>
          <a:p>
            <a:pPr>
              <a:lnSpc>
                <a:spcPct val="90000"/>
              </a:lnSpc>
              <a:buAutoNum type="arabicPeriod"/>
            </a:pPr>
            <a:r>
              <a:rPr lang="zh-CN" altLang="en-US" dirty="0"/>
              <a:t>应用背景和数据模型</a:t>
            </a:r>
            <a:endParaRPr lang="zh-CN" altLang="en-US" dirty="0"/>
          </a:p>
          <a:p>
            <a:pPr>
              <a:lnSpc>
                <a:spcPct val="90000"/>
              </a:lnSpc>
              <a:buAutoNum type="arabicPeriod"/>
            </a:pPr>
            <a:r>
              <a:rPr lang="zh-CN" altLang="en-US" dirty="0"/>
              <a:t>不确定时空数据库</a:t>
            </a:r>
            <a:endParaRPr lang="zh-CN" altLang="en-US" dirty="0"/>
          </a:p>
          <a:p>
            <a:pPr>
              <a:lnSpc>
                <a:spcPct val="90000"/>
              </a:lnSpc>
              <a:buAutoNum type="arabicPeriod"/>
            </a:pPr>
            <a:r>
              <a:rPr lang="zh-CN" altLang="en-US" dirty="0"/>
              <a:t>不确定数据集成</a:t>
            </a:r>
            <a:endParaRPr lang="zh-CN" altLang="en-US" dirty="0"/>
          </a:p>
          <a:p>
            <a:pPr>
              <a:lnSpc>
                <a:spcPct val="90000"/>
              </a:lnSpc>
              <a:buAutoNum type="arabicPeriod"/>
            </a:pPr>
            <a:r>
              <a:rPr lang="zh-CN" altLang="en-US" dirty="0"/>
              <a:t>不确定数据世系管理</a:t>
            </a:r>
            <a:endParaRPr lang="zh-CN" altLang="en-US" dirty="0"/>
          </a:p>
          <a:p>
            <a:pPr>
              <a:lnSpc>
                <a:spcPct val="90000"/>
              </a:lnSpc>
              <a:buAutoNum type="arabicPeriod"/>
            </a:pPr>
            <a:r>
              <a:rPr lang="zh-CN" altLang="en-US" dirty="0"/>
              <a:t>ranking查询</a:t>
            </a:r>
            <a:endParaRPr lang="zh-CN" altLang="en-US" dirty="0"/>
          </a:p>
          <a:p>
            <a:pPr>
              <a:lnSpc>
                <a:spcPct val="90000"/>
              </a:lnSpc>
              <a:buAutoNum type="arabicPeriod"/>
            </a:pPr>
            <a:r>
              <a:rPr lang="zh-CN" altLang="en-US" dirty="0"/>
              <a:t>NN查询</a:t>
            </a:r>
            <a:endParaRPr lang="zh-CN" altLang="en-US" dirty="0"/>
          </a:p>
          <a:p>
            <a:pPr>
              <a:lnSpc>
                <a:spcPct val="90000"/>
              </a:lnSpc>
              <a:buAutoNum type="arabicPeriod"/>
            </a:pPr>
            <a:r>
              <a:rPr lang="en-US" altLang="x-none" dirty="0"/>
              <a:t>In</a:t>
            </a:r>
            <a:r>
              <a:rPr lang="zh-CN" altLang="en-US" dirty="0"/>
              <a:t>versed NN</a:t>
            </a:r>
            <a:endParaRPr lang="zh-CN" altLang="en-US" dirty="0"/>
          </a:p>
          <a:p>
            <a:pPr>
              <a:lnSpc>
                <a:spcPct val="90000"/>
              </a:lnSpc>
              <a:buAutoNum type="arabicPeriod"/>
            </a:pPr>
            <a:r>
              <a:rPr lang="zh-CN" altLang="en-US" dirty="0"/>
              <a:t>skyline</a:t>
            </a:r>
            <a:endParaRPr lang="zh-CN" altLang="en-US" dirty="0"/>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标题 23553"/>
          <p:cNvSpPr>
            <a:spLocks noGrp="1"/>
          </p:cNvSpPr>
          <p:nvPr>
            <p:ph type="title"/>
          </p:nvPr>
        </p:nvSpPr>
        <p:spPr/>
        <p:txBody>
          <a:bodyPr anchor="ctr"/>
          <a:p>
            <a:r>
              <a:rPr lang="zh-CN" altLang="en-US"/>
              <a:t>挑战一：庞大的可能世界实例集合</a:t>
            </a:r>
            <a:endParaRPr lang="zh-CN" altLang="en-US"/>
          </a:p>
        </p:txBody>
      </p:sp>
      <p:pic>
        <p:nvPicPr>
          <p:cNvPr id="23555" name="图片 23554"/>
          <p:cNvPicPr>
            <a:picLocks noChangeAspect="1"/>
          </p:cNvPicPr>
          <p:nvPr/>
        </p:nvPicPr>
        <p:blipFill>
          <a:blip r:embed="rId1"/>
          <a:stretch>
            <a:fillRect/>
          </a:stretch>
        </p:blipFill>
        <p:spPr>
          <a:xfrm>
            <a:off x="2711450" y="1268413"/>
            <a:ext cx="5473700" cy="4314825"/>
          </a:xfrm>
          <a:prstGeom prst="rect">
            <a:avLst/>
          </a:prstGeom>
          <a:noFill/>
          <a:ln w="9525">
            <a:noFill/>
          </a:ln>
        </p:spPr>
      </p:pic>
      <p:sp>
        <p:nvSpPr>
          <p:cNvPr id="23556" name="文本框 23555"/>
          <p:cNvSpPr txBox="1"/>
          <p:nvPr/>
        </p:nvSpPr>
        <p:spPr>
          <a:xfrm>
            <a:off x="4800600" y="5734050"/>
            <a:ext cx="4556760" cy="706755"/>
          </a:xfrm>
          <a:prstGeom prst="rect">
            <a:avLst/>
          </a:prstGeom>
          <a:noFill/>
          <a:ln w="9525">
            <a:noFill/>
          </a:ln>
        </p:spPr>
        <p:txBody>
          <a:bodyPr wrap="none" anchor="t">
            <a:spAutoFit/>
          </a:bodyPr>
          <a:p>
            <a:r>
              <a:rPr lang="zh-CN" altLang="en-US" sz="2000" b="1" dirty="0">
                <a:latin typeface="Arial" panose="020B0604020202020204" pitchFamily="34" charset="0"/>
              </a:rPr>
              <a:t>共有</a:t>
            </a:r>
            <a:r>
              <a:rPr lang="en-US" altLang="x-none" sz="2000" b="1" dirty="0">
                <a:latin typeface="Arial" panose="020B0604020202020204" pitchFamily="34" charset="0"/>
              </a:rPr>
              <a:t>2</a:t>
            </a:r>
            <a:r>
              <a:rPr lang="en-US" altLang="x-none" sz="2000" b="1" baseline="30000" dirty="0">
                <a:latin typeface="Arial" panose="020B0604020202020204" pitchFamily="34" charset="0"/>
              </a:rPr>
              <a:t>4</a:t>
            </a:r>
            <a:r>
              <a:rPr lang="zh-CN" altLang="en-US" sz="2000" b="1" dirty="0">
                <a:latin typeface="Arial" panose="020B0604020202020204" pitchFamily="34" charset="0"/>
              </a:rPr>
              <a:t>个实例（</a:t>
            </a:r>
            <a:r>
              <a:rPr lang="en-US" altLang="x-none" sz="2000" b="1" dirty="0">
                <a:latin typeface="Arial" panose="020B0604020202020204" pitchFamily="34" charset="0"/>
              </a:rPr>
              <a:t>instance</a:t>
            </a:r>
            <a:r>
              <a:rPr lang="zh-CN" altLang="en-US" sz="2000" b="1" dirty="0">
                <a:latin typeface="Arial" panose="020B0604020202020204" pitchFamily="34" charset="0"/>
              </a:rPr>
              <a:t>），</a:t>
            </a:r>
            <a:endParaRPr lang="en-US" altLang="x-none" sz="2000" b="1" dirty="0">
              <a:latin typeface="Arial" panose="020B0604020202020204" pitchFamily="34" charset="0"/>
            </a:endParaRPr>
          </a:p>
          <a:p>
            <a:r>
              <a:rPr lang="zh-CN" altLang="en-US" sz="2000" b="1" dirty="0">
                <a:latin typeface="Arial" panose="020B0604020202020204" pitchFamily="34" charset="0"/>
              </a:rPr>
              <a:t>每个实例 </a:t>
            </a:r>
            <a:r>
              <a:rPr lang="en-US" altLang="x-none" sz="2000" b="1" dirty="0">
                <a:latin typeface="Arial" panose="020B0604020202020204" pitchFamily="34" charset="0"/>
              </a:rPr>
              <a:t>= </a:t>
            </a:r>
            <a:r>
              <a:rPr lang="zh-CN" altLang="en-US" sz="2000" b="1" dirty="0">
                <a:latin typeface="Arial" panose="020B0604020202020204" pitchFamily="34" charset="0"/>
              </a:rPr>
              <a:t>各记录发生或不发生的情况</a:t>
            </a:r>
            <a:endParaRPr lang="zh-CN" altLang="en-US" sz="2000" b="1" dirty="0">
              <a:latin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Rectangle 2"/>
          <p:cNvPicPr>
            <a:picLocks noGrp="1"/>
          </p:cNvPicPr>
          <p:nvPr>
            <p:ph type="title"/>
          </p:nvPr>
        </p:nvPicPr>
        <p:blipFill>
          <a:blip r:embed="rId1"/>
          <a:stretch>
            <a:fillRect/>
          </a:stretch>
        </p:blipFill>
        <p:spPr>
          <a:xfrm>
            <a:off x="1743075" y="268288"/>
            <a:ext cx="8474075" cy="1158875"/>
          </a:xfrm>
        </p:spPr>
      </p:pic>
      <p:sp>
        <p:nvSpPr>
          <p:cNvPr id="24579" name="Rectangle 3"/>
          <p:cNvSpPr>
            <a:spLocks noGrp="1"/>
          </p:cNvSpPr>
          <p:nvPr>
            <p:ph type="body"/>
          </p:nvPr>
        </p:nvSpPr>
        <p:spPr>
          <a:xfrm>
            <a:off x="1981200" y="1481138"/>
            <a:ext cx="8229600" cy="4525962"/>
          </a:xfrm>
        </p:spPr>
        <p:txBody>
          <a:bodyPr vert="horz" wrap="square" anchor="t">
            <a:normAutofit lnSpcReduction="10000"/>
          </a:bodyPr>
          <a:p>
            <a:pPr>
              <a:lnSpc>
                <a:spcPct val="90000"/>
              </a:lnSpc>
            </a:pPr>
            <a:r>
              <a:rPr lang="zh-CN" altLang="en-US" sz="2400" dirty="0"/>
              <a:t>描述所有实例，在各实例中，各元组出现或不出现</a:t>
            </a:r>
            <a:endParaRPr lang="zh-CN" altLang="en-US" sz="2400" dirty="0"/>
          </a:p>
          <a:p>
            <a:pPr>
              <a:lnSpc>
                <a:spcPct val="90000"/>
              </a:lnSpc>
            </a:pPr>
            <a:endParaRPr lang="zh-CN" altLang="en-US" sz="2400" dirty="0"/>
          </a:p>
          <a:p>
            <a:pPr>
              <a:lnSpc>
                <a:spcPct val="90000"/>
              </a:lnSpc>
            </a:pPr>
            <a:endParaRPr lang="zh-CN" altLang="en-US" sz="2400" dirty="0"/>
          </a:p>
          <a:p>
            <a:pPr>
              <a:lnSpc>
                <a:spcPct val="90000"/>
              </a:lnSpc>
            </a:pPr>
            <a:r>
              <a:rPr lang="zh-CN" altLang="en-US" sz="2400" dirty="0"/>
              <a:t>两种不确定性</a:t>
            </a:r>
            <a:endParaRPr lang="zh-CN" altLang="en-US" sz="2400" dirty="0"/>
          </a:p>
          <a:p>
            <a:pPr lvl="1">
              <a:lnSpc>
                <a:spcPct val="90000"/>
              </a:lnSpc>
            </a:pPr>
            <a:r>
              <a:rPr lang="zh-CN" altLang="en-US" sz="2400" dirty="0"/>
              <a:t>存在级不确定性（</a:t>
            </a:r>
            <a:r>
              <a:rPr lang="en-US" altLang="x-none" sz="2400" dirty="0"/>
              <a:t>Existential Uncertainty</a:t>
            </a:r>
            <a:r>
              <a:rPr lang="zh-CN" altLang="en-US" sz="2400" dirty="0"/>
              <a:t>）</a:t>
            </a:r>
            <a:endParaRPr lang="zh-CN" altLang="en-US" sz="2400" dirty="0"/>
          </a:p>
          <a:p>
            <a:pPr lvl="2">
              <a:lnSpc>
                <a:spcPct val="90000"/>
              </a:lnSpc>
            </a:pPr>
            <a:r>
              <a:rPr lang="zh-CN" altLang="en-US" dirty="0"/>
              <a:t>描述元组在数据库中的存在性</a:t>
            </a:r>
            <a:endParaRPr lang="zh-CN" altLang="en-US" dirty="0"/>
          </a:p>
          <a:p>
            <a:pPr lvl="2">
              <a:lnSpc>
                <a:spcPct val="90000"/>
              </a:lnSpc>
            </a:pPr>
            <a:r>
              <a:rPr lang="zh-CN" altLang="en-US" dirty="0"/>
              <a:t>元组的存在（</a:t>
            </a:r>
            <a:r>
              <a:rPr lang="en-US" altLang="x-none" dirty="0"/>
              <a:t>/</a:t>
            </a:r>
            <a:r>
              <a:rPr lang="zh-CN" altLang="en-US" dirty="0"/>
              <a:t>不存在）会影响其他元组的存在（</a:t>
            </a:r>
            <a:r>
              <a:rPr lang="en-US" altLang="x-none" dirty="0"/>
              <a:t>/</a:t>
            </a:r>
            <a:r>
              <a:rPr lang="zh-CN" altLang="en-US" dirty="0"/>
              <a:t>不存在）</a:t>
            </a:r>
            <a:endParaRPr lang="zh-CN" altLang="en-US" dirty="0"/>
          </a:p>
          <a:p>
            <a:pPr lvl="2">
              <a:lnSpc>
                <a:spcPct val="90000"/>
              </a:lnSpc>
            </a:pPr>
            <a:r>
              <a:rPr lang="zh-CN" altLang="en-US" dirty="0"/>
              <a:t>元组间存在更复杂的相关性</a:t>
            </a:r>
            <a:endParaRPr lang="zh-CN" altLang="en-US" dirty="0"/>
          </a:p>
          <a:p>
            <a:pPr lvl="1">
              <a:lnSpc>
                <a:spcPct val="90000"/>
              </a:lnSpc>
            </a:pPr>
            <a:r>
              <a:rPr lang="zh-CN" altLang="en-US" sz="2400" dirty="0"/>
              <a:t>属性级不确定性（</a:t>
            </a:r>
            <a:r>
              <a:rPr lang="en-US" altLang="x-none" sz="2400" dirty="0"/>
              <a:t>Attributer Level Uncertainty</a:t>
            </a:r>
            <a:r>
              <a:rPr lang="zh-CN" altLang="en-US" sz="2400" dirty="0"/>
              <a:t>）</a:t>
            </a:r>
            <a:endParaRPr lang="zh-CN" altLang="en-US" sz="2400" dirty="0"/>
          </a:p>
          <a:p>
            <a:pPr lvl="2">
              <a:lnSpc>
                <a:spcPct val="90000"/>
              </a:lnSpc>
            </a:pPr>
            <a:r>
              <a:rPr lang="zh-CN" altLang="en-US" dirty="0"/>
              <a:t>元组存在，值不确定</a:t>
            </a:r>
            <a:endParaRPr lang="zh-CN" altLang="en-US" dirty="0"/>
          </a:p>
          <a:p>
            <a:pPr lvl="2">
              <a:lnSpc>
                <a:spcPct val="90000"/>
              </a:lnSpc>
            </a:pPr>
            <a:r>
              <a:rPr lang="zh-CN" altLang="en-US" dirty="0"/>
              <a:t>以概率分布函数或者具体概率参数表示</a:t>
            </a:r>
            <a:endParaRPr lang="zh-CN" altLang="en-US" dirty="0"/>
          </a:p>
          <a:p>
            <a:pPr lvl="2">
              <a:lnSpc>
                <a:spcPct val="90000"/>
              </a:lnSpc>
            </a:pPr>
            <a:r>
              <a:rPr lang="zh-CN" altLang="en-US" dirty="0"/>
              <a:t>易于处理</a:t>
            </a:r>
            <a:endParaRPr lang="zh-CN" altLang="en-US" dirty="0"/>
          </a:p>
        </p:txBody>
      </p:sp>
      <p:graphicFrame>
        <p:nvGraphicFramePr>
          <p:cNvPr id="24580" name="内容占位符 24579"/>
          <p:cNvGraphicFramePr>
            <a:graphicFrameLocks noChangeAspect="1"/>
          </p:cNvGraphicFramePr>
          <p:nvPr>
            <p:ph sz="half" idx="1"/>
          </p:nvPr>
        </p:nvGraphicFramePr>
        <p:xfrm>
          <a:off x="3503613" y="2060575"/>
          <a:ext cx="2376487" cy="720725"/>
        </p:xfrm>
        <a:graphic>
          <a:graphicData uri="http://schemas.openxmlformats.org/presentationml/2006/ole">
            <mc:AlternateContent xmlns:mc="http://schemas.openxmlformats.org/markup-compatibility/2006">
              <mc:Choice xmlns:v="urn:schemas-microsoft-com:vml" Requires="v">
                <p:oleObj spid="_x0000_s3076" name="" r:id="rId2" imgW="711200" imgH="215900" progId="Equation.3">
                  <p:embed/>
                </p:oleObj>
              </mc:Choice>
              <mc:Fallback>
                <p:oleObj name="" r:id="rId2" imgW="711200" imgH="215900" progId="Equation.3">
                  <p:embed/>
                  <p:pic>
                    <p:nvPicPr>
                      <p:cNvPr id="0" name="图片 3075"/>
                      <p:cNvPicPr/>
                      <p:nvPr/>
                    </p:nvPicPr>
                    <p:blipFill>
                      <a:blip r:embed="rId3"/>
                      <a:stretch>
                        <a:fillRect/>
                      </a:stretch>
                    </p:blipFill>
                    <p:spPr>
                      <a:xfrm>
                        <a:off x="3503613" y="2060575"/>
                        <a:ext cx="2376487" cy="720725"/>
                      </a:xfrm>
                      <a:prstGeom prst="rect">
                        <a:avLst/>
                      </a:prstGeom>
                      <a:noFill/>
                      <a:ln w="38100">
                        <a:miter/>
                      </a:ln>
                    </p:spPr>
                  </p:pic>
                </p:oleObj>
              </mc:Fallback>
            </mc:AlternateContent>
          </a:graphicData>
        </a:graphic>
      </p:graphicFrame>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25601"/>
          <p:cNvSpPr>
            <a:spLocks noGrp="1"/>
          </p:cNvSpPr>
          <p:nvPr>
            <p:ph type="title"/>
          </p:nvPr>
        </p:nvSpPr>
        <p:spPr/>
        <p:txBody>
          <a:bodyPr anchor="ctr"/>
          <a:p>
            <a:r>
              <a:rPr lang="zh-CN" altLang="en-US"/>
              <a:t>可能世界</a:t>
            </a:r>
            <a:endParaRPr lang="zh-CN" altLang="en-US"/>
          </a:p>
        </p:txBody>
      </p:sp>
      <p:sp>
        <p:nvSpPr>
          <p:cNvPr id="25603" name="文本占位符 25602"/>
          <p:cNvSpPr>
            <a:spLocks noGrp="1"/>
          </p:cNvSpPr>
          <p:nvPr>
            <p:ph type="body" idx="1"/>
          </p:nvPr>
        </p:nvSpPr>
        <p:spPr/>
        <p:txBody>
          <a:bodyPr/>
          <a:p>
            <a:r>
              <a:rPr lang="zh-CN" altLang="en-US"/>
              <a:t>元组之间存在依赖关系的情况</a:t>
            </a:r>
            <a:endParaRPr lang="zh-CN" altLang="en-US"/>
          </a:p>
        </p:txBody>
      </p:sp>
      <p:pic>
        <p:nvPicPr>
          <p:cNvPr id="25604" name="图片 25603"/>
          <p:cNvPicPr>
            <a:picLocks noChangeAspect="1"/>
          </p:cNvPicPr>
          <p:nvPr/>
        </p:nvPicPr>
        <p:blipFill>
          <a:blip r:embed="rId1"/>
          <a:stretch>
            <a:fillRect/>
          </a:stretch>
        </p:blipFill>
        <p:spPr>
          <a:xfrm>
            <a:off x="2495550" y="2636838"/>
            <a:ext cx="7278688" cy="3116262"/>
          </a:xfrm>
          <a:prstGeom prst="rect">
            <a:avLst/>
          </a:prstGeom>
          <a:noFill/>
          <a:ln w="9525">
            <a:noFill/>
          </a:ln>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Rectangle 2"/>
          <p:cNvPicPr>
            <a:picLocks noGrp="1"/>
          </p:cNvPicPr>
          <p:nvPr>
            <p:ph type="title"/>
          </p:nvPr>
        </p:nvPicPr>
        <p:blipFill>
          <a:blip r:embed="rId1"/>
          <a:stretch>
            <a:fillRect/>
          </a:stretch>
        </p:blipFill>
        <p:spPr>
          <a:xfrm>
            <a:off x="1743075" y="268288"/>
            <a:ext cx="8474075" cy="1158875"/>
          </a:xfrm>
        </p:spPr>
      </p:pic>
      <p:sp>
        <p:nvSpPr>
          <p:cNvPr id="26627" name="Rectangle 3"/>
          <p:cNvSpPr>
            <a:spLocks noGrp="1"/>
          </p:cNvSpPr>
          <p:nvPr>
            <p:ph type="body"/>
          </p:nvPr>
        </p:nvSpPr>
        <p:spPr>
          <a:xfrm>
            <a:off x="1524000" y="1981200"/>
            <a:ext cx="7772400" cy="4114800"/>
          </a:xfrm>
        </p:spPr>
        <p:txBody>
          <a:bodyPr vert="horz" wrap="square" anchor="t"/>
          <a:p>
            <a:endParaRPr lang="en-US" altLang="zh-CN" sz="2300"/>
          </a:p>
          <a:p>
            <a:endParaRPr lang="en-US" altLang="zh-CN" sz="2300" baseline="55000"/>
          </a:p>
        </p:txBody>
      </p:sp>
      <p:sp>
        <p:nvSpPr>
          <p:cNvPr id="26628" name="Rectangle 4"/>
          <p:cNvSpPr/>
          <p:nvPr/>
        </p:nvSpPr>
        <p:spPr>
          <a:xfrm>
            <a:off x="5735638" y="1989138"/>
            <a:ext cx="4765040" cy="460375"/>
          </a:xfrm>
          <a:prstGeom prst="rect">
            <a:avLst/>
          </a:prstGeom>
          <a:solidFill>
            <a:schemeClr val="folHlink"/>
          </a:solidFill>
          <a:ln w="9525" cap="flat" cmpd="sng">
            <a:solidFill>
              <a:schemeClr val="tx1"/>
            </a:solidFill>
            <a:prstDash val="solid"/>
            <a:miter/>
            <a:headEnd type="none" w="med" len="med"/>
            <a:tailEnd type="none" w="med" len="med"/>
          </a:ln>
          <a:effectLst>
            <a:outerShdw dist="107763" dir="2699999" algn="ctr" rotWithShape="0">
              <a:schemeClr val="bg2"/>
            </a:outerShdw>
          </a:effectLst>
        </p:spPr>
        <p:txBody>
          <a:bodyPr wrap="none">
            <a:spAutoFit/>
          </a:bodyPr>
          <a:p>
            <a:pPr>
              <a:spcBef>
                <a:spcPct val="20000"/>
              </a:spcBef>
            </a:pPr>
            <a:r>
              <a:rPr lang="en-US" altLang="x-none" sz="2400" b="1" dirty="0">
                <a:solidFill>
                  <a:schemeClr val="bg1"/>
                </a:solidFill>
                <a:latin typeface="Times" pitchFamily="2" charset="0"/>
              </a:rPr>
              <a:t>int, char(30), varchar(55), datetime</a:t>
            </a:r>
            <a:endParaRPr lang="en-US" altLang="x-none" sz="2400" b="1" dirty="0">
              <a:solidFill>
                <a:schemeClr val="bg1"/>
              </a:solidFill>
              <a:latin typeface="Times" pitchFamily="2" charset="0"/>
            </a:endParaRPr>
          </a:p>
        </p:txBody>
      </p:sp>
      <p:sp>
        <p:nvSpPr>
          <p:cNvPr id="26629" name="Rectangle 5"/>
          <p:cNvSpPr/>
          <p:nvPr/>
        </p:nvSpPr>
        <p:spPr>
          <a:xfrm>
            <a:off x="3216275" y="3500438"/>
            <a:ext cx="7305040" cy="460375"/>
          </a:xfrm>
          <a:prstGeom prst="rect">
            <a:avLst/>
          </a:prstGeom>
          <a:solidFill>
            <a:schemeClr val="folHlink"/>
          </a:solidFill>
          <a:ln w="9525" cap="flat" cmpd="sng">
            <a:solidFill>
              <a:schemeClr val="tx1"/>
            </a:solidFill>
            <a:prstDash val="solid"/>
            <a:miter/>
            <a:headEnd type="none" w="med" len="med"/>
            <a:tailEnd type="none" w="med" len="med"/>
          </a:ln>
          <a:effectLst>
            <a:outerShdw dist="107763" dir="2699999" algn="ctr" rotWithShape="0">
              <a:schemeClr val="bg2"/>
            </a:outerShdw>
          </a:effectLst>
        </p:spPr>
        <p:txBody>
          <a:bodyPr wrap="none">
            <a:spAutoFit/>
          </a:bodyPr>
          <a:p>
            <a:pPr>
              <a:spcBef>
                <a:spcPct val="20000"/>
              </a:spcBef>
            </a:pPr>
            <a:r>
              <a:rPr lang="en-US" altLang="x-none" sz="2400" b="1" dirty="0">
                <a:solidFill>
                  <a:schemeClr val="bg1"/>
                </a:solidFill>
                <a:latin typeface="Times" pitchFamily="2" charset="0"/>
              </a:rPr>
              <a:t>Employee(name:varchar(55), dob:datetime, salary:int)</a:t>
            </a:r>
            <a:endParaRPr lang="en-US" altLang="x-none" sz="2400" b="1" dirty="0">
              <a:solidFill>
                <a:schemeClr val="bg1"/>
              </a:solidFill>
              <a:latin typeface="Times" pitchFamily="2" charset="0"/>
            </a:endParaRPr>
          </a:p>
        </p:txBody>
      </p:sp>
      <p:sp>
        <p:nvSpPr>
          <p:cNvPr id="26630" name="Rectangle 6"/>
          <p:cNvSpPr/>
          <p:nvPr/>
        </p:nvSpPr>
        <p:spPr>
          <a:xfrm>
            <a:off x="1828800" y="1879600"/>
            <a:ext cx="1427480" cy="521970"/>
          </a:xfrm>
          <a:prstGeom prst="rect">
            <a:avLst/>
          </a:prstGeom>
          <a:noFill/>
          <a:ln w="9525">
            <a:noFill/>
          </a:ln>
        </p:spPr>
        <p:txBody>
          <a:bodyPr wrap="none">
            <a:spAutoFit/>
          </a:bodyPr>
          <a:p>
            <a:pPr>
              <a:spcBef>
                <a:spcPct val="20000"/>
              </a:spcBef>
            </a:pPr>
            <a:r>
              <a:rPr lang="zh-CN" altLang="en-US" sz="2800" dirty="0">
                <a:latin typeface="黑体" panose="02010609060101010101" pitchFamily="2" charset="-122"/>
                <a:ea typeface="黑体" panose="02010609060101010101" pitchFamily="2" charset="-122"/>
              </a:rPr>
              <a:t>属性域</a:t>
            </a:r>
            <a:r>
              <a:rPr lang="en-US" altLang="x-none" sz="2800" dirty="0">
                <a:latin typeface="黑体" panose="02010609060101010101" pitchFamily="2" charset="-122"/>
                <a:ea typeface="黑体" panose="02010609060101010101" pitchFamily="2" charset="-122"/>
              </a:rPr>
              <a:t>:</a:t>
            </a:r>
            <a:endParaRPr lang="en-US" altLang="x-none" sz="2800" dirty="0">
              <a:latin typeface="黑体" panose="02010609060101010101" pitchFamily="2" charset="-122"/>
              <a:ea typeface="黑体" panose="02010609060101010101" pitchFamily="2" charset="-122"/>
            </a:endParaRPr>
          </a:p>
        </p:txBody>
      </p:sp>
      <p:sp>
        <p:nvSpPr>
          <p:cNvPr id="26631" name="Rectangle 7"/>
          <p:cNvSpPr/>
          <p:nvPr/>
        </p:nvSpPr>
        <p:spPr>
          <a:xfrm>
            <a:off x="1774825" y="2773363"/>
            <a:ext cx="1783080" cy="521970"/>
          </a:xfrm>
          <a:prstGeom prst="rect">
            <a:avLst/>
          </a:prstGeom>
          <a:noFill/>
          <a:ln w="9525">
            <a:noFill/>
          </a:ln>
        </p:spPr>
        <p:txBody>
          <a:bodyPr wrap="none">
            <a:spAutoFit/>
          </a:bodyPr>
          <a:p>
            <a:pPr>
              <a:spcBef>
                <a:spcPct val="20000"/>
              </a:spcBef>
            </a:pPr>
            <a:r>
              <a:rPr lang="zh-CN" altLang="en-US" sz="2800" dirty="0">
                <a:latin typeface="黑体" panose="02010609060101010101" pitchFamily="2" charset="-122"/>
                <a:ea typeface="黑体" panose="02010609060101010101" pitchFamily="2" charset="-122"/>
              </a:rPr>
              <a:t>关系模式</a:t>
            </a:r>
            <a:r>
              <a:rPr lang="en-US" altLang="x-none" sz="2800" dirty="0">
                <a:latin typeface="黑体" panose="02010609060101010101" pitchFamily="2" charset="-122"/>
                <a:ea typeface="黑体" panose="02010609060101010101" pitchFamily="2" charset="-122"/>
              </a:rPr>
              <a:t>:</a:t>
            </a:r>
            <a:endParaRPr lang="en-US" altLang="x-none" sz="2800" dirty="0">
              <a:latin typeface="黑体" panose="02010609060101010101" pitchFamily="2" charset="-122"/>
              <a:ea typeface="黑体" panose="02010609060101010101" pitchFamily="2" charset="-122"/>
            </a:endParaRPr>
          </a:p>
        </p:txBody>
      </p:sp>
      <p:sp>
        <p:nvSpPr>
          <p:cNvPr id="26632" name="Rectangle 8"/>
          <p:cNvSpPr/>
          <p:nvPr/>
        </p:nvSpPr>
        <p:spPr>
          <a:xfrm>
            <a:off x="4295775" y="2636838"/>
            <a:ext cx="6234113" cy="460375"/>
          </a:xfrm>
          <a:prstGeom prst="rect">
            <a:avLst/>
          </a:prstGeom>
          <a:noFill/>
          <a:ln w="9525">
            <a:noFill/>
          </a:ln>
        </p:spPr>
        <p:txBody>
          <a:bodyPr>
            <a:spAutoFit/>
          </a:bodyPr>
          <a:p>
            <a:pPr>
              <a:spcBef>
                <a:spcPct val="20000"/>
              </a:spcBef>
            </a:pPr>
            <a:r>
              <a:rPr lang="zh-CN" altLang="en-US" sz="2400" dirty="0">
                <a:latin typeface="黑体" panose="02010609060101010101" pitchFamily="2" charset="-122"/>
                <a:ea typeface="黑体" panose="02010609060101010101" pitchFamily="2" charset="-122"/>
              </a:rPr>
              <a:t>值域大小</a:t>
            </a:r>
            <a:r>
              <a:rPr lang="en-US" altLang="x-none" sz="2400" dirty="0">
                <a:latin typeface="黑体" panose="02010609060101010101" pitchFamily="2" charset="-122"/>
                <a:ea typeface="黑体" panose="02010609060101010101" pitchFamily="2" charset="-122"/>
              </a:rPr>
              <a:t>:</a:t>
            </a:r>
            <a:r>
              <a:rPr lang="en-US" altLang="x-none" sz="2400" dirty="0">
                <a:latin typeface="Times" pitchFamily="2" charset="0"/>
              </a:rPr>
              <a:t> 2</a:t>
            </a:r>
            <a:r>
              <a:rPr lang="en-US" altLang="x-none" sz="2400" baseline="30000" dirty="0">
                <a:latin typeface="Times" pitchFamily="2" charset="0"/>
              </a:rPr>
              <a:t>32</a:t>
            </a:r>
            <a:r>
              <a:rPr lang="en-US" altLang="x-none" sz="2400" dirty="0">
                <a:latin typeface="Times" pitchFamily="2" charset="0"/>
              </a:rPr>
              <a:t>,     2</a:t>
            </a:r>
            <a:r>
              <a:rPr lang="en-US" altLang="x-none" sz="2400" baseline="30000" dirty="0">
                <a:latin typeface="Times" pitchFamily="2" charset="0"/>
              </a:rPr>
              <a:t>240</a:t>
            </a:r>
            <a:r>
              <a:rPr lang="en-US" altLang="x-none" sz="2400" dirty="0">
                <a:latin typeface="Times" pitchFamily="2" charset="0"/>
              </a:rPr>
              <a:t>,             2</a:t>
            </a:r>
            <a:r>
              <a:rPr lang="en-US" altLang="x-none" sz="2400" baseline="30000" dirty="0">
                <a:latin typeface="Times" pitchFamily="2" charset="0"/>
              </a:rPr>
              <a:t>440</a:t>
            </a:r>
            <a:r>
              <a:rPr lang="en-US" altLang="x-none" sz="2400" dirty="0">
                <a:latin typeface="Times" pitchFamily="2" charset="0"/>
              </a:rPr>
              <a:t>,          2</a:t>
            </a:r>
            <a:r>
              <a:rPr lang="en-US" altLang="x-none" sz="2400" baseline="30000" dirty="0">
                <a:latin typeface="Times" pitchFamily="2" charset="0"/>
              </a:rPr>
              <a:t>64</a:t>
            </a:r>
            <a:endParaRPr lang="en-US" altLang="x-none" sz="2400" baseline="30000" dirty="0">
              <a:latin typeface="Times" pitchFamily="2" charset="0"/>
            </a:endParaRPr>
          </a:p>
        </p:txBody>
      </p:sp>
      <p:sp>
        <p:nvSpPr>
          <p:cNvPr id="26633" name="Rectangle 9"/>
          <p:cNvSpPr/>
          <p:nvPr/>
        </p:nvSpPr>
        <p:spPr>
          <a:xfrm>
            <a:off x="5808663" y="4095750"/>
            <a:ext cx="4391025" cy="903605"/>
          </a:xfrm>
          <a:prstGeom prst="rect">
            <a:avLst/>
          </a:prstGeom>
          <a:noFill/>
          <a:ln w="9525">
            <a:noFill/>
          </a:ln>
        </p:spPr>
        <p:txBody>
          <a:bodyPr>
            <a:spAutoFit/>
          </a:bodyPr>
          <a:p>
            <a:pPr>
              <a:spcBef>
                <a:spcPct val="20000"/>
              </a:spcBef>
            </a:pPr>
            <a:r>
              <a:rPr lang="zh-CN" altLang="en-US" sz="2400" dirty="0">
                <a:latin typeface="黑体" panose="02010609060101010101" pitchFamily="2" charset="-122"/>
                <a:ea typeface="黑体" panose="02010609060101010101" pitchFamily="2" charset="-122"/>
              </a:rPr>
              <a:t>元组域大小</a:t>
            </a:r>
            <a:r>
              <a:rPr lang="en-US" altLang="x-none" sz="2400" dirty="0">
                <a:latin typeface="黑体" panose="02010609060101010101" pitchFamily="2" charset="-122"/>
                <a:ea typeface="黑体" panose="02010609060101010101" pitchFamily="2" charset="-122"/>
              </a:rPr>
              <a:t>: </a:t>
            </a:r>
            <a:r>
              <a:rPr lang="en-US" altLang="x-none" sz="2400" dirty="0">
                <a:latin typeface="Times" pitchFamily="2" charset="0"/>
              </a:rPr>
              <a:t>    2</a:t>
            </a:r>
            <a:r>
              <a:rPr lang="en-US" altLang="x-none" sz="2400" baseline="30000" dirty="0">
                <a:latin typeface="Times" pitchFamily="2" charset="0"/>
              </a:rPr>
              <a:t>440</a:t>
            </a:r>
            <a:r>
              <a:rPr lang="en-US" altLang="x-none" sz="2400" dirty="0">
                <a:latin typeface="Times" pitchFamily="2" charset="0"/>
              </a:rPr>
              <a:t> </a:t>
            </a:r>
            <a:r>
              <a:rPr lang="en-US" altLang="x-none" sz="2400" dirty="0">
                <a:latin typeface="cmsy10" charset="0"/>
              </a:rPr>
              <a:t>*</a:t>
            </a:r>
            <a:r>
              <a:rPr lang="en-US" altLang="x-none" sz="2400" dirty="0">
                <a:latin typeface="Times" pitchFamily="2" charset="0"/>
              </a:rPr>
              <a:t> 2</a:t>
            </a:r>
            <a:r>
              <a:rPr lang="en-US" altLang="x-none" sz="2400" baseline="30000" dirty="0">
                <a:latin typeface="Times" pitchFamily="2" charset="0"/>
              </a:rPr>
              <a:t>64</a:t>
            </a:r>
            <a:r>
              <a:rPr lang="en-US" altLang="x-none" sz="2400" dirty="0">
                <a:latin typeface="Times" pitchFamily="2" charset="0"/>
              </a:rPr>
              <a:t> </a:t>
            </a:r>
            <a:r>
              <a:rPr lang="en-US" altLang="x-none" sz="2400" dirty="0">
                <a:latin typeface="cmsy10" charset="0"/>
              </a:rPr>
              <a:t>*</a:t>
            </a:r>
            <a:r>
              <a:rPr lang="en-US" altLang="x-none" sz="2400" dirty="0">
                <a:latin typeface="Times" pitchFamily="2" charset="0"/>
              </a:rPr>
              <a:t> 2</a:t>
            </a:r>
            <a:r>
              <a:rPr lang="en-US" altLang="x-none" sz="2400" baseline="30000" dirty="0">
                <a:latin typeface="Times" pitchFamily="2" charset="0"/>
              </a:rPr>
              <a:t>32</a:t>
            </a:r>
            <a:endParaRPr lang="en-US" altLang="x-none" sz="2400" dirty="0">
              <a:latin typeface="Times" pitchFamily="2" charset="0"/>
            </a:endParaRPr>
          </a:p>
          <a:p>
            <a:pPr>
              <a:spcBef>
                <a:spcPct val="20000"/>
              </a:spcBef>
            </a:pPr>
            <a:r>
              <a:rPr lang="zh-CN" altLang="en-US" sz="2400" dirty="0">
                <a:latin typeface="黑体" panose="02010609060101010101" pitchFamily="2" charset="-122"/>
                <a:ea typeface="黑体" panose="02010609060101010101" pitchFamily="2" charset="-122"/>
              </a:rPr>
              <a:t>实例数目</a:t>
            </a:r>
            <a:r>
              <a:rPr lang="en-US" altLang="x-none" sz="2400" dirty="0">
                <a:latin typeface="黑体" panose="02010609060101010101" pitchFamily="2" charset="-122"/>
                <a:ea typeface="黑体" panose="02010609060101010101" pitchFamily="2" charset="-122"/>
              </a:rPr>
              <a:t>: </a:t>
            </a:r>
            <a:r>
              <a:rPr lang="en-US" altLang="x-none" sz="2400" dirty="0">
                <a:latin typeface="Times" pitchFamily="2" charset="0"/>
              </a:rPr>
              <a:t>        2</a:t>
            </a:r>
            <a:r>
              <a:rPr lang="en-US" altLang="x-none" sz="2400" baseline="30000" dirty="0">
                <a:latin typeface="Times" pitchFamily="2" charset="0"/>
              </a:rPr>
              <a:t>2</a:t>
            </a:r>
            <a:r>
              <a:rPr lang="en-US" altLang="x-none" sz="2400" baseline="55000" dirty="0">
                <a:latin typeface="Times" pitchFamily="2" charset="0"/>
              </a:rPr>
              <a:t>440</a:t>
            </a:r>
            <a:r>
              <a:rPr lang="en-US" altLang="x-none" sz="2400" baseline="30000" dirty="0">
                <a:latin typeface="Times" pitchFamily="2" charset="0"/>
              </a:rPr>
              <a:t> </a:t>
            </a:r>
            <a:r>
              <a:rPr lang="en-US" altLang="x-none" sz="2400" baseline="30000" dirty="0">
                <a:latin typeface="cmsy10" charset="0"/>
              </a:rPr>
              <a:t>*</a:t>
            </a:r>
            <a:r>
              <a:rPr lang="en-US" altLang="x-none" sz="2400" baseline="30000" dirty="0">
                <a:latin typeface="Times" pitchFamily="2" charset="0"/>
              </a:rPr>
              <a:t> 2</a:t>
            </a:r>
            <a:r>
              <a:rPr lang="en-US" altLang="x-none" sz="2400" baseline="55000" dirty="0">
                <a:latin typeface="Times" pitchFamily="2" charset="0"/>
              </a:rPr>
              <a:t>64</a:t>
            </a:r>
            <a:r>
              <a:rPr lang="en-US" altLang="x-none" sz="2400" baseline="30000" dirty="0">
                <a:latin typeface="Times" pitchFamily="2" charset="0"/>
              </a:rPr>
              <a:t> </a:t>
            </a:r>
            <a:r>
              <a:rPr lang="en-US" altLang="x-none" sz="2400" baseline="30000" dirty="0">
                <a:latin typeface="cmsy10" charset="0"/>
              </a:rPr>
              <a:t>*</a:t>
            </a:r>
            <a:r>
              <a:rPr lang="en-US" altLang="x-none" sz="2400" baseline="30000" dirty="0">
                <a:latin typeface="Times" pitchFamily="2" charset="0"/>
              </a:rPr>
              <a:t> 2</a:t>
            </a:r>
            <a:r>
              <a:rPr lang="en-US" altLang="x-none" sz="2400" baseline="55000" dirty="0">
                <a:latin typeface="Times" pitchFamily="2" charset="0"/>
              </a:rPr>
              <a:t>32</a:t>
            </a:r>
            <a:endParaRPr lang="en-US" altLang="x-none" sz="2400" baseline="55000" dirty="0">
              <a:latin typeface="Times" pitchFamily="2" charset="0"/>
            </a:endParaRPr>
          </a:p>
        </p:txBody>
      </p:sp>
      <p:sp>
        <p:nvSpPr>
          <p:cNvPr id="26634" name="Rectangle 10"/>
          <p:cNvSpPr/>
          <p:nvPr/>
        </p:nvSpPr>
        <p:spPr>
          <a:xfrm>
            <a:off x="2547938" y="5084763"/>
            <a:ext cx="7936865" cy="460375"/>
          </a:xfrm>
          <a:prstGeom prst="rect">
            <a:avLst/>
          </a:prstGeom>
          <a:solidFill>
            <a:schemeClr val="folHlink"/>
          </a:solidFill>
          <a:ln w="9525" cap="flat" cmpd="sng">
            <a:solidFill>
              <a:schemeClr val="tx1"/>
            </a:solidFill>
            <a:prstDash val="solid"/>
            <a:miter/>
            <a:headEnd type="none" w="med" len="med"/>
            <a:tailEnd type="none" w="med" len="med"/>
          </a:ln>
          <a:effectLst>
            <a:outerShdw dist="107763" dir="2699999" algn="ctr" rotWithShape="0">
              <a:schemeClr val="bg2"/>
            </a:outerShdw>
          </a:effectLst>
        </p:spPr>
        <p:txBody>
          <a:bodyPr wrap="none">
            <a:spAutoFit/>
          </a:bodyPr>
          <a:p>
            <a:pPr>
              <a:spcBef>
                <a:spcPct val="20000"/>
              </a:spcBef>
            </a:pPr>
            <a:r>
              <a:rPr lang="en-US" altLang="x-none" sz="2400" b="1" dirty="0">
                <a:solidFill>
                  <a:schemeClr val="bg1"/>
                </a:solidFill>
                <a:latin typeface="Times" pitchFamily="2" charset="0"/>
              </a:rPr>
              <a:t>Employee(. . .), Projects( . . . ), Groups( . . .), WorksFor( . . .)</a:t>
            </a:r>
            <a:endParaRPr lang="en-US" altLang="x-none" sz="2400" b="1" dirty="0">
              <a:solidFill>
                <a:schemeClr val="bg1"/>
              </a:solidFill>
              <a:latin typeface="Times" pitchFamily="2" charset="0"/>
            </a:endParaRPr>
          </a:p>
        </p:txBody>
      </p:sp>
      <p:sp>
        <p:nvSpPr>
          <p:cNvPr id="26635" name="Rectangle 11"/>
          <p:cNvSpPr/>
          <p:nvPr/>
        </p:nvSpPr>
        <p:spPr>
          <a:xfrm>
            <a:off x="1774825" y="4525963"/>
            <a:ext cx="2138680" cy="521970"/>
          </a:xfrm>
          <a:prstGeom prst="rect">
            <a:avLst/>
          </a:prstGeom>
          <a:noFill/>
          <a:ln w="9525">
            <a:noFill/>
          </a:ln>
        </p:spPr>
        <p:txBody>
          <a:bodyPr wrap="none">
            <a:spAutoFit/>
          </a:bodyPr>
          <a:p>
            <a:pPr>
              <a:spcBef>
                <a:spcPct val="20000"/>
              </a:spcBef>
            </a:pPr>
            <a:r>
              <a:rPr lang="zh-CN" altLang="en-US" sz="2800" dirty="0">
                <a:latin typeface="黑体" panose="02010609060101010101" pitchFamily="2" charset="-122"/>
                <a:ea typeface="黑体" panose="02010609060101010101" pitchFamily="2" charset="-122"/>
              </a:rPr>
              <a:t>数据库模式</a:t>
            </a:r>
            <a:r>
              <a:rPr lang="en-US" altLang="x-none" sz="2800" dirty="0">
                <a:latin typeface="黑体" panose="02010609060101010101" pitchFamily="2" charset="-122"/>
                <a:ea typeface="黑体" panose="02010609060101010101" pitchFamily="2" charset="-122"/>
              </a:rPr>
              <a:t>:</a:t>
            </a:r>
            <a:endParaRPr lang="en-US" altLang="x-none" sz="2800" dirty="0">
              <a:latin typeface="黑体" panose="02010609060101010101" pitchFamily="2" charset="-122"/>
              <a:ea typeface="黑体" panose="02010609060101010101" pitchFamily="2" charset="-122"/>
            </a:endParaRPr>
          </a:p>
        </p:txBody>
      </p:sp>
      <p:sp>
        <p:nvSpPr>
          <p:cNvPr id="26636" name="Rectangle 12"/>
          <p:cNvSpPr/>
          <p:nvPr/>
        </p:nvSpPr>
        <p:spPr>
          <a:xfrm>
            <a:off x="5432425" y="5770563"/>
            <a:ext cx="4392930" cy="460375"/>
          </a:xfrm>
          <a:prstGeom prst="rect">
            <a:avLst/>
          </a:prstGeom>
          <a:solidFill>
            <a:schemeClr val="bg1"/>
          </a:solidFill>
          <a:ln w="9525">
            <a:noFill/>
          </a:ln>
        </p:spPr>
        <p:txBody>
          <a:bodyPr wrap="none">
            <a:spAutoFit/>
          </a:bodyPr>
          <a:p>
            <a:pPr>
              <a:spcBef>
                <a:spcPct val="20000"/>
              </a:spcBef>
            </a:pPr>
            <a:r>
              <a:rPr lang="zh-CN" altLang="en-US" sz="2400" dirty="0">
                <a:latin typeface="黑体" panose="02010609060101010101" pitchFamily="2" charset="-122"/>
                <a:ea typeface="黑体" panose="02010609060101010101" pitchFamily="2" charset="-122"/>
              </a:rPr>
              <a:t>实例数目</a:t>
            </a:r>
            <a:r>
              <a:rPr lang="en-US" altLang="x-none" sz="2400" dirty="0">
                <a:latin typeface="黑体" panose="02010609060101010101" pitchFamily="2" charset="-122"/>
                <a:ea typeface="黑体" panose="02010609060101010101" pitchFamily="2" charset="-122"/>
              </a:rPr>
              <a:t>:</a:t>
            </a:r>
            <a:r>
              <a:rPr lang="en-US" altLang="x-none" sz="2400" dirty="0">
                <a:latin typeface="Times" pitchFamily="2" charset="0"/>
              </a:rPr>
              <a:t>   N   (= BIG but finite)</a:t>
            </a:r>
            <a:endParaRPr lang="en-US" altLang="x-none" sz="2400" baseline="55000" dirty="0">
              <a:latin typeface="Times"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27649"/>
          <p:cNvSpPr>
            <a:spLocks noGrp="1"/>
          </p:cNvSpPr>
          <p:nvPr>
            <p:ph type="title"/>
          </p:nvPr>
        </p:nvSpPr>
        <p:spPr/>
        <p:txBody>
          <a:bodyPr anchor="ctr"/>
          <a:p>
            <a:r>
              <a:rPr lang="zh-CN" altLang="en-US"/>
              <a:t>挑战二：新出现的维度（概率维）</a:t>
            </a:r>
            <a:endParaRPr lang="zh-CN" altLang="en-US"/>
          </a:p>
        </p:txBody>
      </p:sp>
      <p:sp>
        <p:nvSpPr>
          <p:cNvPr id="27651" name="文本占位符 27650"/>
          <p:cNvSpPr>
            <a:spLocks noGrp="1"/>
          </p:cNvSpPr>
          <p:nvPr>
            <p:ph type="body" idx="1"/>
          </p:nvPr>
        </p:nvSpPr>
        <p:spPr/>
        <p:txBody>
          <a:bodyPr/>
          <a:p>
            <a:r>
              <a:rPr lang="zh-CN" altLang="en-US" sz="2400"/>
              <a:t>概率维无处不在</a:t>
            </a:r>
            <a:endParaRPr lang="zh-CN" altLang="en-US" sz="2400"/>
          </a:p>
          <a:p>
            <a:pPr lvl="1"/>
            <a:r>
              <a:rPr lang="zh-CN" altLang="en-US" sz="2400" b="1"/>
              <a:t>输入数据</a:t>
            </a:r>
            <a:r>
              <a:rPr lang="zh-CN" altLang="en-US" sz="2400"/>
              <a:t>可能有概率，表示元组自身或者某字段具有不确定性；</a:t>
            </a:r>
            <a:endParaRPr lang="zh-CN" altLang="en-US" sz="2400"/>
          </a:p>
          <a:p>
            <a:pPr lvl="1"/>
            <a:r>
              <a:rPr lang="zh-CN" altLang="en-US" sz="2400" b="1"/>
              <a:t>输出结果</a:t>
            </a:r>
            <a:r>
              <a:rPr lang="zh-CN" altLang="en-US" sz="2400"/>
              <a:t>可能有概率，表明该项结果的发生概率；查询定义可以有概率，用于约束查询结果；</a:t>
            </a:r>
            <a:endParaRPr lang="zh-CN" altLang="en-US" sz="2400"/>
          </a:p>
          <a:p>
            <a:pPr lvl="1"/>
            <a:r>
              <a:rPr lang="zh-CN" altLang="en-US" sz="2400" b="1"/>
              <a:t>处理过程</a:t>
            </a:r>
            <a:r>
              <a:rPr lang="zh-CN" altLang="en-US" sz="2400"/>
              <a:t>也与概率紧密相关。</a:t>
            </a:r>
            <a:endParaRPr lang="zh-CN" altLang="en-US" sz="2400"/>
          </a:p>
          <a:p>
            <a:pPr lvl="1"/>
            <a:r>
              <a:rPr lang="zh-CN" altLang="en-US" sz="2400" b="1"/>
              <a:t>查询定义</a:t>
            </a:r>
            <a:r>
              <a:rPr lang="zh-CN" altLang="en-US" sz="2400"/>
              <a:t>可能含概率信息。</a:t>
            </a:r>
            <a:endParaRPr lang="zh-CN" altLang="en-US" sz="2400"/>
          </a:p>
          <a:p>
            <a:endParaRPr lang="zh-CN" altLang="en-US" sz="2400"/>
          </a:p>
          <a:p>
            <a:r>
              <a:rPr lang="zh-CN" altLang="en-US" sz="2400"/>
              <a:t>概率维的引入极大地改变了传统的数据处理模式，迫切需开发新技术进行处理。</a:t>
            </a:r>
            <a:endParaRPr lang="zh-CN" altLang="en-US" sz="2400"/>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28673"/>
          <p:cNvSpPr>
            <a:spLocks noGrp="1"/>
          </p:cNvSpPr>
          <p:nvPr>
            <p:ph type="ctrTitle"/>
          </p:nvPr>
        </p:nvSpPr>
        <p:spPr>
          <a:xfrm>
            <a:off x="2209800" y="2130425"/>
            <a:ext cx="7772400" cy="1470025"/>
          </a:xfrm>
        </p:spPr>
        <p:txBody>
          <a:bodyPr anchor="ctr"/>
          <a:p>
            <a:pPr defTabSz="914400">
              <a:buSzPct val="100000"/>
            </a:pPr>
            <a:r>
              <a:rPr lang="zh-CN" altLang="en-US" sz="4400" kern="1200" baseline="0">
                <a:latin typeface="Arial" panose="020B0604020202020204" pitchFamily="34" charset="0"/>
                <a:ea typeface="宋体" panose="02010600030101010101" pitchFamily="2" charset="-122"/>
              </a:rPr>
              <a:t>二、不确定时空数据库</a:t>
            </a:r>
            <a:endParaRPr lang="zh-CN" altLang="en-US" sz="4400" kern="1200" baseline="0">
              <a:latin typeface="Arial" panose="020B0604020202020204" pitchFamily="34" charset="0"/>
              <a:ea typeface="宋体" panose="02010600030101010101" pitchFamily="2" charset="-122"/>
            </a:endParaRPr>
          </a:p>
        </p:txBody>
      </p:sp>
      <p:sp>
        <p:nvSpPr>
          <p:cNvPr id="28675" name="副标题 28674"/>
          <p:cNvSpPr>
            <a:spLocks noGrp="1"/>
          </p:cNvSpPr>
          <p:nvPr>
            <p:ph type="subTitle" idx="1"/>
          </p:nvPr>
        </p:nvSpPr>
        <p:spPr>
          <a:xfrm>
            <a:off x="2895600" y="3886200"/>
            <a:ext cx="6400800" cy="1752600"/>
          </a:xfrm>
        </p:spPr>
        <p:txBody>
          <a:bodyPr/>
          <a:p>
            <a:pPr defTabSz="914400">
              <a:buSzPct val="100000"/>
            </a:pPr>
            <a:endParaRPr sz="3200" kern="1200" baseline="0">
              <a:latin typeface="Arial" panose="020B0604020202020204" pitchFamily="34" charset="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29697"/>
          <p:cNvSpPr>
            <a:spLocks noGrp="1"/>
          </p:cNvSpPr>
          <p:nvPr>
            <p:ph type="title"/>
          </p:nvPr>
        </p:nvSpPr>
        <p:spPr/>
        <p:txBody>
          <a:bodyPr anchor="ctr"/>
          <a:p>
            <a:r>
              <a:rPr lang="en-US" altLang="x-none" dirty="0"/>
              <a:t>Uncertainty</a:t>
            </a:r>
            <a:endParaRPr lang="en-US" altLang="x-none" dirty="0"/>
          </a:p>
        </p:txBody>
      </p:sp>
      <p:graphicFrame>
        <p:nvGraphicFramePr>
          <p:cNvPr id="29699" name="内容占位符 29698"/>
          <p:cNvGraphicFramePr>
            <a:graphicFrameLocks noChangeAspect="1"/>
          </p:cNvGraphicFramePr>
          <p:nvPr>
            <p:ph idx="1"/>
          </p:nvPr>
        </p:nvGraphicFramePr>
        <p:xfrm>
          <a:off x="3179763" y="2046288"/>
          <a:ext cx="6881812" cy="3632200"/>
        </p:xfrm>
        <a:graphic>
          <a:graphicData uri="http://schemas.openxmlformats.org/presentationml/2006/ole">
            <mc:AlternateContent xmlns:mc="http://schemas.openxmlformats.org/markup-compatibility/2006">
              <mc:Choice xmlns:v="urn:schemas-microsoft-com:vml" Requires="v">
                <p:oleObj spid="_x0000_s3077" name="" r:id="rId1" imgW="7325995" imgH="3920490" progId="Visio.Drawing.11">
                  <p:embed/>
                </p:oleObj>
              </mc:Choice>
              <mc:Fallback>
                <p:oleObj name="" r:id="rId1" imgW="7325995" imgH="3920490" progId="Visio.Drawing.11">
                  <p:embed/>
                  <p:pic>
                    <p:nvPicPr>
                      <p:cNvPr id="0" name="图片 3076"/>
                      <p:cNvPicPr/>
                      <p:nvPr/>
                    </p:nvPicPr>
                    <p:blipFill>
                      <a:blip r:embed="rId2"/>
                      <a:stretch>
                        <a:fillRect/>
                      </a:stretch>
                    </p:blipFill>
                    <p:spPr>
                      <a:xfrm>
                        <a:off x="3179763" y="2046288"/>
                        <a:ext cx="6881812" cy="3632200"/>
                      </a:xfrm>
                      <a:prstGeom prst="rect">
                        <a:avLst/>
                      </a:prstGeom>
                      <a:noFill/>
                      <a:ln w="38100">
                        <a:miter/>
                      </a:ln>
                    </p:spPr>
                  </p:pic>
                </p:oleObj>
              </mc:Fallback>
            </mc:AlternateContent>
          </a:graphicData>
        </a:graphic>
      </p:graphicFrame>
      <p:sp>
        <p:nvSpPr>
          <p:cNvPr id="29700" name="矩形 29699"/>
          <p:cNvSpPr/>
          <p:nvPr/>
        </p:nvSpPr>
        <p:spPr>
          <a:xfrm>
            <a:off x="1992313" y="1557338"/>
            <a:ext cx="4032250" cy="706755"/>
          </a:xfrm>
          <a:prstGeom prst="rect">
            <a:avLst/>
          </a:prstGeom>
          <a:noFill/>
          <a:ln w="9525">
            <a:noFill/>
          </a:ln>
        </p:spPr>
        <p:txBody>
          <a:bodyPr>
            <a:spAutoFit/>
          </a:bodyPr>
          <a:p>
            <a:r>
              <a:rPr lang="zh-CN" altLang="en-US" sz="2000" dirty="0">
                <a:latin typeface="Arial" panose="020B0604020202020204" pitchFamily="34" charset="0"/>
              </a:rPr>
              <a:t>An object’s location is described by a </a:t>
            </a:r>
            <a:r>
              <a:rPr lang="zh-CN" altLang="en-US" sz="2000" dirty="0">
                <a:solidFill>
                  <a:srgbClr val="FF0000"/>
                </a:solidFill>
                <a:latin typeface="Arial" panose="020B0604020202020204" pitchFamily="34" charset="0"/>
              </a:rPr>
              <a:t>probability density function</a:t>
            </a:r>
            <a:r>
              <a:rPr lang="zh-CN" altLang="en-US" sz="2000" dirty="0">
                <a:latin typeface="Arial" panose="020B0604020202020204" pitchFamily="34" charset="0"/>
              </a:rPr>
              <a:t>.</a:t>
            </a:r>
            <a:endParaRPr lang="en-US" altLang="x-none" sz="2000" dirty="0">
              <a:latin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标题 30721"/>
          <p:cNvSpPr>
            <a:spLocks noGrp="1"/>
          </p:cNvSpPr>
          <p:nvPr>
            <p:ph type="title"/>
          </p:nvPr>
        </p:nvSpPr>
        <p:spPr/>
        <p:txBody>
          <a:bodyPr anchor="ctr"/>
          <a:p>
            <a:r>
              <a:rPr lang="en-US" altLang="x-none" dirty="0"/>
              <a:t>Probabilistic range search</a:t>
            </a:r>
            <a:endParaRPr lang="en-US" altLang="x-none" dirty="0"/>
          </a:p>
        </p:txBody>
      </p:sp>
      <p:graphicFrame>
        <p:nvGraphicFramePr>
          <p:cNvPr id="30723" name="内容占位符 30722"/>
          <p:cNvGraphicFramePr>
            <a:graphicFrameLocks noChangeAspect="1"/>
          </p:cNvGraphicFramePr>
          <p:nvPr>
            <p:ph idx="1"/>
          </p:nvPr>
        </p:nvGraphicFramePr>
        <p:xfrm>
          <a:off x="2927350" y="2133600"/>
          <a:ext cx="6408738" cy="4308475"/>
        </p:xfrm>
        <a:graphic>
          <a:graphicData uri="http://schemas.openxmlformats.org/presentationml/2006/ole">
            <mc:AlternateContent xmlns:mc="http://schemas.openxmlformats.org/markup-compatibility/2006">
              <mc:Choice xmlns:v="urn:schemas-microsoft-com:vml" Requires="v">
                <p:oleObj spid="_x0000_s3078" name="" r:id="rId1" imgW="5038090" imgH="3208655" progId="Visio.Drawing.11">
                  <p:embed/>
                </p:oleObj>
              </mc:Choice>
              <mc:Fallback>
                <p:oleObj name="" r:id="rId1" imgW="5038090" imgH="3208655" progId="Visio.Drawing.11">
                  <p:embed/>
                  <p:pic>
                    <p:nvPicPr>
                      <p:cNvPr id="0" name="图片 3077"/>
                      <p:cNvPicPr/>
                      <p:nvPr/>
                    </p:nvPicPr>
                    <p:blipFill>
                      <a:blip r:embed="rId2"/>
                      <a:stretch>
                        <a:fillRect/>
                      </a:stretch>
                    </p:blipFill>
                    <p:spPr>
                      <a:xfrm>
                        <a:off x="2927350" y="2133600"/>
                        <a:ext cx="6408738" cy="4308475"/>
                      </a:xfrm>
                      <a:prstGeom prst="rect">
                        <a:avLst/>
                      </a:prstGeom>
                      <a:noFill/>
                      <a:ln w="38100">
                        <a:miter/>
                      </a:ln>
                    </p:spPr>
                  </p:pic>
                </p:oleObj>
              </mc:Fallback>
            </mc:AlternateContent>
          </a:graphicData>
        </a:graphic>
      </p:graphicFrame>
      <p:sp>
        <p:nvSpPr>
          <p:cNvPr id="30724" name="文本框 30723"/>
          <p:cNvSpPr txBox="1"/>
          <p:nvPr/>
        </p:nvSpPr>
        <p:spPr>
          <a:xfrm>
            <a:off x="1919288" y="1628775"/>
            <a:ext cx="8280400" cy="1014730"/>
          </a:xfrm>
          <a:prstGeom prst="rect">
            <a:avLst/>
          </a:prstGeom>
          <a:noFill/>
          <a:ln w="9525">
            <a:noFill/>
          </a:ln>
        </p:spPr>
        <p:txBody>
          <a:bodyPr>
            <a:spAutoFit/>
          </a:bodyPr>
          <a:p>
            <a:r>
              <a:rPr lang="en-US" altLang="x-none" sz="2000" dirty="0">
                <a:latin typeface="Arial" panose="020B0604020202020204" pitchFamily="34" charset="0"/>
              </a:rPr>
              <a:t>Find the</a:t>
            </a:r>
            <a:r>
              <a:rPr lang="en-US" altLang="x-none" sz="2000" dirty="0">
                <a:latin typeface="Times New Roman" panose="02020603050405020304" pitchFamily="2" charset="0"/>
              </a:rPr>
              <a:t> </a:t>
            </a:r>
            <a:r>
              <a:rPr lang="en-US" altLang="x-none" sz="2000" dirty="0">
                <a:latin typeface="Arial" panose="020B0604020202020204" pitchFamily="34" charset="0"/>
              </a:rPr>
              <a:t>clients that are currently in the </a:t>
            </a:r>
            <a:r>
              <a:rPr lang="en-US" altLang="x-none" sz="2000" dirty="0">
                <a:solidFill>
                  <a:srgbClr val="FF0000"/>
                </a:solidFill>
                <a:latin typeface="Arial" panose="020B0604020202020204" pitchFamily="34" charset="0"/>
              </a:rPr>
              <a:t>town center</a:t>
            </a:r>
            <a:r>
              <a:rPr lang="en-US" altLang="x-none" sz="2000" dirty="0">
                <a:latin typeface="Arial" panose="020B0604020202020204" pitchFamily="34" charset="0"/>
              </a:rPr>
              <a:t> with at least </a:t>
            </a:r>
            <a:r>
              <a:rPr lang="en-US" altLang="x-none" sz="2000" dirty="0">
                <a:solidFill>
                  <a:srgbClr val="FF0000"/>
                </a:solidFill>
                <a:latin typeface="Arial" panose="020B0604020202020204" pitchFamily="34" charset="0"/>
              </a:rPr>
              <a:t>50%</a:t>
            </a:r>
            <a:r>
              <a:rPr lang="en-US" altLang="x-none" sz="2000" dirty="0">
                <a:latin typeface="Arial" panose="020B0604020202020204" pitchFamily="34" charset="0"/>
              </a:rPr>
              <a:t> probability.</a:t>
            </a:r>
            <a:endParaRPr lang="en-US" altLang="x-none" sz="2000" dirty="0">
              <a:latin typeface="Arial" panose="020B0604020202020204" pitchFamily="34" charset="0"/>
            </a:endParaRPr>
          </a:p>
          <a:p>
            <a:endParaRPr lang="zh-CN" altLang="en-US" sz="2000" dirty="0">
              <a:solidFill>
                <a:srgbClr val="0000CC"/>
              </a:solidFill>
              <a:latin typeface="Times New Roman" panose="020206030504050203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标题 31745"/>
          <p:cNvSpPr>
            <a:spLocks noGrp="1"/>
          </p:cNvSpPr>
          <p:nvPr>
            <p:ph type="title"/>
          </p:nvPr>
        </p:nvSpPr>
        <p:spPr/>
        <p:txBody>
          <a:bodyPr anchor="ctr"/>
          <a:p>
            <a:r>
              <a:rPr lang="en-US" altLang="x-none" dirty="0"/>
              <a:t>Qualification probability</a:t>
            </a:r>
            <a:endParaRPr lang="en-US" altLang="x-none" dirty="0"/>
          </a:p>
        </p:txBody>
      </p:sp>
      <p:pic>
        <p:nvPicPr>
          <p:cNvPr id="31747" name="图片 31746"/>
          <p:cNvPicPr>
            <a:picLocks noChangeAspect="1"/>
          </p:cNvPicPr>
          <p:nvPr/>
        </p:nvPicPr>
        <p:blipFill>
          <a:blip r:embed="rId1"/>
          <a:stretch>
            <a:fillRect/>
          </a:stretch>
        </p:blipFill>
        <p:spPr>
          <a:xfrm>
            <a:off x="4295775" y="5876925"/>
            <a:ext cx="4110038" cy="690563"/>
          </a:xfrm>
          <a:prstGeom prst="rect">
            <a:avLst/>
          </a:prstGeom>
          <a:noFill/>
          <a:ln w="9525">
            <a:noFill/>
          </a:ln>
        </p:spPr>
      </p:pic>
      <p:pic>
        <p:nvPicPr>
          <p:cNvPr id="31748" name="图片 31747"/>
          <p:cNvPicPr>
            <a:picLocks noChangeAspect="1"/>
          </p:cNvPicPr>
          <p:nvPr/>
        </p:nvPicPr>
        <p:blipFill>
          <a:blip r:embed="rId2"/>
          <a:stretch>
            <a:fillRect/>
          </a:stretch>
        </p:blipFill>
        <p:spPr>
          <a:xfrm>
            <a:off x="4367213" y="4895850"/>
            <a:ext cx="4329112" cy="693738"/>
          </a:xfrm>
          <a:prstGeom prst="rect">
            <a:avLst/>
          </a:prstGeom>
          <a:noFill/>
          <a:ln w="9525">
            <a:noFill/>
          </a:ln>
        </p:spPr>
      </p:pic>
      <p:graphicFrame>
        <p:nvGraphicFramePr>
          <p:cNvPr id="31749" name="内容占位符 31748"/>
          <p:cNvGraphicFramePr>
            <a:graphicFrameLocks noGrp="1" noChangeAspect="1"/>
          </p:cNvGraphicFramePr>
          <p:nvPr>
            <p:ph idx="1"/>
          </p:nvPr>
        </p:nvGraphicFramePr>
        <p:xfrm>
          <a:off x="4295775" y="1492250"/>
          <a:ext cx="5286375" cy="3089275"/>
        </p:xfrm>
        <a:graphic>
          <a:graphicData uri="http://schemas.openxmlformats.org/presentationml/2006/ole">
            <mc:AlternateContent xmlns:mc="http://schemas.openxmlformats.org/markup-compatibility/2006">
              <mc:Choice xmlns:v="urn:schemas-microsoft-com:vml" Requires="v">
                <p:oleObj spid="_x0000_s3083" name="" r:id="rId3" imgW="7798435" imgH="4551045" progId="Visio.Drawing.11">
                  <p:embed/>
                </p:oleObj>
              </mc:Choice>
              <mc:Fallback>
                <p:oleObj name="" r:id="rId3" imgW="7798435" imgH="4551045" progId="Visio.Drawing.11">
                  <p:embed/>
                  <p:pic>
                    <p:nvPicPr>
                      <p:cNvPr id="0" name="图片 3082"/>
                      <p:cNvPicPr/>
                      <p:nvPr/>
                    </p:nvPicPr>
                    <p:blipFill>
                      <a:blip r:embed="rId4"/>
                      <a:stretch>
                        <a:fillRect/>
                      </a:stretch>
                    </p:blipFill>
                    <p:spPr>
                      <a:xfrm>
                        <a:off x="4295775" y="1492250"/>
                        <a:ext cx="5286375" cy="3089275"/>
                      </a:xfrm>
                      <a:prstGeom prst="rect">
                        <a:avLst/>
                      </a:prstGeom>
                      <a:noFill/>
                      <a:ln w="38100">
                        <a:miter/>
                      </a:ln>
                    </p:spPr>
                  </p:pic>
                </p:oleObj>
              </mc:Fallback>
            </mc:AlternateContent>
          </a:graphicData>
        </a:graphic>
      </p:graphicFrame>
      <p:sp>
        <p:nvSpPr>
          <p:cNvPr id="31750" name="矩形 31749"/>
          <p:cNvSpPr/>
          <p:nvPr/>
        </p:nvSpPr>
        <p:spPr>
          <a:xfrm>
            <a:off x="2351088" y="5038725"/>
            <a:ext cx="3708400" cy="398780"/>
          </a:xfrm>
          <a:prstGeom prst="rect">
            <a:avLst/>
          </a:prstGeom>
          <a:noFill/>
          <a:ln w="9525">
            <a:noFill/>
          </a:ln>
        </p:spPr>
        <p:txBody>
          <a:bodyPr>
            <a:spAutoFit/>
          </a:bodyPr>
          <a:p>
            <a:r>
              <a:rPr lang="zh-CN" altLang="en-US" sz="2000" dirty="0">
                <a:solidFill>
                  <a:srgbClr val="FF0000"/>
                </a:solidFill>
                <a:latin typeface="Times New Roman" panose="02020603050405020304" pitchFamily="2" charset="0"/>
              </a:rPr>
              <a:t>Example: uniform</a:t>
            </a:r>
            <a:r>
              <a:rPr lang="zh-CN" altLang="en-US" sz="2000" dirty="0">
                <a:latin typeface="Times New Roman" panose="02020603050405020304" pitchFamily="2" charset="0"/>
              </a:rPr>
              <a:t> </a:t>
            </a:r>
            <a:endParaRPr lang="en-US" altLang="x-none" sz="2000" dirty="0">
              <a:latin typeface="Times New Roman" panose="02020603050405020304" pitchFamily="2" charset="0"/>
            </a:endParaRPr>
          </a:p>
        </p:txBody>
      </p:sp>
      <p:pic>
        <p:nvPicPr>
          <p:cNvPr id="31751" name="图片 31750"/>
          <p:cNvPicPr>
            <a:picLocks noChangeAspect="1"/>
          </p:cNvPicPr>
          <p:nvPr/>
        </p:nvPicPr>
        <p:blipFill>
          <a:blip r:embed="rId5"/>
          <a:stretch>
            <a:fillRect/>
          </a:stretch>
        </p:blipFill>
        <p:spPr>
          <a:xfrm>
            <a:off x="2274888" y="2781300"/>
            <a:ext cx="1733550" cy="676275"/>
          </a:xfrm>
          <a:prstGeom prst="rect">
            <a:avLst/>
          </a:prstGeom>
          <a:noFill/>
          <a:ln w="9525">
            <a:noFill/>
          </a:ln>
        </p:spPr>
      </p:pic>
      <p:sp>
        <p:nvSpPr>
          <p:cNvPr id="31752" name="文本框 31751"/>
          <p:cNvSpPr txBox="1"/>
          <p:nvPr/>
        </p:nvSpPr>
        <p:spPr>
          <a:xfrm>
            <a:off x="1956435" y="2349500"/>
            <a:ext cx="2513330" cy="368300"/>
          </a:xfrm>
          <a:prstGeom prst="rect">
            <a:avLst/>
          </a:prstGeom>
          <a:noFill/>
          <a:ln w="9525">
            <a:noFill/>
          </a:ln>
        </p:spPr>
        <p:txBody>
          <a:bodyPr wrap="none" anchor="t">
            <a:spAutoFit/>
          </a:bodyPr>
          <a:p>
            <a:pPr algn="ctr"/>
            <a:r>
              <a:rPr lang="en-US" altLang="x-none" dirty="0">
                <a:solidFill>
                  <a:srgbClr val="FF0000"/>
                </a:solidFill>
                <a:latin typeface="Times New Roman" panose="02020603050405020304" pitchFamily="2" charset="0"/>
              </a:rPr>
              <a:t>Qualification probability:</a:t>
            </a:r>
            <a:endParaRPr lang="en-US" altLang="x-none" dirty="0">
              <a:solidFill>
                <a:srgbClr val="FF0000"/>
              </a:solidFill>
              <a:latin typeface="Times New Roman" panose="020206030504050203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标题 32769"/>
          <p:cNvSpPr>
            <a:spLocks noGrp="1"/>
          </p:cNvSpPr>
          <p:nvPr>
            <p:ph type="title"/>
          </p:nvPr>
        </p:nvSpPr>
        <p:spPr/>
        <p:txBody>
          <a:bodyPr anchor="ctr"/>
          <a:p>
            <a:r>
              <a:rPr lang="en-US" altLang="x-none" dirty="0"/>
              <a:t>Review: MBR and why</a:t>
            </a:r>
            <a:endParaRPr lang="en-US" altLang="x-none" dirty="0"/>
          </a:p>
        </p:txBody>
      </p:sp>
      <p:sp>
        <p:nvSpPr>
          <p:cNvPr id="32771" name="文本占位符 32770"/>
          <p:cNvSpPr>
            <a:spLocks noGrp="1"/>
          </p:cNvSpPr>
          <p:nvPr>
            <p:ph type="body" idx="1"/>
          </p:nvPr>
        </p:nvSpPr>
        <p:spPr/>
        <p:txBody>
          <a:bodyPr/>
          <a:p>
            <a:r>
              <a:rPr lang="en-US" altLang="x-none" dirty="0"/>
              <a:t>Minimum bounding rectangle (MBR)</a:t>
            </a:r>
            <a:endParaRPr lang="en-US" altLang="x-none" dirty="0"/>
          </a:p>
        </p:txBody>
      </p:sp>
      <p:graphicFrame>
        <p:nvGraphicFramePr>
          <p:cNvPr id="32772" name="对象 32771"/>
          <p:cNvGraphicFramePr>
            <a:graphicFrameLocks noChangeAspect="1"/>
          </p:cNvGraphicFramePr>
          <p:nvPr/>
        </p:nvGraphicFramePr>
        <p:xfrm>
          <a:off x="3792538" y="2420938"/>
          <a:ext cx="4103687" cy="3579812"/>
        </p:xfrm>
        <a:graphic>
          <a:graphicData uri="http://schemas.openxmlformats.org/presentationml/2006/ole">
            <mc:AlternateContent xmlns:mc="http://schemas.openxmlformats.org/markup-compatibility/2006">
              <mc:Choice xmlns:v="urn:schemas-microsoft-com:vml" Requires="v">
                <p:oleObj spid="_x0000_s3088" name="" r:id="rId1" imgW="2734310" imgH="2252345" progId="Visio.Drawing.11">
                  <p:embed/>
                </p:oleObj>
              </mc:Choice>
              <mc:Fallback>
                <p:oleObj name="" r:id="rId1" imgW="2734310" imgH="2252345" progId="Visio.Drawing.11">
                  <p:embed/>
                  <p:pic>
                    <p:nvPicPr>
                      <p:cNvPr id="0" name="图片 3087"/>
                      <p:cNvPicPr/>
                      <p:nvPr/>
                    </p:nvPicPr>
                    <p:blipFill>
                      <a:blip r:embed="rId2"/>
                      <a:stretch>
                        <a:fillRect/>
                      </a:stretch>
                    </p:blipFill>
                    <p:spPr>
                      <a:xfrm>
                        <a:off x="3792538" y="2420938"/>
                        <a:ext cx="4103687" cy="3579812"/>
                      </a:xfrm>
                      <a:prstGeom prst="rect">
                        <a:avLst/>
                      </a:prstGeom>
                      <a:noFill/>
                      <a:ln w="38100">
                        <a:noFill/>
                        <a:miter/>
                      </a:ln>
                    </p:spPr>
                  </p:pic>
                </p:oleObj>
              </mc:Fallback>
            </mc:AlternateContent>
          </a:graphicData>
        </a:graphic>
      </p:graphicFrame>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标题 6145"/>
          <p:cNvSpPr>
            <a:spLocks noGrp="1"/>
          </p:cNvSpPr>
          <p:nvPr>
            <p:ph type="ctrTitle"/>
          </p:nvPr>
        </p:nvSpPr>
        <p:spPr>
          <a:xfrm>
            <a:off x="2209800" y="2130425"/>
            <a:ext cx="7772400" cy="1470025"/>
          </a:xfrm>
        </p:spPr>
        <p:txBody>
          <a:bodyPr anchor="ctr"/>
          <a:p>
            <a:pPr defTabSz="914400">
              <a:buSzPct val="100000"/>
            </a:pPr>
            <a:r>
              <a:rPr lang="zh-CN" altLang="en-US" sz="4400" kern="1200" baseline="0">
                <a:latin typeface="Arial" panose="020B0604020202020204" pitchFamily="34" charset="0"/>
                <a:ea typeface="宋体" panose="02010600030101010101" pitchFamily="2" charset="-122"/>
              </a:rPr>
              <a:t>一、应用背景和数据模型</a:t>
            </a:r>
            <a:endParaRPr lang="zh-CN" altLang="en-US" sz="4400" kern="1200" baseline="0">
              <a:latin typeface="Arial" panose="020B0604020202020204" pitchFamily="34" charset="0"/>
              <a:ea typeface="宋体" panose="02010600030101010101" pitchFamily="2" charset="-122"/>
            </a:endParaRPr>
          </a:p>
        </p:txBody>
      </p:sp>
      <p:sp>
        <p:nvSpPr>
          <p:cNvPr id="6147" name="副标题 6146"/>
          <p:cNvSpPr>
            <a:spLocks noGrp="1"/>
          </p:cNvSpPr>
          <p:nvPr>
            <p:ph type="subTitle" idx="1"/>
          </p:nvPr>
        </p:nvSpPr>
        <p:spPr>
          <a:xfrm>
            <a:off x="2895600" y="3886200"/>
            <a:ext cx="6400800" cy="1752600"/>
          </a:xfrm>
        </p:spPr>
        <p:txBody>
          <a:bodyPr/>
          <a:p>
            <a:pPr defTabSz="914400">
              <a:buSzPct val="100000"/>
            </a:pPr>
            <a:endParaRPr sz="3200" kern="1200" baseline="0">
              <a:latin typeface="Arial" panose="020B0604020202020204" pitchFamily="34" charset="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标题 33793"/>
          <p:cNvSpPr>
            <a:spLocks noGrp="1"/>
          </p:cNvSpPr>
          <p:nvPr>
            <p:ph type="title"/>
          </p:nvPr>
        </p:nvSpPr>
        <p:spPr/>
        <p:txBody>
          <a:bodyPr anchor="ctr"/>
          <a:p>
            <a:r>
              <a:rPr lang="en-US" altLang="x-none" dirty="0"/>
              <a:t>Main Idea</a:t>
            </a:r>
            <a:endParaRPr lang="en-US" altLang="x-none" dirty="0"/>
          </a:p>
        </p:txBody>
      </p:sp>
      <p:sp>
        <p:nvSpPr>
          <p:cNvPr id="33795" name="文本占位符 33794"/>
          <p:cNvSpPr>
            <a:spLocks noGrp="1"/>
          </p:cNvSpPr>
          <p:nvPr>
            <p:ph type="body" idx="1"/>
          </p:nvPr>
        </p:nvSpPr>
        <p:spPr/>
        <p:txBody>
          <a:bodyPr/>
          <a:p>
            <a:endParaRPr lang="zh-CN" altLang="en-US" sz="2000" dirty="0"/>
          </a:p>
          <a:p>
            <a:r>
              <a:rPr lang="en-US" altLang="x-none" sz="2000" dirty="0"/>
              <a:t>For each object, pre-compute some </a:t>
            </a:r>
            <a:r>
              <a:rPr lang="en-US" altLang="x-none" sz="2000" dirty="0">
                <a:solidFill>
                  <a:srgbClr val="FF0000"/>
                </a:solidFill>
              </a:rPr>
              <a:t>auxiliary information</a:t>
            </a:r>
            <a:r>
              <a:rPr lang="en-US" altLang="x-none" sz="2000" dirty="0"/>
              <a:t> that can be used to</a:t>
            </a:r>
            <a:endParaRPr lang="en-US" altLang="x-none" sz="2000" dirty="0"/>
          </a:p>
          <a:p>
            <a:pPr lvl="1"/>
            <a:r>
              <a:rPr lang="en-US" altLang="x-none" sz="2000" dirty="0"/>
              <a:t>efficiently decide whether an object appears in a region with at least a certain probability</a:t>
            </a:r>
            <a:endParaRPr lang="en-US" altLang="x-none" sz="2000" dirty="0"/>
          </a:p>
          <a:p>
            <a:pPr lvl="1"/>
            <a:r>
              <a:rPr lang="en-US" altLang="x-none" sz="2000" dirty="0">
                <a:solidFill>
                  <a:srgbClr val="FF0000"/>
                </a:solidFill>
              </a:rPr>
              <a:t>without</a:t>
            </a:r>
            <a:r>
              <a:rPr lang="en-US" altLang="x-none" sz="2000" dirty="0"/>
              <a:t> calculating its actual appearance probability.</a:t>
            </a:r>
            <a:endParaRPr lang="en-US" altLang="x-none" sz="2000" dirty="0"/>
          </a:p>
          <a:p>
            <a:pPr lvl="1"/>
            <a:endParaRPr lang="en-US" altLang="x-none" sz="2000" dirty="0"/>
          </a:p>
          <a:p>
            <a:endParaRPr lang="en-US" altLang="x-none" sz="2000" dirty="0"/>
          </a:p>
          <a:p>
            <a:r>
              <a:rPr lang="en-US" altLang="x-none" sz="2000" dirty="0"/>
              <a:t>Auxiliary information = Probabilistically constrained rectangle</a:t>
            </a:r>
            <a:endParaRPr lang="en-US" altLang="x-none" sz="2000" dirty="0"/>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标题 34817"/>
          <p:cNvSpPr>
            <a:spLocks noGrp="1"/>
          </p:cNvSpPr>
          <p:nvPr>
            <p:ph type="title" sz="quarter"/>
          </p:nvPr>
        </p:nvSpPr>
        <p:spPr/>
        <p:txBody>
          <a:bodyPr anchor="ctr"/>
          <a:p>
            <a:r>
              <a:rPr lang="en-US" altLang="x-none" sz="2900" dirty="0"/>
              <a:t>Probabilistically Constrained Rectangle (PCR)</a:t>
            </a:r>
            <a:endParaRPr lang="en-US" altLang="x-none" sz="2900" dirty="0"/>
          </a:p>
        </p:txBody>
      </p:sp>
      <p:graphicFrame>
        <p:nvGraphicFramePr>
          <p:cNvPr id="34819" name="内容占位符 34818"/>
          <p:cNvGraphicFramePr>
            <a:graphicFrameLocks noChangeAspect="1"/>
          </p:cNvGraphicFramePr>
          <p:nvPr>
            <p:ph sz="quarter" idx="1"/>
          </p:nvPr>
        </p:nvGraphicFramePr>
        <p:xfrm>
          <a:off x="3195638" y="1884363"/>
          <a:ext cx="2311400" cy="3028950"/>
        </p:xfrm>
        <a:graphic>
          <a:graphicData uri="http://schemas.openxmlformats.org/presentationml/2006/ole">
            <mc:AlternateContent xmlns:mc="http://schemas.openxmlformats.org/markup-compatibility/2006">
              <mc:Choice xmlns:v="urn:schemas-microsoft-com:vml" Requires="v">
                <p:oleObj spid="_x0000_s3079" name="" r:id="rId1" imgW="2470150" imgH="3279140" progId="Visio.Drawing.11">
                  <p:embed/>
                </p:oleObj>
              </mc:Choice>
              <mc:Fallback>
                <p:oleObj name="" r:id="rId1" imgW="2470150" imgH="3279140" progId="Visio.Drawing.11">
                  <p:embed/>
                  <p:pic>
                    <p:nvPicPr>
                      <p:cNvPr id="0" name="图片 3078"/>
                      <p:cNvPicPr/>
                      <p:nvPr/>
                    </p:nvPicPr>
                    <p:blipFill>
                      <a:blip r:embed="rId2"/>
                      <a:stretch>
                        <a:fillRect/>
                      </a:stretch>
                    </p:blipFill>
                    <p:spPr>
                      <a:xfrm>
                        <a:off x="3195638" y="1884363"/>
                        <a:ext cx="2311400" cy="3028950"/>
                      </a:xfrm>
                      <a:prstGeom prst="rect">
                        <a:avLst/>
                      </a:prstGeom>
                      <a:noFill/>
                      <a:ln w="38100">
                        <a:miter/>
                      </a:ln>
                    </p:spPr>
                  </p:pic>
                </p:oleObj>
              </mc:Fallback>
            </mc:AlternateContent>
          </a:graphicData>
        </a:graphic>
      </p:graphicFrame>
      <p:graphicFrame>
        <p:nvGraphicFramePr>
          <p:cNvPr id="34820" name="内容占位符 34819"/>
          <p:cNvGraphicFramePr>
            <a:graphicFrameLocks noChangeAspect="1"/>
          </p:cNvGraphicFramePr>
          <p:nvPr>
            <p:ph sz="quarter" idx="2"/>
          </p:nvPr>
        </p:nvGraphicFramePr>
        <p:xfrm>
          <a:off x="2005013" y="2295525"/>
          <a:ext cx="1825625" cy="2995613"/>
        </p:xfrm>
        <a:graphic>
          <a:graphicData uri="http://schemas.openxmlformats.org/presentationml/2006/ole">
            <mc:AlternateContent xmlns:mc="http://schemas.openxmlformats.org/markup-compatibility/2006">
              <mc:Choice xmlns:v="urn:schemas-microsoft-com:vml" Requires="v">
                <p:oleObj spid="_x0000_s3080" name="" r:id="rId3" imgW="1955165" imgH="3237230" progId="Visio.Drawing.11">
                  <p:embed/>
                </p:oleObj>
              </mc:Choice>
              <mc:Fallback>
                <p:oleObj name="" r:id="rId3" imgW="1955165" imgH="3237230" progId="Visio.Drawing.11">
                  <p:embed/>
                  <p:pic>
                    <p:nvPicPr>
                      <p:cNvPr id="0" name="图片 3079"/>
                      <p:cNvPicPr/>
                      <p:nvPr/>
                    </p:nvPicPr>
                    <p:blipFill>
                      <a:blip r:embed="rId4"/>
                      <a:stretch>
                        <a:fillRect/>
                      </a:stretch>
                    </p:blipFill>
                    <p:spPr>
                      <a:xfrm>
                        <a:off x="2005013" y="2295525"/>
                        <a:ext cx="1825625" cy="2995613"/>
                      </a:xfrm>
                      <a:prstGeom prst="rect">
                        <a:avLst/>
                      </a:prstGeom>
                      <a:noFill/>
                      <a:ln w="38100">
                        <a:miter/>
                      </a:ln>
                    </p:spPr>
                  </p:pic>
                </p:oleObj>
              </mc:Fallback>
            </mc:AlternateContent>
          </a:graphicData>
        </a:graphic>
      </p:graphicFrame>
      <p:graphicFrame>
        <p:nvGraphicFramePr>
          <p:cNvPr id="34821" name="内容占位符 34820"/>
          <p:cNvGraphicFramePr>
            <a:graphicFrameLocks noChangeAspect="1"/>
          </p:cNvGraphicFramePr>
          <p:nvPr>
            <p:ph sz="quarter" idx="3"/>
          </p:nvPr>
        </p:nvGraphicFramePr>
        <p:xfrm>
          <a:off x="4983163" y="2238375"/>
          <a:ext cx="1546225" cy="3057525"/>
        </p:xfrm>
        <a:graphic>
          <a:graphicData uri="http://schemas.openxmlformats.org/presentationml/2006/ole">
            <mc:AlternateContent xmlns:mc="http://schemas.openxmlformats.org/markup-compatibility/2006">
              <mc:Choice xmlns:v="urn:schemas-microsoft-com:vml" Requires="v">
                <p:oleObj spid="_x0000_s3081" name="" r:id="rId5" imgW="1650365" imgH="3300095" progId="Visio.Drawing.11">
                  <p:embed/>
                </p:oleObj>
              </mc:Choice>
              <mc:Fallback>
                <p:oleObj name="" r:id="rId5" imgW="1650365" imgH="3300095" progId="Visio.Drawing.11">
                  <p:embed/>
                  <p:pic>
                    <p:nvPicPr>
                      <p:cNvPr id="0" name="图片 3080"/>
                      <p:cNvPicPr/>
                      <p:nvPr/>
                    </p:nvPicPr>
                    <p:blipFill>
                      <a:blip r:embed="rId6"/>
                      <a:stretch>
                        <a:fillRect/>
                      </a:stretch>
                    </p:blipFill>
                    <p:spPr>
                      <a:xfrm>
                        <a:off x="4983163" y="2238375"/>
                        <a:ext cx="1546225" cy="3057525"/>
                      </a:xfrm>
                      <a:prstGeom prst="rect">
                        <a:avLst/>
                      </a:prstGeom>
                      <a:noFill/>
                      <a:ln w="38100">
                        <a:miter/>
                      </a:ln>
                    </p:spPr>
                  </p:pic>
                </p:oleObj>
              </mc:Fallback>
            </mc:AlternateContent>
          </a:graphicData>
        </a:graphic>
      </p:graphicFrame>
      <p:graphicFrame>
        <p:nvGraphicFramePr>
          <p:cNvPr id="34822" name="内容占位符 34821"/>
          <p:cNvGraphicFramePr>
            <a:graphicFrameLocks noChangeAspect="1"/>
          </p:cNvGraphicFramePr>
          <p:nvPr>
            <p:ph sz="quarter" idx="4"/>
          </p:nvPr>
        </p:nvGraphicFramePr>
        <p:xfrm>
          <a:off x="2844800" y="2249488"/>
          <a:ext cx="3686175" cy="1023937"/>
        </p:xfrm>
        <a:graphic>
          <a:graphicData uri="http://schemas.openxmlformats.org/presentationml/2006/ole">
            <mc:AlternateContent xmlns:mc="http://schemas.openxmlformats.org/markup-compatibility/2006">
              <mc:Choice xmlns:v="urn:schemas-microsoft-com:vml" Requires="v">
                <p:oleObj spid="_x0000_s3084" name="" r:id="rId7" imgW="3930650" imgH="1113790" progId="Visio.Drawing.11">
                  <p:embed/>
                </p:oleObj>
              </mc:Choice>
              <mc:Fallback>
                <p:oleObj name="" r:id="rId7" imgW="3930650" imgH="1113790" progId="Visio.Drawing.11">
                  <p:embed/>
                  <p:pic>
                    <p:nvPicPr>
                      <p:cNvPr id="0" name="图片 3083"/>
                      <p:cNvPicPr/>
                      <p:nvPr/>
                    </p:nvPicPr>
                    <p:blipFill>
                      <a:blip r:embed="rId8"/>
                      <a:stretch>
                        <a:fillRect/>
                      </a:stretch>
                    </p:blipFill>
                    <p:spPr>
                      <a:xfrm>
                        <a:off x="2844800" y="2249488"/>
                        <a:ext cx="3686175" cy="1023937"/>
                      </a:xfrm>
                      <a:prstGeom prst="rect">
                        <a:avLst/>
                      </a:prstGeom>
                      <a:noFill/>
                      <a:ln w="38100">
                        <a:miter/>
                      </a:ln>
                    </p:spPr>
                  </p:pic>
                </p:oleObj>
              </mc:Fallback>
            </mc:AlternateContent>
          </a:graphicData>
        </a:graphic>
      </p:graphicFrame>
      <p:graphicFrame>
        <p:nvGraphicFramePr>
          <p:cNvPr id="34823" name="对象 34822"/>
          <p:cNvGraphicFramePr>
            <a:graphicFrameLocks noChangeAspect="1"/>
          </p:cNvGraphicFramePr>
          <p:nvPr/>
        </p:nvGraphicFramePr>
        <p:xfrm>
          <a:off x="1847850" y="3957638"/>
          <a:ext cx="3841750" cy="1343025"/>
        </p:xfrm>
        <a:graphic>
          <a:graphicData uri="http://schemas.openxmlformats.org/presentationml/2006/ole">
            <mc:AlternateContent xmlns:mc="http://schemas.openxmlformats.org/markup-compatibility/2006">
              <mc:Choice xmlns:v="urn:schemas-microsoft-com:vml" Requires="v">
                <p:oleObj spid="_x0000_s3087" name="" r:id="rId9" imgW="4015105" imgH="1355725" progId="Visio.Drawing.11">
                  <p:embed/>
                </p:oleObj>
              </mc:Choice>
              <mc:Fallback>
                <p:oleObj name="" r:id="rId9" imgW="4015105" imgH="1355725" progId="Visio.Drawing.11">
                  <p:embed/>
                  <p:pic>
                    <p:nvPicPr>
                      <p:cNvPr id="0" name="图片 3086"/>
                      <p:cNvPicPr/>
                      <p:nvPr/>
                    </p:nvPicPr>
                    <p:blipFill>
                      <a:blip r:embed="rId10"/>
                      <a:stretch>
                        <a:fillRect/>
                      </a:stretch>
                    </p:blipFill>
                    <p:spPr>
                      <a:xfrm>
                        <a:off x="1847850" y="3957638"/>
                        <a:ext cx="3841750" cy="1343025"/>
                      </a:xfrm>
                      <a:prstGeom prst="rect">
                        <a:avLst/>
                      </a:prstGeom>
                      <a:noFill/>
                      <a:ln w="38100">
                        <a:noFill/>
                        <a:miter/>
                      </a:ln>
                    </p:spPr>
                  </p:pic>
                </p:oleObj>
              </mc:Fallback>
            </mc:AlternateContent>
          </a:graphicData>
        </a:graphic>
      </p:graphicFrame>
      <p:graphicFrame>
        <p:nvGraphicFramePr>
          <p:cNvPr id="34824" name="对象 34823"/>
          <p:cNvGraphicFramePr>
            <a:graphicFrameLocks noChangeAspect="1"/>
          </p:cNvGraphicFramePr>
          <p:nvPr/>
        </p:nvGraphicFramePr>
        <p:xfrm>
          <a:off x="6956425" y="2276475"/>
          <a:ext cx="2227263" cy="2924175"/>
        </p:xfrm>
        <a:graphic>
          <a:graphicData uri="http://schemas.openxmlformats.org/presentationml/2006/ole">
            <mc:AlternateContent xmlns:mc="http://schemas.openxmlformats.org/markup-compatibility/2006">
              <mc:Choice xmlns:v="urn:schemas-microsoft-com:vml" Requires="v">
                <p:oleObj spid="_x0000_s3082" name="" r:id="rId11" imgW="2470150" imgH="3237230" progId="Visio.Drawing.11">
                  <p:embed/>
                </p:oleObj>
              </mc:Choice>
              <mc:Fallback>
                <p:oleObj name="" r:id="rId11" imgW="2470150" imgH="3237230" progId="Visio.Drawing.11">
                  <p:embed/>
                  <p:pic>
                    <p:nvPicPr>
                      <p:cNvPr id="0" name="图片 3081"/>
                      <p:cNvPicPr/>
                      <p:nvPr/>
                    </p:nvPicPr>
                    <p:blipFill>
                      <a:blip r:embed="rId12"/>
                      <a:stretch>
                        <a:fillRect/>
                      </a:stretch>
                    </p:blipFill>
                    <p:spPr>
                      <a:xfrm>
                        <a:off x="6956425" y="2276475"/>
                        <a:ext cx="2227263" cy="2924175"/>
                      </a:xfrm>
                      <a:prstGeom prst="rect">
                        <a:avLst/>
                      </a:prstGeom>
                      <a:noFill/>
                      <a:ln w="38100">
                        <a:noFill/>
                        <a:miter/>
                      </a:ln>
                    </p:spPr>
                  </p:pic>
                </p:oleObj>
              </mc:Fallback>
            </mc:AlternateContent>
          </a:graphicData>
        </a:graphic>
      </p:graphicFrame>
      <p:graphicFrame>
        <p:nvGraphicFramePr>
          <p:cNvPr id="34825" name="对象 34824"/>
          <p:cNvGraphicFramePr>
            <a:graphicFrameLocks noChangeAspect="1"/>
          </p:cNvGraphicFramePr>
          <p:nvPr/>
        </p:nvGraphicFramePr>
        <p:xfrm>
          <a:off x="7545388" y="2276475"/>
          <a:ext cx="1558925" cy="2930525"/>
        </p:xfrm>
        <a:graphic>
          <a:graphicData uri="http://schemas.openxmlformats.org/presentationml/2006/ole">
            <mc:AlternateContent xmlns:mc="http://schemas.openxmlformats.org/markup-compatibility/2006">
              <mc:Choice xmlns:v="urn:schemas-microsoft-com:vml" Requires="v">
                <p:oleObj spid="_x0000_s3085" name="" r:id="rId13" imgW="2112645" imgH="3258185" progId="Visio.Drawing.11">
                  <p:embed/>
                </p:oleObj>
              </mc:Choice>
              <mc:Fallback>
                <p:oleObj name="" r:id="rId13" imgW="2112645" imgH="3258185" progId="Visio.Drawing.11">
                  <p:embed/>
                  <p:pic>
                    <p:nvPicPr>
                      <p:cNvPr id="0" name="图片 3084"/>
                      <p:cNvPicPr/>
                      <p:nvPr/>
                    </p:nvPicPr>
                    <p:blipFill>
                      <a:blip r:embed="rId14"/>
                      <a:stretch>
                        <a:fillRect/>
                      </a:stretch>
                    </p:blipFill>
                    <p:spPr>
                      <a:xfrm>
                        <a:off x="7545388" y="2276475"/>
                        <a:ext cx="1558925" cy="2930525"/>
                      </a:xfrm>
                      <a:prstGeom prst="rect">
                        <a:avLst/>
                      </a:prstGeom>
                      <a:noFill/>
                      <a:ln w="38100">
                        <a:noFill/>
                        <a:miter/>
                      </a:ln>
                    </p:spPr>
                  </p:pic>
                </p:oleObj>
              </mc:Fallback>
            </mc:AlternateContent>
          </a:graphicData>
        </a:graphic>
      </p:graphicFrame>
      <p:graphicFrame>
        <p:nvGraphicFramePr>
          <p:cNvPr id="34826" name="对象 34825"/>
          <p:cNvGraphicFramePr>
            <a:graphicFrameLocks noChangeAspect="1"/>
          </p:cNvGraphicFramePr>
          <p:nvPr/>
        </p:nvGraphicFramePr>
        <p:xfrm>
          <a:off x="6600825" y="3960813"/>
          <a:ext cx="2732088" cy="450850"/>
        </p:xfrm>
        <a:graphic>
          <a:graphicData uri="http://schemas.openxmlformats.org/presentationml/2006/ole">
            <mc:AlternateContent xmlns:mc="http://schemas.openxmlformats.org/markup-compatibility/2006">
              <mc:Choice xmlns:v="urn:schemas-microsoft-com:vml" Requires="v">
                <p:oleObj spid="_x0000_s3086" name="" r:id="rId15" imgW="3027045" imgH="504190" progId="Visio.Drawing.11">
                  <p:embed/>
                </p:oleObj>
              </mc:Choice>
              <mc:Fallback>
                <p:oleObj name="" r:id="rId15" imgW="3027045" imgH="504190" progId="Visio.Drawing.11">
                  <p:embed/>
                  <p:pic>
                    <p:nvPicPr>
                      <p:cNvPr id="0" name="图片 3085"/>
                      <p:cNvPicPr/>
                      <p:nvPr/>
                    </p:nvPicPr>
                    <p:blipFill>
                      <a:blip r:embed="rId16"/>
                      <a:stretch>
                        <a:fillRect/>
                      </a:stretch>
                    </p:blipFill>
                    <p:spPr>
                      <a:xfrm>
                        <a:off x="6600825" y="3960813"/>
                        <a:ext cx="2732088" cy="450850"/>
                      </a:xfrm>
                      <a:prstGeom prst="rect">
                        <a:avLst/>
                      </a:prstGeom>
                      <a:noFill/>
                      <a:ln w="38100">
                        <a:noFill/>
                        <a:miter/>
                      </a:ln>
                    </p:spPr>
                  </p:pic>
                </p:oleObj>
              </mc:Fallback>
            </mc:AlternateContent>
          </a:graphicData>
        </a:graphic>
      </p:graphicFrame>
      <p:graphicFrame>
        <p:nvGraphicFramePr>
          <p:cNvPr id="34827" name="对象 34826"/>
          <p:cNvGraphicFramePr>
            <a:graphicFrameLocks noChangeAspect="1"/>
          </p:cNvGraphicFramePr>
          <p:nvPr/>
        </p:nvGraphicFramePr>
        <p:xfrm>
          <a:off x="6621463" y="2779713"/>
          <a:ext cx="2732087" cy="450850"/>
        </p:xfrm>
        <a:graphic>
          <a:graphicData uri="http://schemas.openxmlformats.org/presentationml/2006/ole">
            <mc:AlternateContent xmlns:mc="http://schemas.openxmlformats.org/markup-compatibility/2006">
              <mc:Choice xmlns:v="urn:schemas-microsoft-com:vml" Requires="v">
                <p:oleObj spid="_x0000_s3094" name="" r:id="rId17" imgW="3027045" imgH="504190" progId="Visio.Drawing.11">
                  <p:embed/>
                </p:oleObj>
              </mc:Choice>
              <mc:Fallback>
                <p:oleObj name="" r:id="rId17" imgW="3027045" imgH="504190" progId="Visio.Drawing.11">
                  <p:embed/>
                  <p:pic>
                    <p:nvPicPr>
                      <p:cNvPr id="0" name="图片 3093"/>
                      <p:cNvPicPr/>
                      <p:nvPr/>
                    </p:nvPicPr>
                    <p:blipFill>
                      <a:blip r:embed="rId18"/>
                      <a:stretch>
                        <a:fillRect/>
                      </a:stretch>
                    </p:blipFill>
                    <p:spPr>
                      <a:xfrm>
                        <a:off x="6621463" y="2779713"/>
                        <a:ext cx="2732087" cy="450850"/>
                      </a:xfrm>
                      <a:prstGeom prst="rect">
                        <a:avLst/>
                      </a:prstGeom>
                      <a:noFill/>
                      <a:ln w="38100">
                        <a:noFill/>
                        <a:miter/>
                      </a:ln>
                    </p:spPr>
                  </p:pic>
                </p:oleObj>
              </mc:Fallback>
            </mc:AlternateContent>
          </a:graphicData>
        </a:graphic>
      </p:graphicFrame>
      <p:graphicFrame>
        <p:nvGraphicFramePr>
          <p:cNvPr id="34828" name="对象 34827"/>
          <p:cNvGraphicFramePr>
            <a:graphicFrameLocks noChangeAspect="1"/>
          </p:cNvGraphicFramePr>
          <p:nvPr/>
        </p:nvGraphicFramePr>
        <p:xfrm>
          <a:off x="7535863" y="1697038"/>
          <a:ext cx="1427162" cy="2706687"/>
        </p:xfrm>
        <a:graphic>
          <a:graphicData uri="http://schemas.openxmlformats.org/presentationml/2006/ole">
            <mc:AlternateContent xmlns:mc="http://schemas.openxmlformats.org/markup-compatibility/2006">
              <mc:Choice xmlns:v="urn:schemas-microsoft-com:vml" Requires="v">
                <p:oleObj spid="_x0000_s3093" name="" r:id="rId19" imgW="1586865" imgH="2995295" progId="Visio.Drawing.11">
                  <p:embed/>
                </p:oleObj>
              </mc:Choice>
              <mc:Fallback>
                <p:oleObj name="" r:id="rId19" imgW="1586865" imgH="2995295" progId="Visio.Drawing.11">
                  <p:embed/>
                  <p:pic>
                    <p:nvPicPr>
                      <p:cNvPr id="0" name="图片 3092"/>
                      <p:cNvPicPr/>
                      <p:nvPr/>
                    </p:nvPicPr>
                    <p:blipFill>
                      <a:blip r:embed="rId20"/>
                      <a:stretch>
                        <a:fillRect/>
                      </a:stretch>
                    </p:blipFill>
                    <p:spPr>
                      <a:xfrm>
                        <a:off x="7535863" y="1697038"/>
                        <a:ext cx="1427162" cy="2706687"/>
                      </a:xfrm>
                      <a:prstGeom prst="rect">
                        <a:avLst/>
                      </a:prstGeom>
                      <a:noFill/>
                      <a:ln w="38100">
                        <a:noFill/>
                        <a:miter/>
                      </a:ln>
                    </p:spPr>
                  </p:pic>
                </p:oleObj>
              </mc:Fallback>
            </mc:AlternateContent>
          </a:graphicData>
        </a:graphic>
      </p:graphicFrame>
      <p:pic>
        <p:nvPicPr>
          <p:cNvPr id="34829" name="图片 34828"/>
          <p:cNvPicPr>
            <a:picLocks noChangeAspect="1"/>
          </p:cNvPicPr>
          <p:nvPr/>
        </p:nvPicPr>
        <p:blipFill>
          <a:blip r:embed="rId21"/>
          <a:stretch>
            <a:fillRect/>
          </a:stretch>
        </p:blipFill>
        <p:spPr>
          <a:xfrm>
            <a:off x="3000375" y="5445125"/>
            <a:ext cx="2895600" cy="647700"/>
          </a:xfrm>
          <a:prstGeom prst="rect">
            <a:avLst/>
          </a:prstGeom>
          <a:noFill/>
          <a:ln w="9525">
            <a:noFill/>
          </a:ln>
        </p:spPr>
      </p:pic>
      <p:graphicFrame>
        <p:nvGraphicFramePr>
          <p:cNvPr id="34830" name="对象 34829"/>
          <p:cNvGraphicFramePr>
            <a:graphicFrameLocks noChangeAspect="1"/>
          </p:cNvGraphicFramePr>
          <p:nvPr/>
        </p:nvGraphicFramePr>
        <p:xfrm>
          <a:off x="3287713" y="5876925"/>
          <a:ext cx="504825" cy="250825"/>
        </p:xfrm>
        <a:graphic>
          <a:graphicData uri="http://schemas.openxmlformats.org/presentationml/2006/ole">
            <mc:AlternateContent xmlns:mc="http://schemas.openxmlformats.org/markup-compatibility/2006">
              <mc:Choice xmlns:v="urn:schemas-microsoft-com:vml" Requires="v">
                <p:oleObj spid="_x0000_s3089" name="" r:id="rId22" imgW="1040765" imgH="525780" progId="Visio.Drawing.11">
                  <p:embed/>
                </p:oleObj>
              </mc:Choice>
              <mc:Fallback>
                <p:oleObj name="" r:id="rId22" imgW="1040765" imgH="525780" progId="Visio.Drawing.11">
                  <p:embed/>
                  <p:pic>
                    <p:nvPicPr>
                      <p:cNvPr id="0" name="图片 3088"/>
                      <p:cNvPicPr/>
                      <p:nvPr/>
                    </p:nvPicPr>
                    <p:blipFill>
                      <a:blip r:embed="rId23"/>
                      <a:stretch>
                        <a:fillRect/>
                      </a:stretch>
                    </p:blipFill>
                    <p:spPr>
                      <a:xfrm>
                        <a:off x="3287713" y="5876925"/>
                        <a:ext cx="504825" cy="250825"/>
                      </a:xfrm>
                      <a:prstGeom prst="rect">
                        <a:avLst/>
                      </a:prstGeom>
                      <a:noFill/>
                      <a:ln w="38100">
                        <a:noFill/>
                        <a:miter/>
                      </a:ln>
                    </p:spPr>
                  </p:pic>
                </p:oleObj>
              </mc:Fallback>
            </mc:AlternateContent>
          </a:graphicData>
        </a:graphic>
      </p:graphicFrame>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标题 35841"/>
          <p:cNvSpPr>
            <a:spLocks noGrp="1"/>
          </p:cNvSpPr>
          <p:nvPr>
            <p:ph type="title" sz="quarter"/>
          </p:nvPr>
        </p:nvSpPr>
        <p:spPr/>
        <p:txBody>
          <a:bodyPr anchor="ctr"/>
          <a:p>
            <a:r>
              <a:rPr lang="en-US" altLang="x-none" sz="4100" dirty="0"/>
              <a:t>PCR in pruning</a:t>
            </a:r>
            <a:endParaRPr lang="en-US" altLang="x-none" sz="4100" dirty="0"/>
          </a:p>
        </p:txBody>
      </p:sp>
      <p:graphicFrame>
        <p:nvGraphicFramePr>
          <p:cNvPr id="35843" name="内容占位符 35842"/>
          <p:cNvGraphicFramePr>
            <a:graphicFrameLocks noChangeAspect="1"/>
          </p:cNvGraphicFramePr>
          <p:nvPr>
            <p:ph sz="quarter" idx="2"/>
          </p:nvPr>
        </p:nvGraphicFramePr>
        <p:xfrm>
          <a:off x="6642100" y="2843213"/>
          <a:ext cx="3414713" cy="2932112"/>
        </p:xfrm>
        <a:graphic>
          <a:graphicData uri="http://schemas.openxmlformats.org/presentationml/2006/ole">
            <mc:AlternateContent xmlns:mc="http://schemas.openxmlformats.org/markup-compatibility/2006">
              <mc:Choice xmlns:v="urn:schemas-microsoft-com:vml" Requires="v">
                <p:oleObj spid="_x0000_s3091" name="" r:id="rId1" imgW="3636645" imgH="3174365" progId="Visio.Drawing.11">
                  <p:embed/>
                </p:oleObj>
              </mc:Choice>
              <mc:Fallback>
                <p:oleObj name="" r:id="rId1" imgW="3636645" imgH="3174365" progId="Visio.Drawing.11">
                  <p:embed/>
                  <p:pic>
                    <p:nvPicPr>
                      <p:cNvPr id="0" name="图片 3090"/>
                      <p:cNvPicPr/>
                      <p:nvPr/>
                    </p:nvPicPr>
                    <p:blipFill>
                      <a:blip r:embed="rId2"/>
                      <a:stretch>
                        <a:fillRect/>
                      </a:stretch>
                    </p:blipFill>
                    <p:spPr>
                      <a:xfrm>
                        <a:off x="6642100" y="2843213"/>
                        <a:ext cx="3414713" cy="2932112"/>
                      </a:xfrm>
                      <a:prstGeom prst="rect">
                        <a:avLst/>
                      </a:prstGeom>
                      <a:noFill/>
                      <a:ln w="38100">
                        <a:miter/>
                      </a:ln>
                    </p:spPr>
                  </p:pic>
                </p:oleObj>
              </mc:Fallback>
            </mc:AlternateContent>
          </a:graphicData>
        </a:graphic>
      </p:graphicFrame>
      <p:graphicFrame>
        <p:nvGraphicFramePr>
          <p:cNvPr id="35844" name="内容占位符 35843"/>
          <p:cNvGraphicFramePr>
            <a:graphicFrameLocks noChangeAspect="1"/>
          </p:cNvGraphicFramePr>
          <p:nvPr>
            <p:ph sz="quarter" idx="4"/>
          </p:nvPr>
        </p:nvGraphicFramePr>
        <p:xfrm>
          <a:off x="2713038" y="2420938"/>
          <a:ext cx="2586037" cy="3441700"/>
        </p:xfrm>
        <a:graphic>
          <a:graphicData uri="http://schemas.openxmlformats.org/presentationml/2006/ole">
            <mc:AlternateContent xmlns:mc="http://schemas.openxmlformats.org/markup-compatibility/2006">
              <mc:Choice xmlns:v="urn:schemas-microsoft-com:vml" Requires="v">
                <p:oleObj spid="_x0000_s3097" name="" r:id="rId3" imgW="2869565" imgH="3804920" progId="Visio.Drawing.11">
                  <p:embed/>
                </p:oleObj>
              </mc:Choice>
              <mc:Fallback>
                <p:oleObj name="" r:id="rId3" imgW="2869565" imgH="3804920" progId="Visio.Drawing.11">
                  <p:embed/>
                  <p:pic>
                    <p:nvPicPr>
                      <p:cNvPr id="0" name="图片 3096"/>
                      <p:cNvPicPr/>
                      <p:nvPr/>
                    </p:nvPicPr>
                    <p:blipFill>
                      <a:blip r:embed="rId4"/>
                      <a:stretch>
                        <a:fillRect/>
                      </a:stretch>
                    </p:blipFill>
                    <p:spPr>
                      <a:xfrm>
                        <a:off x="2713038" y="2420938"/>
                        <a:ext cx="2586037" cy="3441700"/>
                      </a:xfrm>
                      <a:prstGeom prst="rect">
                        <a:avLst/>
                      </a:prstGeom>
                      <a:noFill/>
                      <a:ln w="38100">
                        <a:miter/>
                      </a:ln>
                    </p:spPr>
                  </p:pic>
                </p:oleObj>
              </mc:Fallback>
            </mc:AlternateContent>
          </a:graphicData>
        </a:graphic>
      </p:graphicFrame>
      <p:graphicFrame>
        <p:nvGraphicFramePr>
          <p:cNvPr id="35845" name="内容占位符 35844"/>
          <p:cNvGraphicFramePr>
            <a:graphicFrameLocks noChangeAspect="1"/>
          </p:cNvGraphicFramePr>
          <p:nvPr>
            <p:ph sz="quarter" idx="1"/>
          </p:nvPr>
        </p:nvGraphicFramePr>
        <p:xfrm>
          <a:off x="2711450" y="2517775"/>
          <a:ext cx="2501900" cy="3336925"/>
        </p:xfrm>
        <a:graphic>
          <a:graphicData uri="http://schemas.openxmlformats.org/presentationml/2006/ole">
            <mc:AlternateContent xmlns:mc="http://schemas.openxmlformats.org/markup-compatibility/2006">
              <mc:Choice xmlns:v="urn:schemas-microsoft-com:vml" Requires="v">
                <p:oleObj spid="_x0000_s3090" name="" r:id="rId5" imgW="2785110" imgH="3710305" progId="Visio.Drawing.11">
                  <p:embed/>
                </p:oleObj>
              </mc:Choice>
              <mc:Fallback>
                <p:oleObj name="" r:id="rId5" imgW="2785110" imgH="3710305" progId="Visio.Drawing.11">
                  <p:embed/>
                  <p:pic>
                    <p:nvPicPr>
                      <p:cNvPr id="0" name="图片 3089"/>
                      <p:cNvPicPr/>
                      <p:nvPr/>
                    </p:nvPicPr>
                    <p:blipFill>
                      <a:blip r:embed="rId6"/>
                      <a:stretch>
                        <a:fillRect/>
                      </a:stretch>
                    </p:blipFill>
                    <p:spPr>
                      <a:xfrm>
                        <a:off x="2711450" y="2517775"/>
                        <a:ext cx="2501900" cy="3336925"/>
                      </a:xfrm>
                      <a:prstGeom prst="rect">
                        <a:avLst/>
                      </a:prstGeom>
                      <a:noFill/>
                      <a:ln w="38100">
                        <a:miter/>
                      </a:ln>
                    </p:spPr>
                  </p:pic>
                </p:oleObj>
              </mc:Fallback>
            </mc:AlternateContent>
          </a:graphicData>
        </a:graphic>
      </p:graphicFrame>
      <p:graphicFrame>
        <p:nvGraphicFramePr>
          <p:cNvPr id="35846" name="内容占位符 35845"/>
          <p:cNvGraphicFramePr>
            <a:graphicFrameLocks noGrp="1" noChangeAspect="1"/>
          </p:cNvGraphicFramePr>
          <p:nvPr>
            <p:ph sz="quarter" idx="3"/>
          </p:nvPr>
        </p:nvGraphicFramePr>
        <p:xfrm>
          <a:off x="5446713" y="2930525"/>
          <a:ext cx="3535362" cy="2852738"/>
        </p:xfrm>
        <a:graphic>
          <a:graphicData uri="http://schemas.openxmlformats.org/presentationml/2006/ole">
            <mc:AlternateContent xmlns:mc="http://schemas.openxmlformats.org/markup-compatibility/2006">
              <mc:Choice xmlns:v="urn:schemas-microsoft-com:vml" Requires="v">
                <p:oleObj spid="_x0000_s3092" name="" r:id="rId7" imgW="3763010" imgH="3079750" progId="Visio.Drawing.11">
                  <p:embed/>
                </p:oleObj>
              </mc:Choice>
              <mc:Fallback>
                <p:oleObj name="" r:id="rId7" imgW="3763010" imgH="3079750" progId="Visio.Drawing.11">
                  <p:embed/>
                  <p:pic>
                    <p:nvPicPr>
                      <p:cNvPr id="0" name="图片 3091"/>
                      <p:cNvPicPr/>
                      <p:nvPr/>
                    </p:nvPicPr>
                    <p:blipFill>
                      <a:blip r:embed="rId8"/>
                      <a:stretch>
                        <a:fillRect/>
                      </a:stretch>
                    </p:blipFill>
                    <p:spPr>
                      <a:xfrm>
                        <a:off x="5446713" y="2930525"/>
                        <a:ext cx="3535362" cy="2852738"/>
                      </a:xfrm>
                      <a:prstGeom prst="rect">
                        <a:avLst/>
                      </a:prstGeom>
                      <a:noFill/>
                      <a:ln w="38100">
                        <a:miter/>
                      </a:ln>
                    </p:spPr>
                  </p:pic>
                </p:oleObj>
              </mc:Fallback>
            </mc:AlternateContent>
          </a:graphicData>
        </a:graphic>
      </p:graphicFrame>
      <p:sp>
        <p:nvSpPr>
          <p:cNvPr id="35847" name="文本框 35846"/>
          <p:cNvSpPr txBox="1"/>
          <p:nvPr/>
        </p:nvSpPr>
        <p:spPr>
          <a:xfrm>
            <a:off x="1919288" y="1700213"/>
            <a:ext cx="8497887" cy="398780"/>
          </a:xfrm>
          <a:prstGeom prst="rect">
            <a:avLst/>
          </a:prstGeom>
          <a:noFill/>
          <a:ln w="9525">
            <a:noFill/>
          </a:ln>
        </p:spPr>
        <p:txBody>
          <a:bodyPr>
            <a:spAutoFit/>
          </a:bodyPr>
          <a:p>
            <a:r>
              <a:rPr lang="en-US" altLang="x-none" sz="2000" dirty="0">
                <a:latin typeface="Arial" panose="020B0604020202020204" pitchFamily="34" charset="0"/>
              </a:rPr>
              <a:t>Probability threshold </a:t>
            </a:r>
            <a:r>
              <a:rPr lang="en-US" altLang="x-none" sz="2000" i="1" dirty="0">
                <a:solidFill>
                  <a:srgbClr val="FF0000"/>
                </a:solidFill>
                <a:latin typeface="Arial" panose="020B0604020202020204" pitchFamily="34" charset="0"/>
              </a:rPr>
              <a:t>t</a:t>
            </a:r>
            <a:r>
              <a:rPr lang="en-US" altLang="x-none" sz="2000" i="1" baseline="-25000" dirty="0">
                <a:solidFill>
                  <a:srgbClr val="FF0000"/>
                </a:solidFill>
                <a:latin typeface="Arial" panose="020B0604020202020204" pitchFamily="34" charset="0"/>
              </a:rPr>
              <a:t>q</a:t>
            </a:r>
            <a:r>
              <a:rPr lang="en-US" altLang="x-none" sz="2000" i="1" dirty="0">
                <a:solidFill>
                  <a:srgbClr val="FF0000"/>
                </a:solidFill>
                <a:latin typeface="Arial" panose="020B0604020202020204" pitchFamily="34" charset="0"/>
              </a:rPr>
              <a:t>=</a:t>
            </a:r>
            <a:r>
              <a:rPr lang="en-US" altLang="x-none" sz="2000" i="1" dirty="0">
                <a:solidFill>
                  <a:srgbClr val="0000CC"/>
                </a:solidFill>
                <a:latin typeface="Arial" panose="020B0604020202020204" pitchFamily="34" charset="0"/>
              </a:rPr>
              <a:t> </a:t>
            </a:r>
            <a:r>
              <a:rPr lang="en-US" altLang="x-none" sz="2000" dirty="0">
                <a:solidFill>
                  <a:srgbClr val="FF0000"/>
                </a:solidFill>
                <a:latin typeface="Arial" panose="020B0604020202020204" pitchFamily="34" charset="0"/>
              </a:rPr>
              <a:t>0.8.</a:t>
            </a:r>
            <a:endParaRPr lang="en-US" altLang="x-none" sz="2000" dirty="0">
              <a:solidFill>
                <a:srgbClr val="FF0000"/>
              </a:solidFill>
              <a:latin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标题 36865"/>
          <p:cNvSpPr>
            <a:spLocks noGrp="1"/>
          </p:cNvSpPr>
          <p:nvPr>
            <p:ph type="title" sz="quarter"/>
          </p:nvPr>
        </p:nvSpPr>
        <p:spPr/>
        <p:txBody>
          <a:bodyPr anchor="ctr"/>
          <a:p>
            <a:r>
              <a:rPr lang="en-US" altLang="x-none" sz="4100" dirty="0"/>
              <a:t>PCR in pruning</a:t>
            </a:r>
            <a:endParaRPr lang="en-US" altLang="x-none" sz="4100" dirty="0"/>
          </a:p>
        </p:txBody>
      </p:sp>
      <p:graphicFrame>
        <p:nvGraphicFramePr>
          <p:cNvPr id="36867" name="内容占位符 36866"/>
          <p:cNvGraphicFramePr>
            <a:graphicFrameLocks noChangeAspect="1"/>
          </p:cNvGraphicFramePr>
          <p:nvPr>
            <p:ph sz="quarter" idx="1"/>
          </p:nvPr>
        </p:nvGraphicFramePr>
        <p:xfrm>
          <a:off x="3076575" y="2565400"/>
          <a:ext cx="3536950" cy="3262313"/>
        </p:xfrm>
        <a:graphic>
          <a:graphicData uri="http://schemas.openxmlformats.org/presentationml/2006/ole">
            <mc:AlternateContent xmlns:mc="http://schemas.openxmlformats.org/markup-compatibility/2006">
              <mc:Choice xmlns:v="urn:schemas-microsoft-com:vml" Requires="v">
                <p:oleObj spid="_x0000_s3095" name="" r:id="rId1" imgW="3909695" imgH="3615690" progId="Visio.Drawing.11">
                  <p:embed/>
                </p:oleObj>
              </mc:Choice>
              <mc:Fallback>
                <p:oleObj name="" r:id="rId1" imgW="3909695" imgH="3615690" progId="Visio.Drawing.11">
                  <p:embed/>
                  <p:pic>
                    <p:nvPicPr>
                      <p:cNvPr id="0" name="图片 3094"/>
                      <p:cNvPicPr/>
                      <p:nvPr/>
                    </p:nvPicPr>
                    <p:blipFill>
                      <a:blip r:embed="rId2"/>
                      <a:stretch>
                        <a:fillRect/>
                      </a:stretch>
                    </p:blipFill>
                    <p:spPr>
                      <a:xfrm>
                        <a:off x="3076575" y="2565400"/>
                        <a:ext cx="3536950" cy="3262313"/>
                      </a:xfrm>
                      <a:prstGeom prst="rect">
                        <a:avLst/>
                      </a:prstGeom>
                      <a:noFill/>
                      <a:ln w="38100">
                        <a:miter/>
                      </a:ln>
                    </p:spPr>
                  </p:pic>
                </p:oleObj>
              </mc:Fallback>
            </mc:AlternateContent>
          </a:graphicData>
        </a:graphic>
      </p:graphicFrame>
      <p:graphicFrame>
        <p:nvGraphicFramePr>
          <p:cNvPr id="36868" name="内容占位符 36867"/>
          <p:cNvGraphicFramePr>
            <a:graphicFrameLocks noChangeAspect="1"/>
          </p:cNvGraphicFramePr>
          <p:nvPr>
            <p:ph sz="quarter" idx="2"/>
          </p:nvPr>
        </p:nvGraphicFramePr>
        <p:xfrm>
          <a:off x="2640013" y="2700338"/>
          <a:ext cx="2679700" cy="3303587"/>
        </p:xfrm>
        <a:graphic>
          <a:graphicData uri="http://schemas.openxmlformats.org/presentationml/2006/ole">
            <mc:AlternateContent xmlns:mc="http://schemas.openxmlformats.org/markup-compatibility/2006">
              <mc:Choice xmlns:v="urn:schemas-microsoft-com:vml" Requires="v">
                <p:oleObj spid="_x0000_s3096" name="" r:id="rId3" imgW="2964180" imgH="3657600" progId="Visio.Drawing.11">
                  <p:embed/>
                </p:oleObj>
              </mc:Choice>
              <mc:Fallback>
                <p:oleObj name="" r:id="rId3" imgW="2964180" imgH="3657600" progId="Visio.Drawing.11">
                  <p:embed/>
                  <p:pic>
                    <p:nvPicPr>
                      <p:cNvPr id="0" name="图片 3095"/>
                      <p:cNvPicPr/>
                      <p:nvPr/>
                    </p:nvPicPr>
                    <p:blipFill>
                      <a:blip r:embed="rId4"/>
                      <a:stretch>
                        <a:fillRect/>
                      </a:stretch>
                    </p:blipFill>
                    <p:spPr>
                      <a:xfrm>
                        <a:off x="2640013" y="2700338"/>
                        <a:ext cx="2679700" cy="3303587"/>
                      </a:xfrm>
                      <a:prstGeom prst="rect">
                        <a:avLst/>
                      </a:prstGeom>
                      <a:noFill/>
                      <a:ln w="38100">
                        <a:miter/>
                      </a:ln>
                    </p:spPr>
                  </p:pic>
                </p:oleObj>
              </mc:Fallback>
            </mc:AlternateContent>
          </a:graphicData>
        </a:graphic>
      </p:graphicFrame>
      <p:graphicFrame>
        <p:nvGraphicFramePr>
          <p:cNvPr id="36869" name="内容占位符 36868"/>
          <p:cNvGraphicFramePr>
            <a:graphicFrameLocks noChangeAspect="1"/>
          </p:cNvGraphicFramePr>
          <p:nvPr>
            <p:ph sz="quarter" idx="3"/>
          </p:nvPr>
        </p:nvGraphicFramePr>
        <p:xfrm>
          <a:off x="6408738" y="2819400"/>
          <a:ext cx="3340100" cy="2924175"/>
        </p:xfrm>
        <a:graphic>
          <a:graphicData uri="http://schemas.openxmlformats.org/presentationml/2006/ole">
            <mc:AlternateContent xmlns:mc="http://schemas.openxmlformats.org/markup-compatibility/2006">
              <mc:Choice xmlns:v="urn:schemas-microsoft-com:vml" Requires="v">
                <p:oleObj spid="_x0000_s3098" name="" r:id="rId5" imgW="3699510" imgH="3237230" progId="Visio.Drawing.11">
                  <p:embed/>
                </p:oleObj>
              </mc:Choice>
              <mc:Fallback>
                <p:oleObj name="" r:id="rId5" imgW="3699510" imgH="3237230" progId="Visio.Drawing.11">
                  <p:embed/>
                  <p:pic>
                    <p:nvPicPr>
                      <p:cNvPr id="0" name="图片 3097"/>
                      <p:cNvPicPr/>
                      <p:nvPr/>
                    </p:nvPicPr>
                    <p:blipFill>
                      <a:blip r:embed="rId6"/>
                      <a:stretch>
                        <a:fillRect/>
                      </a:stretch>
                    </p:blipFill>
                    <p:spPr>
                      <a:xfrm>
                        <a:off x="6408738" y="2819400"/>
                        <a:ext cx="3340100" cy="2924175"/>
                      </a:xfrm>
                      <a:prstGeom prst="rect">
                        <a:avLst/>
                      </a:prstGeom>
                      <a:noFill/>
                      <a:ln w="38100">
                        <a:miter/>
                      </a:ln>
                    </p:spPr>
                  </p:pic>
                </p:oleObj>
              </mc:Fallback>
            </mc:AlternateContent>
          </a:graphicData>
        </a:graphic>
      </p:graphicFrame>
      <p:graphicFrame>
        <p:nvGraphicFramePr>
          <p:cNvPr id="36870" name="内容占位符 36869"/>
          <p:cNvGraphicFramePr>
            <a:graphicFrameLocks noChangeAspect="1"/>
          </p:cNvGraphicFramePr>
          <p:nvPr>
            <p:ph sz="quarter" idx="4"/>
          </p:nvPr>
        </p:nvGraphicFramePr>
        <p:xfrm>
          <a:off x="2351088" y="2671763"/>
          <a:ext cx="1204912" cy="3303587"/>
        </p:xfrm>
        <a:graphic>
          <a:graphicData uri="http://schemas.openxmlformats.org/presentationml/2006/ole">
            <mc:AlternateContent xmlns:mc="http://schemas.openxmlformats.org/markup-compatibility/2006">
              <mc:Choice xmlns:v="urn:schemas-microsoft-com:vml" Requires="v">
                <p:oleObj spid="_x0000_s3099" name="" r:id="rId7" imgW="1345565" imgH="3657600" progId="Visio.Drawing.11">
                  <p:embed/>
                </p:oleObj>
              </mc:Choice>
              <mc:Fallback>
                <p:oleObj name="" r:id="rId7" imgW="1345565" imgH="3657600" progId="Visio.Drawing.11">
                  <p:embed/>
                  <p:pic>
                    <p:nvPicPr>
                      <p:cNvPr id="0" name="图片 3098"/>
                      <p:cNvPicPr/>
                      <p:nvPr/>
                    </p:nvPicPr>
                    <p:blipFill>
                      <a:blip r:embed="rId8"/>
                      <a:stretch>
                        <a:fillRect/>
                      </a:stretch>
                    </p:blipFill>
                    <p:spPr>
                      <a:xfrm>
                        <a:off x="2351088" y="2671763"/>
                        <a:ext cx="1204912" cy="3303587"/>
                      </a:xfrm>
                      <a:prstGeom prst="rect">
                        <a:avLst/>
                      </a:prstGeom>
                      <a:noFill/>
                      <a:ln w="38100">
                        <a:miter/>
                      </a:ln>
                    </p:spPr>
                  </p:pic>
                </p:oleObj>
              </mc:Fallback>
            </mc:AlternateContent>
          </a:graphicData>
        </a:graphic>
      </p:graphicFrame>
      <p:sp>
        <p:nvSpPr>
          <p:cNvPr id="36871" name="文本框 36870"/>
          <p:cNvSpPr txBox="1"/>
          <p:nvPr/>
        </p:nvSpPr>
        <p:spPr>
          <a:xfrm>
            <a:off x="1919288" y="1700213"/>
            <a:ext cx="8497887" cy="398780"/>
          </a:xfrm>
          <a:prstGeom prst="rect">
            <a:avLst/>
          </a:prstGeom>
          <a:noFill/>
          <a:ln w="9525">
            <a:noFill/>
          </a:ln>
        </p:spPr>
        <p:txBody>
          <a:bodyPr>
            <a:spAutoFit/>
          </a:bodyPr>
          <a:p>
            <a:r>
              <a:rPr lang="en-US" altLang="x-none" sz="2000" dirty="0">
                <a:latin typeface="Arial" panose="020B0604020202020204" pitchFamily="34" charset="0"/>
              </a:rPr>
              <a:t>Probability threshold </a:t>
            </a:r>
            <a:r>
              <a:rPr lang="en-US" altLang="x-none" sz="2000" i="1" dirty="0">
                <a:solidFill>
                  <a:srgbClr val="FF0000"/>
                </a:solidFill>
                <a:latin typeface="Arial" panose="020B0604020202020204" pitchFamily="34" charset="0"/>
              </a:rPr>
              <a:t>t</a:t>
            </a:r>
            <a:r>
              <a:rPr lang="en-US" altLang="x-none" sz="2000" i="1" baseline="-25000" dirty="0">
                <a:solidFill>
                  <a:srgbClr val="FF0000"/>
                </a:solidFill>
                <a:latin typeface="Arial" panose="020B0604020202020204" pitchFamily="34" charset="0"/>
              </a:rPr>
              <a:t>q</a:t>
            </a:r>
            <a:r>
              <a:rPr lang="en-US" altLang="x-none" sz="2000" i="1" dirty="0">
                <a:solidFill>
                  <a:srgbClr val="FF0000"/>
                </a:solidFill>
                <a:latin typeface="Arial" panose="020B0604020202020204" pitchFamily="34" charset="0"/>
              </a:rPr>
              <a:t>=</a:t>
            </a:r>
            <a:r>
              <a:rPr lang="en-US" altLang="x-none" sz="2000" i="1" dirty="0">
                <a:solidFill>
                  <a:srgbClr val="0000CC"/>
                </a:solidFill>
                <a:latin typeface="Arial" panose="020B0604020202020204" pitchFamily="34" charset="0"/>
              </a:rPr>
              <a:t> </a:t>
            </a:r>
            <a:r>
              <a:rPr lang="en-US" altLang="x-none" sz="2000" dirty="0">
                <a:solidFill>
                  <a:srgbClr val="FF0000"/>
                </a:solidFill>
                <a:latin typeface="Arial" panose="020B0604020202020204" pitchFamily="34" charset="0"/>
              </a:rPr>
              <a:t>0.2.</a:t>
            </a:r>
            <a:endParaRPr lang="en-US" altLang="x-none" sz="2000" dirty="0">
              <a:solidFill>
                <a:srgbClr val="FF0000"/>
              </a:solidFill>
              <a:latin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标题 37889"/>
          <p:cNvSpPr>
            <a:spLocks noGrp="1"/>
          </p:cNvSpPr>
          <p:nvPr>
            <p:ph type="ctrTitle"/>
          </p:nvPr>
        </p:nvSpPr>
        <p:spPr>
          <a:xfrm>
            <a:off x="2209800" y="2130425"/>
            <a:ext cx="7772400" cy="1470025"/>
          </a:xfrm>
        </p:spPr>
        <p:txBody>
          <a:bodyPr anchor="ctr"/>
          <a:p>
            <a:pPr defTabSz="914400">
              <a:buSzPct val="100000"/>
            </a:pPr>
            <a:r>
              <a:rPr lang="zh-CN" altLang="en-US" sz="4400" kern="1200" baseline="0">
                <a:latin typeface="Arial" panose="020B0604020202020204" pitchFamily="34" charset="0"/>
                <a:ea typeface="宋体" panose="02010600030101010101" pitchFamily="2" charset="-122"/>
              </a:rPr>
              <a:t>三、不确定数据集成</a:t>
            </a:r>
            <a:endParaRPr lang="zh-CN" altLang="en-US" sz="4400" kern="1200" baseline="0">
              <a:latin typeface="Arial" panose="020B0604020202020204" pitchFamily="34" charset="0"/>
              <a:ea typeface="宋体" panose="02010600030101010101" pitchFamily="2" charset="-122"/>
            </a:endParaRPr>
          </a:p>
        </p:txBody>
      </p:sp>
      <p:sp>
        <p:nvSpPr>
          <p:cNvPr id="37891" name="副标题 37890"/>
          <p:cNvSpPr>
            <a:spLocks noGrp="1"/>
          </p:cNvSpPr>
          <p:nvPr>
            <p:ph type="subTitle" idx="1"/>
          </p:nvPr>
        </p:nvSpPr>
        <p:spPr>
          <a:xfrm>
            <a:off x="2895600" y="3886200"/>
            <a:ext cx="6400800" cy="1752600"/>
          </a:xfrm>
        </p:spPr>
        <p:txBody>
          <a:bodyPr/>
          <a:p>
            <a:pPr defTabSz="914400">
              <a:buSzPct val="100000"/>
            </a:pPr>
            <a:endParaRPr sz="3200" kern="1200" baseline="0">
              <a:latin typeface="Arial" panose="020B0604020202020204" pitchFamily="34" charset="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内容占位符 38913"/>
          <p:cNvPicPr>
            <a:picLocks noGrp="1" noChangeAspect="1"/>
          </p:cNvPicPr>
          <p:nvPr>
            <p:ph idx="1"/>
          </p:nvPr>
        </p:nvPicPr>
        <p:blipFill>
          <a:blip r:embed="rId1"/>
          <a:stretch>
            <a:fillRect/>
          </a:stretch>
        </p:blipFill>
        <p:spPr>
          <a:xfrm>
            <a:off x="2057400" y="1524000"/>
            <a:ext cx="7924800" cy="4603750"/>
          </a:xfrm>
        </p:spPr>
      </p:pic>
      <p:sp>
        <p:nvSpPr>
          <p:cNvPr id="38915" name="矩形 38914"/>
          <p:cNvSpPr/>
          <p:nvPr/>
        </p:nvSpPr>
        <p:spPr>
          <a:xfrm>
            <a:off x="2057400" y="152400"/>
            <a:ext cx="8305800" cy="1144588"/>
          </a:xfrm>
          <a:prstGeom prst="rect">
            <a:avLst/>
          </a:prstGeom>
          <a:noFill/>
          <a:ln w="9525">
            <a:noFill/>
          </a:ln>
        </p:spPr>
        <p:txBody>
          <a:bodyPr anchor="b"/>
          <a:lstStyle>
            <a:lvl1pPr marL="0" lvl="0" indent="0" algn="ctr" defTabSz="914400" eaLnBrk="1" fontAlgn="base" latinLnBrk="0" hangingPunct="1">
              <a:lnSpc>
                <a:spcPct val="100000"/>
              </a:lnSpc>
              <a:spcBef>
                <a:spcPct val="0"/>
              </a:spcBef>
              <a:spcAft>
                <a:spcPct val="0"/>
              </a:spcAft>
              <a:buNone/>
              <a:defRPr sz="4400" u="none" kern="1200" baseline="0">
                <a:solidFill>
                  <a:schemeClr val="tx2"/>
                </a:solidFill>
                <a:latin typeface="Arial" panose="020B0604020202020204" pitchFamily="34" charset="0"/>
                <a:ea typeface="宋体" panose="02010600030101010101" pitchFamily="2" charset="-122"/>
              </a:defRPr>
            </a:lvl1pPr>
          </a:lstStyle>
          <a:p>
            <a:pPr lvl="0"/>
            <a:r>
              <a:rPr lang="en-US" altLang="x-none" sz="3400" dirty="0"/>
              <a:t>Traditional Data Integration Systems</a:t>
            </a:r>
            <a:endParaRPr lang="en-US" altLang="x-none" sz="3400" dirty="0"/>
          </a:p>
        </p:txBody>
      </p:sp>
      <p:sp>
        <p:nvSpPr>
          <p:cNvPr id="38916" name="圆角矩形标注 38915"/>
          <p:cNvSpPr/>
          <p:nvPr/>
        </p:nvSpPr>
        <p:spPr>
          <a:xfrm>
            <a:off x="1752600" y="1447800"/>
            <a:ext cx="3810000" cy="1295400"/>
          </a:xfrm>
          <a:prstGeom prst="wedgeRoundRectCallout">
            <a:avLst>
              <a:gd name="adj1" fmla="val 41708"/>
              <a:gd name="adj2" fmla="val 74509"/>
              <a:gd name="adj3" fmla="val 16667"/>
            </a:avLst>
          </a:prstGeom>
          <a:solidFill>
            <a:srgbClr val="FFFF99"/>
          </a:solidFill>
          <a:ln w="9525">
            <a:noFill/>
          </a:ln>
        </p:spPr>
        <p:txBody>
          <a:bodyPr/>
          <a:p>
            <a:pPr algn="ctr"/>
            <a:r>
              <a:rPr lang="en-US" altLang="x-none" sz="1400" dirty="0">
                <a:solidFill>
                  <a:srgbClr val="0000FF"/>
                </a:solidFill>
                <a:latin typeface="Verdana" panose="020B0604030504040204" pitchFamily="2" charset="0"/>
              </a:rPr>
              <a:t>SELECT</a:t>
            </a:r>
            <a:r>
              <a:rPr lang="en-US" altLang="x-none" sz="1400" dirty="0">
                <a:latin typeface="Verdana" panose="020B0604030504040204" pitchFamily="2" charset="0"/>
              </a:rPr>
              <a:t> P.title </a:t>
            </a:r>
            <a:r>
              <a:rPr lang="en-US" altLang="x-none" sz="1400" dirty="0">
                <a:solidFill>
                  <a:srgbClr val="0000FF"/>
                </a:solidFill>
                <a:latin typeface="Verdana" panose="020B0604030504040204" pitchFamily="2" charset="0"/>
              </a:rPr>
              <a:t>AS</a:t>
            </a:r>
            <a:r>
              <a:rPr lang="en-US" altLang="x-none" sz="1400" dirty="0">
                <a:latin typeface="Verdana" panose="020B0604030504040204" pitchFamily="2" charset="0"/>
              </a:rPr>
              <a:t> title, P.year </a:t>
            </a:r>
            <a:r>
              <a:rPr lang="en-US" altLang="x-none" sz="1400" dirty="0">
                <a:solidFill>
                  <a:srgbClr val="0000FF"/>
                </a:solidFill>
                <a:latin typeface="Verdana" panose="020B0604030504040204" pitchFamily="2" charset="0"/>
              </a:rPr>
              <a:t>AS</a:t>
            </a:r>
            <a:r>
              <a:rPr lang="en-US" altLang="x-none" sz="1400" dirty="0">
                <a:latin typeface="Verdana" panose="020B0604030504040204" pitchFamily="2" charset="0"/>
              </a:rPr>
              <a:t> year, A.name </a:t>
            </a:r>
            <a:r>
              <a:rPr lang="en-US" altLang="x-none" sz="1400" dirty="0">
                <a:solidFill>
                  <a:srgbClr val="0000FF"/>
                </a:solidFill>
                <a:latin typeface="Verdana" panose="020B0604030504040204" pitchFamily="2" charset="0"/>
              </a:rPr>
              <a:t>AS</a:t>
            </a:r>
            <a:r>
              <a:rPr lang="en-US" altLang="x-none" sz="1400" dirty="0">
                <a:latin typeface="Verdana" panose="020B0604030504040204" pitchFamily="2" charset="0"/>
              </a:rPr>
              <a:t> author</a:t>
            </a:r>
            <a:endParaRPr lang="en-US" altLang="x-none" sz="1400" dirty="0">
              <a:latin typeface="Verdana" panose="020B0604030504040204" pitchFamily="2" charset="0"/>
            </a:endParaRPr>
          </a:p>
          <a:p>
            <a:pPr algn="ctr"/>
            <a:r>
              <a:rPr lang="en-US" altLang="x-none" sz="1400" dirty="0">
                <a:solidFill>
                  <a:srgbClr val="0000FF"/>
                </a:solidFill>
                <a:latin typeface="Verdana" panose="020B0604030504040204" pitchFamily="2" charset="0"/>
              </a:rPr>
              <a:t>FROM</a:t>
            </a:r>
            <a:r>
              <a:rPr lang="en-US" altLang="x-none" sz="1400" dirty="0">
                <a:latin typeface="Verdana" panose="020B0604030504040204" pitchFamily="2" charset="0"/>
              </a:rPr>
              <a:t> Author, Paper, AuthoredBy</a:t>
            </a:r>
            <a:endParaRPr lang="en-US" altLang="x-none" sz="1400" dirty="0">
              <a:latin typeface="Verdana" panose="020B0604030504040204" pitchFamily="2" charset="0"/>
            </a:endParaRPr>
          </a:p>
          <a:p>
            <a:pPr algn="ctr"/>
            <a:r>
              <a:rPr lang="en-US" altLang="x-none" sz="1400" dirty="0">
                <a:solidFill>
                  <a:srgbClr val="0000FF"/>
                </a:solidFill>
                <a:latin typeface="Verdana" panose="020B0604030504040204" pitchFamily="2" charset="0"/>
              </a:rPr>
              <a:t>WHERE</a:t>
            </a:r>
            <a:r>
              <a:rPr lang="en-US" altLang="x-none" sz="1400" dirty="0">
                <a:latin typeface="Verdana" panose="020B0604030504040204" pitchFamily="2" charset="0"/>
              </a:rPr>
              <a:t> Author.aid = AuthoredBy.aid </a:t>
            </a:r>
            <a:r>
              <a:rPr lang="en-US" altLang="x-none" sz="1400" dirty="0">
                <a:solidFill>
                  <a:srgbClr val="0000FF"/>
                </a:solidFill>
                <a:latin typeface="Verdana" panose="020B0604030504040204" pitchFamily="2" charset="0"/>
              </a:rPr>
              <a:t>AND</a:t>
            </a:r>
            <a:r>
              <a:rPr lang="en-US" altLang="x-none" sz="1400" dirty="0">
                <a:latin typeface="Verdana" panose="020B0604030504040204" pitchFamily="2" charset="0"/>
              </a:rPr>
              <a:t> Paper.pid = AUthoredBy.pid</a:t>
            </a:r>
            <a:endParaRPr lang="en-US" altLang="x-none" sz="1400" dirty="0">
              <a:latin typeface="Verdana" panose="020B0604030504040204" pitchFamily="2" charset="0"/>
            </a:endParaRPr>
          </a:p>
        </p:txBody>
      </p:sp>
      <p:sp>
        <p:nvSpPr>
          <p:cNvPr id="38917" name="椭圆 38916"/>
          <p:cNvSpPr/>
          <p:nvPr/>
        </p:nvSpPr>
        <p:spPr>
          <a:xfrm>
            <a:off x="6618288" y="2066925"/>
            <a:ext cx="620712" cy="6000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p>
            <a:pPr algn="ctr"/>
            <a:r>
              <a:rPr lang="en-US" altLang="x-none" sz="3200" b="1" dirty="0">
                <a:solidFill>
                  <a:schemeClr val="bg1"/>
                </a:solidFill>
                <a:latin typeface="Times New Roman" panose="02020603050405020304" pitchFamily="2" charset="0"/>
              </a:rPr>
              <a:t>Q</a:t>
            </a:r>
            <a:endParaRPr lang="en-US" altLang="x-none" sz="3200" b="1" dirty="0">
              <a:solidFill>
                <a:schemeClr val="bg1"/>
              </a:solidFill>
              <a:latin typeface="Times New Roman" panose="02020603050405020304" pitchFamily="2" charset="0"/>
            </a:endParaRPr>
          </a:p>
        </p:txBody>
      </p:sp>
      <p:sp>
        <p:nvSpPr>
          <p:cNvPr id="38918" name="直接连接符 38917"/>
          <p:cNvSpPr/>
          <p:nvPr/>
        </p:nvSpPr>
        <p:spPr>
          <a:xfrm flipH="1">
            <a:off x="4637088" y="2447925"/>
            <a:ext cx="1939925" cy="676275"/>
          </a:xfrm>
          <a:prstGeom prst="line">
            <a:avLst/>
          </a:prstGeom>
          <a:ln w="38100" cap="flat" cmpd="sng">
            <a:solidFill>
              <a:schemeClr val="hlink"/>
            </a:solidFill>
            <a:prstDash val="dash"/>
            <a:headEnd type="triangle" w="med" len="med"/>
            <a:tailEnd type="none" w="med" len="med"/>
          </a:ln>
        </p:spPr>
      </p:sp>
      <p:sp>
        <p:nvSpPr>
          <p:cNvPr id="38919" name="椭圆 38918"/>
          <p:cNvSpPr/>
          <p:nvPr/>
        </p:nvSpPr>
        <p:spPr>
          <a:xfrm>
            <a:off x="3265488" y="2981325"/>
            <a:ext cx="620712" cy="6000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p>
            <a:pPr algn="ctr"/>
            <a:r>
              <a:rPr lang="en-US" altLang="x-none" sz="3200" b="1" dirty="0">
                <a:solidFill>
                  <a:schemeClr val="bg1"/>
                </a:solidFill>
                <a:latin typeface="Times New Roman" panose="02020603050405020304" pitchFamily="2" charset="0"/>
              </a:rPr>
              <a:t>Q</a:t>
            </a:r>
            <a:r>
              <a:rPr lang="en-US" altLang="x-none" sz="3200" b="1" baseline="-25000" dirty="0">
                <a:solidFill>
                  <a:schemeClr val="bg1"/>
                </a:solidFill>
                <a:latin typeface="Times New Roman" panose="02020603050405020304" pitchFamily="2" charset="0"/>
              </a:rPr>
              <a:t>1</a:t>
            </a:r>
            <a:endParaRPr lang="en-US" altLang="x-none" sz="3200" b="1" dirty="0">
              <a:solidFill>
                <a:schemeClr val="bg1"/>
              </a:solidFill>
              <a:latin typeface="Times New Roman" panose="02020603050405020304" pitchFamily="2" charset="0"/>
            </a:endParaRPr>
          </a:p>
        </p:txBody>
      </p:sp>
      <p:sp>
        <p:nvSpPr>
          <p:cNvPr id="38920" name="椭圆 38919"/>
          <p:cNvSpPr/>
          <p:nvPr/>
        </p:nvSpPr>
        <p:spPr>
          <a:xfrm>
            <a:off x="4789488" y="3667125"/>
            <a:ext cx="620712" cy="6000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p>
            <a:pPr algn="ctr"/>
            <a:r>
              <a:rPr lang="en-US" altLang="x-none" sz="3200" b="1" dirty="0">
                <a:solidFill>
                  <a:schemeClr val="bg1"/>
                </a:solidFill>
                <a:latin typeface="Times New Roman" panose="02020603050405020304" pitchFamily="2" charset="0"/>
              </a:rPr>
              <a:t>Q</a:t>
            </a:r>
            <a:r>
              <a:rPr lang="en-US" altLang="x-none" sz="3200" b="1" baseline="-25000" dirty="0">
                <a:solidFill>
                  <a:schemeClr val="bg1"/>
                </a:solidFill>
                <a:latin typeface="Times New Roman" panose="02020603050405020304" pitchFamily="2" charset="0"/>
              </a:rPr>
              <a:t>2</a:t>
            </a:r>
            <a:endParaRPr lang="en-US" altLang="x-none" sz="3200" b="1" dirty="0">
              <a:solidFill>
                <a:schemeClr val="bg1"/>
              </a:solidFill>
              <a:latin typeface="Times New Roman" panose="02020603050405020304" pitchFamily="2" charset="0"/>
            </a:endParaRPr>
          </a:p>
        </p:txBody>
      </p:sp>
      <p:sp>
        <p:nvSpPr>
          <p:cNvPr id="38921" name="椭圆 38920"/>
          <p:cNvSpPr/>
          <p:nvPr/>
        </p:nvSpPr>
        <p:spPr>
          <a:xfrm>
            <a:off x="6313488" y="4657725"/>
            <a:ext cx="620712" cy="6000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p>
            <a:pPr algn="ctr"/>
            <a:r>
              <a:rPr lang="en-US" altLang="x-none" sz="3200" b="1" dirty="0">
                <a:solidFill>
                  <a:schemeClr val="bg1"/>
                </a:solidFill>
                <a:latin typeface="Times New Roman" panose="02020603050405020304" pitchFamily="2" charset="0"/>
              </a:rPr>
              <a:t>Q</a:t>
            </a:r>
            <a:r>
              <a:rPr lang="en-US" altLang="x-none" sz="3200" b="1" baseline="-25000" dirty="0">
                <a:solidFill>
                  <a:schemeClr val="bg1"/>
                </a:solidFill>
                <a:latin typeface="Times New Roman" panose="02020603050405020304" pitchFamily="2" charset="0"/>
              </a:rPr>
              <a:t>3</a:t>
            </a:r>
            <a:endParaRPr lang="en-US" altLang="x-none" sz="3200" b="1" dirty="0">
              <a:solidFill>
                <a:schemeClr val="bg1"/>
              </a:solidFill>
              <a:latin typeface="Times New Roman" panose="02020603050405020304" pitchFamily="2" charset="0"/>
            </a:endParaRPr>
          </a:p>
        </p:txBody>
      </p:sp>
      <p:sp>
        <p:nvSpPr>
          <p:cNvPr id="38922" name="椭圆 38921"/>
          <p:cNvSpPr/>
          <p:nvPr/>
        </p:nvSpPr>
        <p:spPr>
          <a:xfrm>
            <a:off x="7913688" y="3971925"/>
            <a:ext cx="620712" cy="6000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p>
            <a:pPr algn="ctr"/>
            <a:r>
              <a:rPr lang="en-US" altLang="x-none" sz="3200" b="1" dirty="0">
                <a:solidFill>
                  <a:schemeClr val="bg1"/>
                </a:solidFill>
                <a:latin typeface="Times New Roman" panose="02020603050405020304" pitchFamily="2" charset="0"/>
              </a:rPr>
              <a:t>Q</a:t>
            </a:r>
            <a:r>
              <a:rPr lang="en-US" altLang="x-none" sz="3200" b="1" baseline="-25000" dirty="0">
                <a:solidFill>
                  <a:schemeClr val="bg1"/>
                </a:solidFill>
                <a:latin typeface="Times New Roman" panose="02020603050405020304" pitchFamily="2" charset="0"/>
              </a:rPr>
              <a:t>4</a:t>
            </a:r>
            <a:endParaRPr lang="en-US" altLang="x-none" sz="3200" b="1" dirty="0">
              <a:solidFill>
                <a:schemeClr val="bg1"/>
              </a:solidFill>
              <a:latin typeface="Times New Roman" panose="02020603050405020304" pitchFamily="2" charset="0"/>
            </a:endParaRPr>
          </a:p>
        </p:txBody>
      </p:sp>
      <p:sp>
        <p:nvSpPr>
          <p:cNvPr id="38923" name="椭圆 38922"/>
          <p:cNvSpPr/>
          <p:nvPr/>
        </p:nvSpPr>
        <p:spPr>
          <a:xfrm>
            <a:off x="8904288" y="2676525"/>
            <a:ext cx="620712" cy="6000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p>
            <a:pPr algn="ctr"/>
            <a:r>
              <a:rPr lang="en-US" altLang="x-none" sz="3200" b="1" dirty="0">
                <a:solidFill>
                  <a:schemeClr val="bg1"/>
                </a:solidFill>
                <a:latin typeface="Times New Roman" panose="02020603050405020304" pitchFamily="2" charset="0"/>
              </a:rPr>
              <a:t>Q</a:t>
            </a:r>
            <a:r>
              <a:rPr lang="en-US" altLang="x-none" sz="3200" b="1" baseline="-25000" dirty="0">
                <a:solidFill>
                  <a:schemeClr val="bg1"/>
                </a:solidFill>
                <a:latin typeface="Times New Roman" panose="02020603050405020304" pitchFamily="2" charset="0"/>
              </a:rPr>
              <a:t>5</a:t>
            </a:r>
            <a:endParaRPr lang="en-US" altLang="x-none" sz="3200" b="1" dirty="0">
              <a:solidFill>
                <a:schemeClr val="bg1"/>
              </a:solidFill>
              <a:latin typeface="Times New Roman" panose="02020603050405020304" pitchFamily="2" charset="0"/>
            </a:endParaRPr>
          </a:p>
        </p:txBody>
      </p:sp>
      <p:sp>
        <p:nvSpPr>
          <p:cNvPr id="38924" name="直接连接符 38923"/>
          <p:cNvSpPr/>
          <p:nvPr/>
        </p:nvSpPr>
        <p:spPr>
          <a:xfrm flipH="1">
            <a:off x="5627688" y="2676525"/>
            <a:ext cx="1166812" cy="1427163"/>
          </a:xfrm>
          <a:prstGeom prst="line">
            <a:avLst/>
          </a:prstGeom>
          <a:ln w="38100" cap="flat" cmpd="sng">
            <a:solidFill>
              <a:schemeClr val="hlink"/>
            </a:solidFill>
            <a:prstDash val="dash"/>
            <a:headEnd type="triangle" w="med" len="med"/>
            <a:tailEnd type="none" w="med" len="med"/>
          </a:ln>
        </p:spPr>
      </p:sp>
      <p:sp>
        <p:nvSpPr>
          <p:cNvPr id="38925" name="直接连接符 38924"/>
          <p:cNvSpPr/>
          <p:nvPr/>
        </p:nvSpPr>
        <p:spPr>
          <a:xfrm flipH="1">
            <a:off x="6770688" y="2828925"/>
            <a:ext cx="155575" cy="1652588"/>
          </a:xfrm>
          <a:prstGeom prst="line">
            <a:avLst/>
          </a:prstGeom>
          <a:ln w="38100" cap="flat" cmpd="sng">
            <a:solidFill>
              <a:schemeClr val="hlink"/>
            </a:solidFill>
            <a:prstDash val="dash"/>
            <a:headEnd type="triangle" w="med" len="med"/>
            <a:tailEnd type="none" w="med" len="med"/>
          </a:ln>
        </p:spPr>
      </p:sp>
      <p:sp>
        <p:nvSpPr>
          <p:cNvPr id="38926" name="直接连接符 38925"/>
          <p:cNvSpPr/>
          <p:nvPr/>
        </p:nvSpPr>
        <p:spPr>
          <a:xfrm>
            <a:off x="7075488" y="2752725"/>
            <a:ext cx="1009650" cy="1125538"/>
          </a:xfrm>
          <a:prstGeom prst="line">
            <a:avLst/>
          </a:prstGeom>
          <a:ln w="38100" cap="flat" cmpd="sng">
            <a:solidFill>
              <a:schemeClr val="hlink"/>
            </a:solidFill>
            <a:prstDash val="dash"/>
            <a:headEnd type="triangle" w="med" len="med"/>
            <a:tailEnd type="none" w="med" len="med"/>
          </a:ln>
        </p:spPr>
      </p:sp>
      <p:sp>
        <p:nvSpPr>
          <p:cNvPr id="38927" name="直接连接符 38926"/>
          <p:cNvSpPr/>
          <p:nvPr/>
        </p:nvSpPr>
        <p:spPr>
          <a:xfrm>
            <a:off x="7304088" y="2524125"/>
            <a:ext cx="1631950" cy="676275"/>
          </a:xfrm>
          <a:prstGeom prst="line">
            <a:avLst/>
          </a:prstGeom>
          <a:ln w="38100" cap="flat" cmpd="sng">
            <a:solidFill>
              <a:schemeClr val="hlink"/>
            </a:solidFill>
            <a:prstDash val="dash"/>
            <a:headEnd type="triangle" w="med" len="med"/>
            <a:tailEnd type="none" w="med" len="med"/>
          </a:ln>
        </p:spPr>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wipe(right)">
                                      <p:cBhvr>
                                        <p:cTn id="7" dur="500"/>
                                        <p:tgtEl>
                                          <p:spTgt spid="3891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89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9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9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9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8918"/>
                                        </p:tgtEl>
                                        <p:attrNameLst>
                                          <p:attrName>style.visibility</p:attrName>
                                        </p:attrNameLst>
                                      </p:cBhvr>
                                      <p:to>
                                        <p:strVal val="visible"/>
                                      </p:to>
                                    </p:set>
                                    <p:animEffect transition="in" filter="wipe(left)">
                                      <p:cBhvr>
                                        <p:cTn id="27" dur="500"/>
                                        <p:tgtEl>
                                          <p:spTgt spid="38918"/>
                                        </p:tgtEl>
                                      </p:cBhvr>
                                    </p:animEffect>
                                  </p:childTnLst>
                                </p:cTn>
                              </p:par>
                              <p:par>
                                <p:cTn id="28" presetID="22" presetClass="entr" presetSubtype="8" fill="hold" nodeType="withEffect">
                                  <p:stCondLst>
                                    <p:cond delay="0"/>
                                  </p:stCondLst>
                                  <p:childTnLst>
                                    <p:set>
                                      <p:cBhvr>
                                        <p:cTn id="29" dur="1" fill="hold">
                                          <p:stCondLst>
                                            <p:cond delay="0"/>
                                          </p:stCondLst>
                                        </p:cTn>
                                        <p:tgtEl>
                                          <p:spTgt spid="38924"/>
                                        </p:tgtEl>
                                        <p:attrNameLst>
                                          <p:attrName>style.visibility</p:attrName>
                                        </p:attrNameLst>
                                      </p:cBhvr>
                                      <p:to>
                                        <p:strVal val="visible"/>
                                      </p:to>
                                    </p:set>
                                    <p:animEffect transition="in" filter="wipe(left)">
                                      <p:cBhvr>
                                        <p:cTn id="30" dur="500"/>
                                        <p:tgtEl>
                                          <p:spTgt spid="38924"/>
                                        </p:tgtEl>
                                      </p:cBhvr>
                                    </p:animEffect>
                                  </p:childTnLst>
                                </p:cTn>
                              </p:par>
                              <p:par>
                                <p:cTn id="31" presetID="22" presetClass="entr" presetSubtype="4" fill="hold" nodeType="withEffect">
                                  <p:stCondLst>
                                    <p:cond delay="0"/>
                                  </p:stCondLst>
                                  <p:childTnLst>
                                    <p:set>
                                      <p:cBhvr>
                                        <p:cTn id="32" dur="1" fill="hold">
                                          <p:stCondLst>
                                            <p:cond delay="0"/>
                                          </p:stCondLst>
                                        </p:cTn>
                                        <p:tgtEl>
                                          <p:spTgt spid="38925"/>
                                        </p:tgtEl>
                                        <p:attrNameLst>
                                          <p:attrName>style.visibility</p:attrName>
                                        </p:attrNameLst>
                                      </p:cBhvr>
                                      <p:to>
                                        <p:strVal val="visible"/>
                                      </p:to>
                                    </p:set>
                                    <p:animEffect transition="in" filter="wipe(down)">
                                      <p:cBhvr>
                                        <p:cTn id="33" dur="500"/>
                                        <p:tgtEl>
                                          <p:spTgt spid="38925"/>
                                        </p:tgtEl>
                                      </p:cBhvr>
                                    </p:animEffect>
                                  </p:childTnLst>
                                </p:cTn>
                              </p:par>
                              <p:par>
                                <p:cTn id="34" presetID="22" presetClass="entr" presetSubtype="2" fill="hold" nodeType="withEffect">
                                  <p:stCondLst>
                                    <p:cond delay="0"/>
                                  </p:stCondLst>
                                  <p:childTnLst>
                                    <p:set>
                                      <p:cBhvr>
                                        <p:cTn id="35" dur="1" fill="hold">
                                          <p:stCondLst>
                                            <p:cond delay="0"/>
                                          </p:stCondLst>
                                        </p:cTn>
                                        <p:tgtEl>
                                          <p:spTgt spid="38926"/>
                                        </p:tgtEl>
                                        <p:attrNameLst>
                                          <p:attrName>style.visibility</p:attrName>
                                        </p:attrNameLst>
                                      </p:cBhvr>
                                      <p:to>
                                        <p:strVal val="visible"/>
                                      </p:to>
                                    </p:set>
                                    <p:animEffect transition="in" filter="wipe(right)">
                                      <p:cBhvr>
                                        <p:cTn id="36" dur="500"/>
                                        <p:tgtEl>
                                          <p:spTgt spid="38926"/>
                                        </p:tgtEl>
                                      </p:cBhvr>
                                    </p:animEffect>
                                  </p:childTnLst>
                                </p:cTn>
                              </p:par>
                              <p:par>
                                <p:cTn id="37" presetID="22" presetClass="entr" presetSubtype="2" fill="hold" nodeType="withEffect">
                                  <p:stCondLst>
                                    <p:cond delay="0"/>
                                  </p:stCondLst>
                                  <p:childTnLst>
                                    <p:set>
                                      <p:cBhvr>
                                        <p:cTn id="38" dur="1" fill="hold">
                                          <p:stCondLst>
                                            <p:cond delay="0"/>
                                          </p:stCondLst>
                                        </p:cTn>
                                        <p:tgtEl>
                                          <p:spTgt spid="38927"/>
                                        </p:tgtEl>
                                        <p:attrNameLst>
                                          <p:attrName>style.visibility</p:attrName>
                                        </p:attrNameLst>
                                      </p:cBhvr>
                                      <p:to>
                                        <p:strVal val="visible"/>
                                      </p:to>
                                    </p:set>
                                    <p:animEffect transition="in" filter="wipe(right)">
                                      <p:cBhvr>
                                        <p:cTn id="39" dur="500"/>
                                        <p:tgtEl>
                                          <p:spTgt spid="38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ldLvl="0" animBg="1"/>
      <p:bldP spid="38917" grpId="0" bldLvl="0" animBg="1"/>
      <p:bldP spid="38919" grpId="0" bldLvl="0" animBg="1"/>
      <p:bldP spid="38920" grpId="0" bldLvl="0" animBg="1"/>
      <p:bldP spid="38921" grpId="0" bldLvl="0" animBg="1"/>
      <p:bldP spid="38922" grpId="0" bldLvl="0" animBg="1"/>
      <p:bldP spid="3892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标题 39937"/>
          <p:cNvSpPr>
            <a:spLocks noGrp="1"/>
          </p:cNvSpPr>
          <p:nvPr>
            <p:ph type="title"/>
          </p:nvPr>
        </p:nvSpPr>
        <p:spPr>
          <a:xfrm>
            <a:off x="2098675" y="304800"/>
            <a:ext cx="8188325" cy="1216025"/>
          </a:xfrm>
        </p:spPr>
        <p:txBody>
          <a:bodyPr anchor="ctr"/>
          <a:p>
            <a:r>
              <a:rPr lang="en-US" altLang="x-none" sz="2800" dirty="0"/>
              <a:t>Uncertainty Can Occur at Three </a:t>
            </a:r>
            <a:br>
              <a:rPr lang="en-US" altLang="x-none" sz="2800" dirty="0"/>
            </a:br>
            <a:r>
              <a:rPr lang="en-US" altLang="x-none" sz="2800" dirty="0"/>
              <a:t>Levels in Data Integration Applications</a:t>
            </a:r>
            <a:endParaRPr lang="en-US" altLang="x-none" sz="2800" dirty="0"/>
          </a:p>
        </p:txBody>
      </p:sp>
      <p:pic>
        <p:nvPicPr>
          <p:cNvPr id="39939" name="文本占位符 39938"/>
          <p:cNvPicPr>
            <a:picLocks noGrp="1" noChangeAspect="1"/>
          </p:cNvPicPr>
          <p:nvPr>
            <p:ph type="body" idx="1"/>
          </p:nvPr>
        </p:nvPicPr>
        <p:blipFill>
          <a:blip r:embed="rId1"/>
          <a:stretch>
            <a:fillRect/>
          </a:stretch>
        </p:blipFill>
        <p:spPr>
          <a:xfrm>
            <a:off x="2133600" y="1752600"/>
            <a:ext cx="7848600" cy="4572000"/>
          </a:xfrm>
        </p:spPr>
      </p:pic>
      <p:sp>
        <p:nvSpPr>
          <p:cNvPr id="39940" name="矩形标注 39939"/>
          <p:cNvSpPr/>
          <p:nvPr/>
        </p:nvSpPr>
        <p:spPr>
          <a:xfrm>
            <a:off x="7315200" y="1676400"/>
            <a:ext cx="1828800" cy="381000"/>
          </a:xfrm>
          <a:prstGeom prst="wedgeRectCallout">
            <a:avLst>
              <a:gd name="adj1" fmla="val -83074"/>
              <a:gd name="adj2" fmla="val 57917"/>
            </a:avLst>
          </a:prstGeom>
          <a:solidFill>
            <a:srgbClr val="CCFFFF"/>
          </a:solidFill>
          <a:ln w="9525" cap="flat" cmpd="sng">
            <a:solidFill>
              <a:schemeClr val="tx1"/>
            </a:solidFill>
            <a:prstDash val="solid"/>
            <a:miter/>
            <a:headEnd type="none" w="med" len="med"/>
            <a:tailEnd type="none" w="med" len="med"/>
          </a:ln>
        </p:spPr>
        <p:txBody>
          <a:bodyPr/>
          <a:p>
            <a:r>
              <a:rPr lang="en-US" altLang="x-none" dirty="0">
                <a:latin typeface="Arial" panose="020B0604020202020204" pitchFamily="34" charset="0"/>
              </a:rPr>
              <a:t>III. Query Level</a:t>
            </a:r>
            <a:endParaRPr lang="en-US" altLang="x-none" dirty="0">
              <a:latin typeface="Arial" panose="020B0604020202020204" pitchFamily="34" charset="0"/>
            </a:endParaRPr>
          </a:p>
          <a:p>
            <a:pPr algn="ctr"/>
            <a:endParaRPr lang="zh-CN" altLang="en-US" dirty="0">
              <a:latin typeface="Arial" panose="020B0604020202020204" pitchFamily="34" charset="0"/>
            </a:endParaRPr>
          </a:p>
        </p:txBody>
      </p:sp>
      <p:sp>
        <p:nvSpPr>
          <p:cNvPr id="39941" name="矩形标注 39940"/>
          <p:cNvSpPr/>
          <p:nvPr/>
        </p:nvSpPr>
        <p:spPr>
          <a:xfrm>
            <a:off x="2590800" y="2286000"/>
            <a:ext cx="2133600" cy="381000"/>
          </a:xfrm>
          <a:prstGeom prst="wedgeRectCallout">
            <a:avLst>
              <a:gd name="adj1" fmla="val 53870"/>
              <a:gd name="adj2" fmla="val 125417"/>
            </a:avLst>
          </a:prstGeom>
          <a:solidFill>
            <a:srgbClr val="FFCC99"/>
          </a:solidFill>
          <a:ln w="9525" cap="flat" cmpd="sng">
            <a:solidFill>
              <a:schemeClr val="tx1"/>
            </a:solidFill>
            <a:prstDash val="solid"/>
            <a:miter/>
            <a:headEnd type="none" w="med" len="med"/>
            <a:tailEnd type="none" w="med" len="med"/>
          </a:ln>
        </p:spPr>
        <p:txBody>
          <a:bodyPr/>
          <a:p>
            <a:r>
              <a:rPr lang="en-US" altLang="x-none" dirty="0">
                <a:latin typeface="Arial" panose="020B0604020202020204" pitchFamily="34" charset="0"/>
              </a:rPr>
              <a:t>II. Mapping Level</a:t>
            </a:r>
            <a:endParaRPr lang="en-US" altLang="x-none" dirty="0">
              <a:latin typeface="Arial" panose="020B0604020202020204" pitchFamily="34" charset="0"/>
            </a:endParaRPr>
          </a:p>
          <a:p>
            <a:pPr algn="ctr"/>
            <a:endParaRPr lang="zh-CN" altLang="en-US" dirty="0">
              <a:latin typeface="Arial" panose="020B0604020202020204" pitchFamily="34" charset="0"/>
            </a:endParaRPr>
          </a:p>
        </p:txBody>
      </p:sp>
      <p:sp>
        <p:nvSpPr>
          <p:cNvPr id="39942" name="矩形标注 39941"/>
          <p:cNvSpPr/>
          <p:nvPr/>
        </p:nvSpPr>
        <p:spPr>
          <a:xfrm>
            <a:off x="2438400" y="5562600"/>
            <a:ext cx="1600200" cy="381000"/>
          </a:xfrm>
          <a:prstGeom prst="wedgeRectCallout">
            <a:avLst>
              <a:gd name="adj1" fmla="val 54069"/>
              <a:gd name="adj2" fmla="val -166250"/>
            </a:avLst>
          </a:prstGeom>
          <a:solidFill>
            <a:srgbClr val="CCFFCC"/>
          </a:solidFill>
          <a:ln w="9525" cap="flat" cmpd="sng">
            <a:solidFill>
              <a:schemeClr val="tx1"/>
            </a:solidFill>
            <a:prstDash val="solid"/>
            <a:miter/>
            <a:headEnd type="none" w="med" len="med"/>
            <a:tailEnd type="none" w="med" len="med"/>
          </a:ln>
        </p:spPr>
        <p:txBody>
          <a:bodyPr/>
          <a:p>
            <a:r>
              <a:rPr lang="en-US" altLang="x-none" dirty="0">
                <a:latin typeface="Arial" panose="020B0604020202020204" pitchFamily="34" charset="0"/>
              </a:rPr>
              <a:t>I. Data Level</a:t>
            </a:r>
            <a:endParaRPr lang="en-US" altLang="x-none" dirty="0">
              <a:latin typeface="Arial" panose="020B0604020202020204" pitchFamily="34" charset="0"/>
            </a:endParaRPr>
          </a:p>
          <a:p>
            <a:pPr algn="ctr"/>
            <a:endParaRPr lang="zh-CN" altLang="en-US" dirty="0">
              <a:latin typeface="Arial" panose="020B0604020202020204" pitchFamily="34" charset="0"/>
            </a:endParaRPr>
          </a:p>
        </p:txBody>
      </p:sp>
      <p:sp>
        <p:nvSpPr>
          <p:cNvPr id="39943" name="下箭头标注 39942"/>
          <p:cNvSpPr/>
          <p:nvPr/>
        </p:nvSpPr>
        <p:spPr>
          <a:xfrm>
            <a:off x="2590800" y="1752600"/>
            <a:ext cx="3352800" cy="1219200"/>
          </a:xfrm>
          <a:prstGeom prst="downArrowCallout">
            <a:avLst>
              <a:gd name="adj1" fmla="val 44330"/>
              <a:gd name="adj2" fmla="val 68750"/>
              <a:gd name="adj3" fmla="val 20180"/>
              <a:gd name="adj4" fmla="val 69273"/>
            </a:avLst>
          </a:prstGeom>
          <a:solidFill>
            <a:srgbClr val="FFFF99"/>
          </a:solidFill>
          <a:ln w="9525" cap="flat" cmpd="sng">
            <a:solidFill>
              <a:schemeClr val="tx1"/>
            </a:solidFill>
            <a:prstDash val="solid"/>
            <a:miter/>
            <a:headEnd type="none" w="med" len="med"/>
            <a:tailEnd type="none" w="med" len="med"/>
          </a:ln>
        </p:spPr>
        <p:txBody>
          <a:bodyPr wrap="none" anchor="ctr"/>
          <a:p>
            <a:r>
              <a:rPr lang="en-US" altLang="x-none" sz="1600" dirty="0">
                <a:latin typeface="Antique Olive" pitchFamily="2" charset="0"/>
              </a:rPr>
              <a:t>Focus of the paper:</a:t>
            </a:r>
            <a:endParaRPr lang="en-US" altLang="x-none" sz="1600" dirty="0">
              <a:latin typeface="Antique Olive" pitchFamily="2" charset="0"/>
            </a:endParaRPr>
          </a:p>
          <a:p>
            <a:r>
              <a:rPr lang="en-US" altLang="x-none" sz="1600" i="1" dirty="0">
                <a:latin typeface="Antique Olive" pitchFamily="2" charset="0"/>
              </a:rPr>
              <a:t>Probabilistic schema mappings</a:t>
            </a:r>
            <a:endParaRPr lang="en-US" altLang="x-none" sz="1600" dirty="0">
              <a:latin typeface="Antique Olive" pitchFamily="2" charset="0"/>
            </a:endParaRPr>
          </a:p>
          <a:p>
            <a:endParaRPr lang="zh-CN" altLang="en-US" sz="1600" dirty="0">
              <a:latin typeface="Antique Olive"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wipe(up)">
                                      <p:cBhvr>
                                        <p:cTn id="7" dur="500"/>
                                        <p:tgtEl>
                                          <p:spTgt spid="399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9941"/>
                                        </p:tgtEl>
                                        <p:attrNameLst>
                                          <p:attrName>style.visibility</p:attrName>
                                        </p:attrNameLst>
                                      </p:cBhvr>
                                      <p:to>
                                        <p:strVal val="visible"/>
                                      </p:to>
                                    </p:set>
                                    <p:animEffect transition="in" filter="wipe(right)">
                                      <p:cBhvr>
                                        <p:cTn id="12" dur="500"/>
                                        <p:tgtEl>
                                          <p:spTgt spid="399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0"/>
                                        </p:tgtEl>
                                        <p:attrNameLst>
                                          <p:attrName>style.visibility</p:attrName>
                                        </p:attrNameLst>
                                      </p:cBhvr>
                                      <p:to>
                                        <p:strVal val="visible"/>
                                      </p:to>
                                    </p:set>
                                    <p:animEffect transition="in" filter="wipe(left)">
                                      <p:cBhvr>
                                        <p:cTn id="17" dur="500"/>
                                        <p:tgtEl>
                                          <p:spTgt spid="3994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9941"/>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39940"/>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39942"/>
                                        </p:tgtEl>
                                        <p:attrNameLst>
                                          <p:attrName>style.visibility</p:attrName>
                                        </p:attrNameLst>
                                      </p:cBhvr>
                                      <p:to>
                                        <p:strVal val="hidden"/>
                                      </p:to>
                                    </p:set>
                                  </p:childTnLst>
                                </p:cTn>
                              </p:par>
                              <p:par>
                                <p:cTn id="26" presetID="22" presetClass="entr" presetSubtype="4" fill="hold" nodeType="withEffect">
                                  <p:stCondLst>
                                    <p:cond delay="0"/>
                                  </p:stCondLst>
                                  <p:childTnLst>
                                    <p:set>
                                      <p:cBhvr>
                                        <p:cTn id="27" dur="1" fill="hold">
                                          <p:stCondLst>
                                            <p:cond delay="0"/>
                                          </p:stCondLst>
                                        </p:cTn>
                                        <p:tgtEl>
                                          <p:spTgt spid="39943"/>
                                        </p:tgtEl>
                                        <p:attrNameLst>
                                          <p:attrName>style.visibility</p:attrName>
                                        </p:attrNameLst>
                                      </p:cBhvr>
                                      <p:to>
                                        <p:strVal val="visible"/>
                                      </p:to>
                                    </p:set>
                                    <p:animEffect transition="in" filter="wipe(down)">
                                      <p:cBhvr>
                                        <p:cTn id="28" dur="500"/>
                                        <p:tgtEl>
                                          <p:spTgt spid="39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ldLvl="0" animBg="1"/>
      <p:bldP spid="39940" grpId="1" bldLvl="0" animBg="1"/>
      <p:bldP spid="39941" grpId="0" bldLvl="0" animBg="1"/>
      <p:bldP spid="39941" grpId="1" bldLvl="0" animBg="1"/>
      <p:bldP spid="39942" grpId="0" bldLvl="0" animBg="1"/>
      <p:bldP spid="39942" grpId="1"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40961"/>
          <p:cNvSpPr>
            <a:spLocks noGrp="1"/>
          </p:cNvSpPr>
          <p:nvPr>
            <p:ph type="title"/>
          </p:nvPr>
        </p:nvSpPr>
        <p:spPr/>
        <p:txBody>
          <a:bodyPr anchor="ctr"/>
          <a:p>
            <a:r>
              <a:rPr lang="en-US" altLang="x-none" dirty="0"/>
              <a:t>Example Probabilistic Mappings</a:t>
            </a:r>
            <a:endParaRPr lang="en-US" altLang="x-none" dirty="0"/>
          </a:p>
        </p:txBody>
      </p:sp>
      <p:sp>
        <p:nvSpPr>
          <p:cNvPr id="40963" name="矩形 40962"/>
          <p:cNvSpPr/>
          <p:nvPr/>
        </p:nvSpPr>
        <p:spPr>
          <a:xfrm>
            <a:off x="2667000" y="2209800"/>
            <a:ext cx="7315200" cy="398780"/>
          </a:xfrm>
          <a:prstGeom prst="rect">
            <a:avLst/>
          </a:prstGeom>
          <a:noFill/>
          <a:ln w="9525">
            <a:noFill/>
          </a:ln>
        </p:spPr>
        <p:txBody>
          <a:bodyPr>
            <a:spAutoFit/>
          </a:bodyPr>
          <a:p>
            <a:r>
              <a:rPr lang="en-US" altLang="x-none" sz="2000" dirty="0">
                <a:latin typeface="Verdana" panose="020B0604030504040204" pitchFamily="2" charset="0"/>
              </a:rPr>
              <a:t>T(name, email, mailing-addr, home-addr, office-addr)</a:t>
            </a:r>
            <a:endParaRPr lang="en-US" altLang="x-none" sz="2000" dirty="0">
              <a:latin typeface="Verdana" panose="020B0604030504040204" pitchFamily="2" charset="0"/>
            </a:endParaRPr>
          </a:p>
        </p:txBody>
      </p:sp>
      <p:sp>
        <p:nvSpPr>
          <p:cNvPr id="40964" name="矩形 40963"/>
          <p:cNvSpPr/>
          <p:nvPr/>
        </p:nvSpPr>
        <p:spPr>
          <a:xfrm>
            <a:off x="2667000" y="2667000"/>
            <a:ext cx="7010400" cy="398780"/>
          </a:xfrm>
          <a:prstGeom prst="rect">
            <a:avLst/>
          </a:prstGeom>
          <a:noFill/>
          <a:ln w="9525">
            <a:noFill/>
          </a:ln>
        </p:spPr>
        <p:txBody>
          <a:bodyPr>
            <a:spAutoFit/>
          </a:bodyPr>
          <a:p>
            <a:r>
              <a:rPr lang="en-US" altLang="x-none" sz="2000" dirty="0">
                <a:latin typeface="Verdana" panose="020B0604030504040204" pitchFamily="2" charset="0"/>
              </a:rPr>
              <a:t>S(pname, email-addr, current-addr, permanent-addr)</a:t>
            </a:r>
            <a:endParaRPr lang="en-US" altLang="x-none" sz="2000" dirty="0">
              <a:latin typeface="Verdana" panose="020B0604030504040204" pitchFamily="2" charset="0"/>
            </a:endParaRPr>
          </a:p>
        </p:txBody>
      </p:sp>
      <p:sp>
        <p:nvSpPr>
          <p:cNvPr id="40965" name="矩形 40964"/>
          <p:cNvSpPr/>
          <p:nvPr/>
        </p:nvSpPr>
        <p:spPr>
          <a:xfrm>
            <a:off x="2667000" y="3276600"/>
            <a:ext cx="7162800" cy="398780"/>
          </a:xfrm>
          <a:prstGeom prst="rect">
            <a:avLst/>
          </a:prstGeom>
          <a:noFill/>
          <a:ln w="9525">
            <a:noFill/>
          </a:ln>
        </p:spPr>
        <p:txBody>
          <a:bodyPr>
            <a:spAutoFit/>
          </a:bodyPr>
          <a:p>
            <a:r>
              <a:rPr lang="en-US" altLang="x-none" sz="2000" dirty="0">
                <a:latin typeface="Verdana" panose="020B0604030504040204" pitchFamily="2" charset="0"/>
              </a:rPr>
              <a:t>T(name, email, mailing-addr, home-addr, office-addr)</a:t>
            </a:r>
            <a:endParaRPr lang="en-US" altLang="x-none" sz="2000" dirty="0">
              <a:latin typeface="Verdana" panose="020B0604030504040204" pitchFamily="2" charset="0"/>
            </a:endParaRPr>
          </a:p>
        </p:txBody>
      </p:sp>
      <p:sp>
        <p:nvSpPr>
          <p:cNvPr id="40966" name="矩形 40965"/>
          <p:cNvSpPr/>
          <p:nvPr/>
        </p:nvSpPr>
        <p:spPr>
          <a:xfrm>
            <a:off x="2590800" y="3733800"/>
            <a:ext cx="7162800" cy="398780"/>
          </a:xfrm>
          <a:prstGeom prst="rect">
            <a:avLst/>
          </a:prstGeom>
          <a:noFill/>
          <a:ln w="9525">
            <a:noFill/>
          </a:ln>
        </p:spPr>
        <p:txBody>
          <a:bodyPr>
            <a:spAutoFit/>
          </a:bodyPr>
          <a:p>
            <a:r>
              <a:rPr lang="zh-CN" altLang="en-US" dirty="0">
                <a:latin typeface="Verdana" panose="020B0604030504040204" pitchFamily="2" charset="0"/>
              </a:rPr>
              <a:t> </a:t>
            </a:r>
            <a:r>
              <a:rPr lang="en-US" altLang="x-none" sz="2000" dirty="0">
                <a:latin typeface="Verdana" panose="020B0604030504040204" pitchFamily="2" charset="0"/>
              </a:rPr>
              <a:t>S(pname, email-addr, current-addr, permanent-addr)</a:t>
            </a:r>
            <a:endParaRPr lang="en-US" altLang="x-none" sz="2000" dirty="0">
              <a:latin typeface="Verdana" panose="020B0604030504040204" pitchFamily="2" charset="0"/>
            </a:endParaRPr>
          </a:p>
        </p:txBody>
      </p:sp>
      <p:sp>
        <p:nvSpPr>
          <p:cNvPr id="40967" name="矩形 40966"/>
          <p:cNvSpPr/>
          <p:nvPr/>
        </p:nvSpPr>
        <p:spPr>
          <a:xfrm>
            <a:off x="2590800" y="4327525"/>
            <a:ext cx="7026275" cy="398780"/>
          </a:xfrm>
          <a:prstGeom prst="rect">
            <a:avLst/>
          </a:prstGeom>
          <a:noFill/>
          <a:ln w="9525">
            <a:noFill/>
          </a:ln>
        </p:spPr>
        <p:txBody>
          <a:bodyPr wrap="none" anchor="t">
            <a:spAutoFit/>
          </a:bodyPr>
          <a:p>
            <a:r>
              <a:rPr lang="en-US" altLang="x-none" sz="2000" dirty="0">
                <a:latin typeface="Verdana" panose="020B0604030504040204" pitchFamily="2" charset="0"/>
              </a:rPr>
              <a:t>T(name, email, mailing-addr, home-addr, office-addr)</a:t>
            </a:r>
            <a:endParaRPr lang="en-US" altLang="x-none" sz="2000" dirty="0">
              <a:latin typeface="Verdana" panose="020B0604030504040204" pitchFamily="2" charset="0"/>
            </a:endParaRPr>
          </a:p>
        </p:txBody>
      </p:sp>
      <p:sp>
        <p:nvSpPr>
          <p:cNvPr id="40968" name="矩形 40967"/>
          <p:cNvSpPr/>
          <p:nvPr/>
        </p:nvSpPr>
        <p:spPr>
          <a:xfrm>
            <a:off x="2514600" y="4800600"/>
            <a:ext cx="7074535" cy="398780"/>
          </a:xfrm>
          <a:prstGeom prst="rect">
            <a:avLst/>
          </a:prstGeom>
          <a:noFill/>
          <a:ln w="9525">
            <a:noFill/>
          </a:ln>
        </p:spPr>
        <p:txBody>
          <a:bodyPr wrap="none" anchor="t">
            <a:spAutoFit/>
          </a:bodyPr>
          <a:p>
            <a:r>
              <a:rPr lang="zh-CN" altLang="en-US" dirty="0">
                <a:latin typeface="Verdana" panose="020B0604030504040204" pitchFamily="2" charset="0"/>
              </a:rPr>
              <a:t> </a:t>
            </a:r>
            <a:r>
              <a:rPr lang="en-US" altLang="x-none" sz="2000" dirty="0">
                <a:latin typeface="Verdana" panose="020B0604030504040204" pitchFamily="2" charset="0"/>
              </a:rPr>
              <a:t>S(pname, email-addr, current-addr, permanent-addr)</a:t>
            </a:r>
            <a:endParaRPr lang="en-US" altLang="x-none" sz="2000" dirty="0">
              <a:latin typeface="Verdana" panose="020B0604030504040204" pitchFamily="2" charset="0"/>
            </a:endParaRPr>
          </a:p>
        </p:txBody>
      </p:sp>
      <p:sp>
        <p:nvSpPr>
          <p:cNvPr id="40969" name="直接连接符 40968"/>
          <p:cNvSpPr/>
          <p:nvPr/>
        </p:nvSpPr>
        <p:spPr>
          <a:xfrm>
            <a:off x="3352800" y="2514600"/>
            <a:ext cx="0" cy="304800"/>
          </a:xfrm>
          <a:prstGeom prst="line">
            <a:avLst/>
          </a:prstGeom>
          <a:ln w="60325" cap="flat" cmpd="sng">
            <a:solidFill>
              <a:srgbClr val="800000"/>
            </a:solidFill>
            <a:prstDash val="solid"/>
            <a:headEnd type="none" w="med" len="med"/>
            <a:tailEnd type="none" w="med" len="med"/>
          </a:ln>
        </p:spPr>
      </p:sp>
      <p:sp>
        <p:nvSpPr>
          <p:cNvPr id="40970" name="直接连接符 40969"/>
          <p:cNvSpPr/>
          <p:nvPr/>
        </p:nvSpPr>
        <p:spPr>
          <a:xfrm>
            <a:off x="4267200" y="2514600"/>
            <a:ext cx="762000" cy="304800"/>
          </a:xfrm>
          <a:prstGeom prst="line">
            <a:avLst/>
          </a:prstGeom>
          <a:ln w="60325" cap="flat" cmpd="sng">
            <a:solidFill>
              <a:srgbClr val="800000"/>
            </a:solidFill>
            <a:prstDash val="solid"/>
            <a:headEnd type="none" w="med" len="med"/>
            <a:tailEnd type="none" w="med" len="med"/>
          </a:ln>
        </p:spPr>
      </p:sp>
      <p:sp>
        <p:nvSpPr>
          <p:cNvPr id="40971" name="直接连接符 40970"/>
          <p:cNvSpPr/>
          <p:nvPr/>
        </p:nvSpPr>
        <p:spPr>
          <a:xfrm>
            <a:off x="5562600" y="2514600"/>
            <a:ext cx="1143000" cy="304800"/>
          </a:xfrm>
          <a:prstGeom prst="line">
            <a:avLst/>
          </a:prstGeom>
          <a:ln w="60325" cap="flat" cmpd="sng">
            <a:solidFill>
              <a:srgbClr val="800000"/>
            </a:solidFill>
            <a:prstDash val="solid"/>
            <a:headEnd type="none" w="med" len="med"/>
            <a:tailEnd type="none" w="med" len="med"/>
          </a:ln>
        </p:spPr>
      </p:sp>
      <p:sp>
        <p:nvSpPr>
          <p:cNvPr id="40972" name="直接连接符 40971"/>
          <p:cNvSpPr/>
          <p:nvPr/>
        </p:nvSpPr>
        <p:spPr>
          <a:xfrm>
            <a:off x="7315200" y="2514600"/>
            <a:ext cx="1371600" cy="304800"/>
          </a:xfrm>
          <a:prstGeom prst="line">
            <a:avLst/>
          </a:prstGeom>
          <a:ln w="60325" cap="flat" cmpd="sng">
            <a:solidFill>
              <a:srgbClr val="800000"/>
            </a:solidFill>
            <a:prstDash val="solid"/>
            <a:headEnd type="none" w="med" len="med"/>
            <a:tailEnd type="none" w="med" len="med"/>
          </a:ln>
        </p:spPr>
      </p:sp>
      <p:sp>
        <p:nvSpPr>
          <p:cNvPr id="40973" name="直接连接符 40972"/>
          <p:cNvSpPr/>
          <p:nvPr/>
        </p:nvSpPr>
        <p:spPr>
          <a:xfrm>
            <a:off x="3429000" y="3581400"/>
            <a:ext cx="0" cy="304800"/>
          </a:xfrm>
          <a:prstGeom prst="line">
            <a:avLst/>
          </a:prstGeom>
          <a:ln w="60325" cap="flat" cmpd="sng">
            <a:solidFill>
              <a:srgbClr val="800000"/>
            </a:solidFill>
            <a:prstDash val="solid"/>
            <a:headEnd type="none" w="med" len="med"/>
            <a:tailEnd type="none" w="med" len="med"/>
          </a:ln>
        </p:spPr>
      </p:sp>
      <p:sp>
        <p:nvSpPr>
          <p:cNvPr id="40974" name="直接连接符 40973"/>
          <p:cNvSpPr/>
          <p:nvPr/>
        </p:nvSpPr>
        <p:spPr>
          <a:xfrm>
            <a:off x="4191000" y="3581400"/>
            <a:ext cx="685800" cy="304800"/>
          </a:xfrm>
          <a:prstGeom prst="line">
            <a:avLst/>
          </a:prstGeom>
          <a:ln w="60325" cap="flat" cmpd="sng">
            <a:solidFill>
              <a:srgbClr val="800000"/>
            </a:solidFill>
            <a:prstDash val="solid"/>
            <a:headEnd type="none" w="med" len="med"/>
            <a:tailEnd type="none" w="med" len="med"/>
          </a:ln>
        </p:spPr>
      </p:sp>
      <p:sp>
        <p:nvSpPr>
          <p:cNvPr id="40975" name="直接连接符 40974"/>
          <p:cNvSpPr/>
          <p:nvPr/>
        </p:nvSpPr>
        <p:spPr>
          <a:xfrm>
            <a:off x="5715000" y="3581400"/>
            <a:ext cx="2590800" cy="304800"/>
          </a:xfrm>
          <a:prstGeom prst="line">
            <a:avLst/>
          </a:prstGeom>
          <a:ln w="60325" cap="flat" cmpd="sng">
            <a:solidFill>
              <a:srgbClr val="800000"/>
            </a:solidFill>
            <a:prstDash val="solid"/>
            <a:headEnd type="none" w="med" len="med"/>
            <a:tailEnd type="none" w="med" len="med"/>
          </a:ln>
        </p:spPr>
      </p:sp>
      <p:sp>
        <p:nvSpPr>
          <p:cNvPr id="40976" name="直接连接符 40975"/>
          <p:cNvSpPr/>
          <p:nvPr/>
        </p:nvSpPr>
        <p:spPr>
          <a:xfrm flipV="1">
            <a:off x="6477000" y="3581400"/>
            <a:ext cx="609600" cy="304800"/>
          </a:xfrm>
          <a:prstGeom prst="line">
            <a:avLst/>
          </a:prstGeom>
          <a:ln w="60325" cap="flat" cmpd="sng">
            <a:solidFill>
              <a:srgbClr val="800000"/>
            </a:solidFill>
            <a:prstDash val="solid"/>
            <a:headEnd type="none" w="med" len="med"/>
            <a:tailEnd type="none" w="med" len="med"/>
          </a:ln>
        </p:spPr>
      </p:sp>
      <p:sp>
        <p:nvSpPr>
          <p:cNvPr id="40977" name="直接连接符 40976"/>
          <p:cNvSpPr/>
          <p:nvPr/>
        </p:nvSpPr>
        <p:spPr>
          <a:xfrm>
            <a:off x="3276600" y="4648200"/>
            <a:ext cx="0" cy="304800"/>
          </a:xfrm>
          <a:prstGeom prst="line">
            <a:avLst/>
          </a:prstGeom>
          <a:ln w="60325" cap="flat" cmpd="sng">
            <a:solidFill>
              <a:srgbClr val="800000"/>
            </a:solidFill>
            <a:prstDash val="solid"/>
            <a:headEnd type="none" w="med" len="med"/>
            <a:tailEnd type="none" w="med" len="med"/>
          </a:ln>
        </p:spPr>
      </p:sp>
      <p:sp>
        <p:nvSpPr>
          <p:cNvPr id="40978" name="直接连接符 40977"/>
          <p:cNvSpPr/>
          <p:nvPr/>
        </p:nvSpPr>
        <p:spPr>
          <a:xfrm flipV="1">
            <a:off x="4572000" y="4648200"/>
            <a:ext cx="762000" cy="304800"/>
          </a:xfrm>
          <a:prstGeom prst="line">
            <a:avLst/>
          </a:prstGeom>
          <a:ln w="60325" cap="flat" cmpd="sng">
            <a:solidFill>
              <a:srgbClr val="800000"/>
            </a:solidFill>
            <a:prstDash val="solid"/>
            <a:headEnd type="none" w="med" len="med"/>
            <a:tailEnd type="none" w="med" len="med"/>
          </a:ln>
        </p:spPr>
      </p:sp>
      <p:sp>
        <p:nvSpPr>
          <p:cNvPr id="40979" name="直接连接符 40978"/>
          <p:cNvSpPr/>
          <p:nvPr/>
        </p:nvSpPr>
        <p:spPr>
          <a:xfrm flipV="1">
            <a:off x="6400800" y="4648200"/>
            <a:ext cx="762000" cy="304800"/>
          </a:xfrm>
          <a:prstGeom prst="line">
            <a:avLst/>
          </a:prstGeom>
          <a:ln w="60325" cap="flat" cmpd="sng">
            <a:solidFill>
              <a:srgbClr val="800000"/>
            </a:solidFill>
            <a:prstDash val="solid"/>
            <a:headEnd type="none" w="med" len="med"/>
            <a:tailEnd type="none" w="med" len="med"/>
          </a:ln>
        </p:spPr>
      </p:sp>
      <p:pic>
        <p:nvPicPr>
          <p:cNvPr id="40980" name="图片 40979" descr="1"/>
          <p:cNvPicPr>
            <a:picLocks noChangeAspect="1"/>
          </p:cNvPicPr>
          <p:nvPr/>
        </p:nvPicPr>
        <p:blipFill>
          <a:blip r:embed="rId1"/>
          <a:stretch>
            <a:fillRect/>
          </a:stretch>
        </p:blipFill>
        <p:spPr>
          <a:xfrm>
            <a:off x="3505200" y="1752600"/>
            <a:ext cx="5133975" cy="533400"/>
          </a:xfrm>
          <a:prstGeom prst="rect">
            <a:avLst/>
          </a:prstGeom>
          <a:noFill/>
          <a:ln w="9525">
            <a:noFill/>
          </a:ln>
        </p:spPr>
      </p:pic>
      <p:pic>
        <p:nvPicPr>
          <p:cNvPr id="40981" name="图片 40980" descr="2"/>
          <p:cNvPicPr>
            <a:picLocks noChangeAspect="1"/>
          </p:cNvPicPr>
          <p:nvPr/>
        </p:nvPicPr>
        <p:blipFill>
          <a:blip r:embed="rId2"/>
          <a:stretch>
            <a:fillRect/>
          </a:stretch>
        </p:blipFill>
        <p:spPr>
          <a:xfrm>
            <a:off x="2767013" y="5305425"/>
            <a:ext cx="6657975" cy="1095375"/>
          </a:xfrm>
          <a:prstGeom prst="rect">
            <a:avLst/>
          </a:prstGeom>
          <a:noFill/>
          <a:ln w="9525">
            <a:noFill/>
          </a:ln>
        </p:spPr>
      </p:pic>
      <p:sp>
        <p:nvSpPr>
          <p:cNvPr id="40982" name="文本框 40981"/>
          <p:cNvSpPr txBox="1"/>
          <p:nvPr/>
        </p:nvSpPr>
        <p:spPr>
          <a:xfrm>
            <a:off x="1828800" y="2193925"/>
            <a:ext cx="685800" cy="706755"/>
          </a:xfrm>
          <a:prstGeom prst="rect">
            <a:avLst/>
          </a:prstGeom>
          <a:noFill/>
          <a:ln w="9525">
            <a:noFill/>
          </a:ln>
        </p:spPr>
        <p:txBody>
          <a:bodyPr>
            <a:spAutoFit/>
          </a:bodyPr>
          <a:p>
            <a:pPr>
              <a:spcBef>
                <a:spcPct val="50000"/>
              </a:spcBef>
            </a:pPr>
            <a:r>
              <a:rPr lang="en-US" altLang="x-none" sz="2000" dirty="0">
                <a:latin typeface="Verdana" panose="020B0604030504040204" pitchFamily="2" charset="0"/>
              </a:rPr>
              <a:t>m1:</a:t>
            </a:r>
            <a:endParaRPr lang="en-US" altLang="x-none" sz="2000" dirty="0">
              <a:latin typeface="Verdana" panose="020B0604030504040204" pitchFamily="2" charset="0"/>
            </a:endParaRPr>
          </a:p>
        </p:txBody>
      </p:sp>
      <p:sp>
        <p:nvSpPr>
          <p:cNvPr id="40983" name="矩形 40982"/>
          <p:cNvSpPr/>
          <p:nvPr/>
        </p:nvSpPr>
        <p:spPr>
          <a:xfrm>
            <a:off x="1828800" y="2667000"/>
            <a:ext cx="609600" cy="457200"/>
          </a:xfrm>
          <a:prstGeom prst="rect">
            <a:avLst/>
          </a:prstGeom>
          <a:solidFill>
            <a:srgbClr val="CCFFCC"/>
          </a:solidFill>
          <a:ln w="9525">
            <a:noFill/>
          </a:ln>
        </p:spPr>
        <p:txBody>
          <a:bodyPr wrap="none" anchor="ctr"/>
          <a:p>
            <a:pPr algn="ctr"/>
            <a:r>
              <a:rPr lang="en-US" altLang="x-none" sz="2000" dirty="0">
                <a:latin typeface="Verdana" panose="020B0604030504040204" pitchFamily="2" charset="0"/>
              </a:rPr>
              <a:t>0.5</a:t>
            </a:r>
            <a:endParaRPr lang="en-US" altLang="x-none" sz="2000" dirty="0">
              <a:latin typeface="Verdana" panose="020B0604030504040204" pitchFamily="2" charset="0"/>
            </a:endParaRPr>
          </a:p>
        </p:txBody>
      </p:sp>
      <p:sp>
        <p:nvSpPr>
          <p:cNvPr id="40984" name="文本框 40983"/>
          <p:cNvSpPr txBox="1"/>
          <p:nvPr/>
        </p:nvSpPr>
        <p:spPr>
          <a:xfrm>
            <a:off x="1828800" y="3260725"/>
            <a:ext cx="685800" cy="706755"/>
          </a:xfrm>
          <a:prstGeom prst="rect">
            <a:avLst/>
          </a:prstGeom>
          <a:noFill/>
          <a:ln w="9525">
            <a:noFill/>
          </a:ln>
        </p:spPr>
        <p:txBody>
          <a:bodyPr>
            <a:spAutoFit/>
          </a:bodyPr>
          <a:p>
            <a:pPr>
              <a:spcBef>
                <a:spcPct val="50000"/>
              </a:spcBef>
            </a:pPr>
            <a:r>
              <a:rPr lang="en-US" altLang="x-none" sz="2000" dirty="0">
                <a:latin typeface="Verdana" panose="020B0604030504040204" pitchFamily="2" charset="0"/>
              </a:rPr>
              <a:t>m2:</a:t>
            </a:r>
            <a:endParaRPr lang="en-US" altLang="x-none" sz="2000" dirty="0">
              <a:latin typeface="Verdana" panose="020B0604030504040204" pitchFamily="2" charset="0"/>
            </a:endParaRPr>
          </a:p>
        </p:txBody>
      </p:sp>
      <p:sp>
        <p:nvSpPr>
          <p:cNvPr id="40985" name="矩形 40984"/>
          <p:cNvSpPr/>
          <p:nvPr/>
        </p:nvSpPr>
        <p:spPr>
          <a:xfrm>
            <a:off x="1905000" y="3733800"/>
            <a:ext cx="609600" cy="457200"/>
          </a:xfrm>
          <a:prstGeom prst="rect">
            <a:avLst/>
          </a:prstGeom>
          <a:solidFill>
            <a:srgbClr val="CCFFCC"/>
          </a:solidFill>
          <a:ln w="9525">
            <a:noFill/>
          </a:ln>
        </p:spPr>
        <p:txBody>
          <a:bodyPr wrap="none" anchor="ctr"/>
          <a:p>
            <a:pPr algn="ctr"/>
            <a:r>
              <a:rPr lang="en-US" altLang="x-none" sz="2000" dirty="0">
                <a:latin typeface="Verdana" panose="020B0604030504040204" pitchFamily="2" charset="0"/>
              </a:rPr>
              <a:t>0.4</a:t>
            </a:r>
            <a:endParaRPr lang="en-US" altLang="x-none" sz="2000" dirty="0">
              <a:latin typeface="Verdana" panose="020B0604030504040204" pitchFamily="2" charset="0"/>
            </a:endParaRPr>
          </a:p>
        </p:txBody>
      </p:sp>
      <p:sp>
        <p:nvSpPr>
          <p:cNvPr id="40986" name="文本框 40985"/>
          <p:cNvSpPr txBox="1"/>
          <p:nvPr/>
        </p:nvSpPr>
        <p:spPr>
          <a:xfrm>
            <a:off x="1828800" y="4327525"/>
            <a:ext cx="685800" cy="706755"/>
          </a:xfrm>
          <a:prstGeom prst="rect">
            <a:avLst/>
          </a:prstGeom>
          <a:noFill/>
          <a:ln w="9525">
            <a:noFill/>
          </a:ln>
        </p:spPr>
        <p:txBody>
          <a:bodyPr>
            <a:spAutoFit/>
          </a:bodyPr>
          <a:p>
            <a:pPr>
              <a:spcBef>
                <a:spcPct val="50000"/>
              </a:spcBef>
            </a:pPr>
            <a:r>
              <a:rPr lang="en-US" altLang="x-none" sz="2000" dirty="0">
                <a:latin typeface="Verdana" panose="020B0604030504040204" pitchFamily="2" charset="0"/>
              </a:rPr>
              <a:t>m3:</a:t>
            </a:r>
            <a:endParaRPr lang="en-US" altLang="x-none" sz="2000" dirty="0">
              <a:latin typeface="Verdana" panose="020B0604030504040204" pitchFamily="2" charset="0"/>
            </a:endParaRPr>
          </a:p>
        </p:txBody>
      </p:sp>
      <p:sp>
        <p:nvSpPr>
          <p:cNvPr id="40987" name="矩形 40986"/>
          <p:cNvSpPr/>
          <p:nvPr/>
        </p:nvSpPr>
        <p:spPr>
          <a:xfrm>
            <a:off x="1905000" y="4724400"/>
            <a:ext cx="609600" cy="457200"/>
          </a:xfrm>
          <a:prstGeom prst="rect">
            <a:avLst/>
          </a:prstGeom>
          <a:solidFill>
            <a:srgbClr val="CCFFCC"/>
          </a:solidFill>
          <a:ln w="9525">
            <a:noFill/>
          </a:ln>
        </p:spPr>
        <p:txBody>
          <a:bodyPr wrap="none" anchor="ctr"/>
          <a:p>
            <a:pPr algn="ctr"/>
            <a:r>
              <a:rPr lang="en-US" altLang="x-none" sz="2000" dirty="0">
                <a:latin typeface="Verdana" panose="020B0604030504040204" pitchFamily="2" charset="0"/>
              </a:rPr>
              <a:t>0.1</a:t>
            </a:r>
            <a:endParaRPr lang="en-US" altLang="x-none" sz="2000"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81"/>
                                        </p:tgtEl>
                                        <p:attrNameLst>
                                          <p:attrName>style.visibility</p:attrName>
                                        </p:attrNameLst>
                                      </p:cBhvr>
                                      <p:to>
                                        <p:strVal val="visible"/>
                                      </p:to>
                                    </p:set>
                                    <p:animEffect transition="in" filter="blinds(horizontal)">
                                      <p:cBhvr>
                                        <p:cTn id="7" dur="500"/>
                                        <p:tgtEl>
                                          <p:spTgt spid="409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980"/>
                                        </p:tgtEl>
                                        <p:attrNameLst>
                                          <p:attrName>style.visibility</p:attrName>
                                        </p:attrNameLst>
                                      </p:cBhvr>
                                      <p:to>
                                        <p:strVal val="visible"/>
                                      </p:to>
                                    </p:set>
                                    <p:animEffect transition="in" filter="blinds(horizontal)">
                                      <p:cBhvr>
                                        <p:cTn id="12" dur="500"/>
                                        <p:tgtEl>
                                          <p:spTgt spid="4098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63"/>
                                        </p:tgtEl>
                                        <p:attrNameLst>
                                          <p:attrName>style.visibility</p:attrName>
                                        </p:attrNameLst>
                                      </p:cBhvr>
                                      <p:to>
                                        <p:strVal val="visible"/>
                                      </p:to>
                                    </p:set>
                                    <p:animEffect transition="in" filter="dissolve">
                                      <p:cBhvr>
                                        <p:cTn id="17" dur="500"/>
                                        <p:tgtEl>
                                          <p:spTgt spid="4096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0964"/>
                                        </p:tgtEl>
                                        <p:attrNameLst>
                                          <p:attrName>style.visibility</p:attrName>
                                        </p:attrNameLst>
                                      </p:cBhvr>
                                      <p:to>
                                        <p:strVal val="visible"/>
                                      </p:to>
                                    </p:set>
                                    <p:animEffect transition="in" filter="dissolve">
                                      <p:cBhvr>
                                        <p:cTn id="20" dur="500"/>
                                        <p:tgtEl>
                                          <p:spTgt spid="4096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0969"/>
                                        </p:tgtEl>
                                        <p:attrNameLst>
                                          <p:attrName>style.visibility</p:attrName>
                                        </p:attrNameLst>
                                      </p:cBhvr>
                                      <p:to>
                                        <p:strVal val="visible"/>
                                      </p:to>
                                    </p:set>
                                    <p:animEffect transition="in" filter="wipe(down)">
                                      <p:cBhvr>
                                        <p:cTn id="25" dur="500"/>
                                        <p:tgtEl>
                                          <p:spTgt spid="40969"/>
                                        </p:tgtEl>
                                      </p:cBhvr>
                                    </p:animEffect>
                                  </p:childTnLst>
                                </p:cTn>
                              </p:par>
                              <p:par>
                                <p:cTn id="26" presetID="22" presetClass="entr" presetSubtype="4" fill="hold" nodeType="withEffect">
                                  <p:stCondLst>
                                    <p:cond delay="0"/>
                                  </p:stCondLst>
                                  <p:childTnLst>
                                    <p:set>
                                      <p:cBhvr>
                                        <p:cTn id="27" dur="1" fill="hold">
                                          <p:stCondLst>
                                            <p:cond delay="0"/>
                                          </p:stCondLst>
                                        </p:cTn>
                                        <p:tgtEl>
                                          <p:spTgt spid="40970"/>
                                        </p:tgtEl>
                                        <p:attrNameLst>
                                          <p:attrName>style.visibility</p:attrName>
                                        </p:attrNameLst>
                                      </p:cBhvr>
                                      <p:to>
                                        <p:strVal val="visible"/>
                                      </p:to>
                                    </p:set>
                                    <p:animEffect transition="in" filter="wipe(down)">
                                      <p:cBhvr>
                                        <p:cTn id="28" dur="500"/>
                                        <p:tgtEl>
                                          <p:spTgt spid="40970"/>
                                        </p:tgtEl>
                                      </p:cBhvr>
                                    </p:animEffect>
                                  </p:childTnLst>
                                </p:cTn>
                              </p:par>
                              <p:par>
                                <p:cTn id="29" presetID="22" presetClass="entr" presetSubtype="4" fill="hold" nodeType="withEffect">
                                  <p:stCondLst>
                                    <p:cond delay="0"/>
                                  </p:stCondLst>
                                  <p:childTnLst>
                                    <p:set>
                                      <p:cBhvr>
                                        <p:cTn id="30" dur="1" fill="hold">
                                          <p:stCondLst>
                                            <p:cond delay="0"/>
                                          </p:stCondLst>
                                        </p:cTn>
                                        <p:tgtEl>
                                          <p:spTgt spid="40971"/>
                                        </p:tgtEl>
                                        <p:attrNameLst>
                                          <p:attrName>style.visibility</p:attrName>
                                        </p:attrNameLst>
                                      </p:cBhvr>
                                      <p:to>
                                        <p:strVal val="visible"/>
                                      </p:to>
                                    </p:set>
                                    <p:animEffect transition="in" filter="wipe(down)">
                                      <p:cBhvr>
                                        <p:cTn id="31" dur="500"/>
                                        <p:tgtEl>
                                          <p:spTgt spid="40971"/>
                                        </p:tgtEl>
                                      </p:cBhvr>
                                    </p:animEffect>
                                  </p:childTnLst>
                                </p:cTn>
                              </p:par>
                              <p:par>
                                <p:cTn id="32" presetID="22" presetClass="entr" presetSubtype="4" fill="hold" nodeType="withEffect">
                                  <p:stCondLst>
                                    <p:cond delay="0"/>
                                  </p:stCondLst>
                                  <p:childTnLst>
                                    <p:set>
                                      <p:cBhvr>
                                        <p:cTn id="33" dur="1" fill="hold">
                                          <p:stCondLst>
                                            <p:cond delay="0"/>
                                          </p:stCondLst>
                                        </p:cTn>
                                        <p:tgtEl>
                                          <p:spTgt spid="40972"/>
                                        </p:tgtEl>
                                        <p:attrNameLst>
                                          <p:attrName>style.visibility</p:attrName>
                                        </p:attrNameLst>
                                      </p:cBhvr>
                                      <p:to>
                                        <p:strVal val="visible"/>
                                      </p:to>
                                    </p:set>
                                    <p:animEffect transition="in" filter="wipe(down)">
                                      <p:cBhvr>
                                        <p:cTn id="34" dur="500"/>
                                        <p:tgtEl>
                                          <p:spTgt spid="4097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0965"/>
                                        </p:tgtEl>
                                        <p:attrNameLst>
                                          <p:attrName>style.visibility</p:attrName>
                                        </p:attrNameLst>
                                      </p:cBhvr>
                                      <p:to>
                                        <p:strVal val="visible"/>
                                      </p:to>
                                    </p:set>
                                    <p:animEffect transition="in" filter="dissolve">
                                      <p:cBhvr>
                                        <p:cTn id="39" dur="500"/>
                                        <p:tgtEl>
                                          <p:spTgt spid="40965"/>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0966"/>
                                        </p:tgtEl>
                                        <p:attrNameLst>
                                          <p:attrName>style.visibility</p:attrName>
                                        </p:attrNameLst>
                                      </p:cBhvr>
                                      <p:to>
                                        <p:strVal val="visible"/>
                                      </p:to>
                                    </p:set>
                                    <p:animEffect transition="in" filter="dissolve">
                                      <p:cBhvr>
                                        <p:cTn id="42" dur="500"/>
                                        <p:tgtEl>
                                          <p:spTgt spid="40966"/>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40973"/>
                                        </p:tgtEl>
                                        <p:attrNameLst>
                                          <p:attrName>style.visibility</p:attrName>
                                        </p:attrNameLst>
                                      </p:cBhvr>
                                      <p:to>
                                        <p:strVal val="visible"/>
                                      </p:to>
                                    </p:set>
                                    <p:animEffect transition="in" filter="wipe(down)">
                                      <p:cBhvr>
                                        <p:cTn id="46" dur="500"/>
                                        <p:tgtEl>
                                          <p:spTgt spid="40973"/>
                                        </p:tgtEl>
                                      </p:cBhvr>
                                    </p:animEffect>
                                  </p:childTnLst>
                                </p:cTn>
                              </p:par>
                              <p:par>
                                <p:cTn id="47" presetID="22" presetClass="entr" presetSubtype="4" fill="hold" nodeType="withEffect">
                                  <p:stCondLst>
                                    <p:cond delay="0"/>
                                  </p:stCondLst>
                                  <p:childTnLst>
                                    <p:set>
                                      <p:cBhvr>
                                        <p:cTn id="48" dur="1" fill="hold">
                                          <p:stCondLst>
                                            <p:cond delay="0"/>
                                          </p:stCondLst>
                                        </p:cTn>
                                        <p:tgtEl>
                                          <p:spTgt spid="40974"/>
                                        </p:tgtEl>
                                        <p:attrNameLst>
                                          <p:attrName>style.visibility</p:attrName>
                                        </p:attrNameLst>
                                      </p:cBhvr>
                                      <p:to>
                                        <p:strVal val="visible"/>
                                      </p:to>
                                    </p:set>
                                    <p:animEffect transition="in" filter="wipe(down)">
                                      <p:cBhvr>
                                        <p:cTn id="49" dur="500"/>
                                        <p:tgtEl>
                                          <p:spTgt spid="40974"/>
                                        </p:tgtEl>
                                      </p:cBhvr>
                                    </p:animEffect>
                                  </p:childTnLst>
                                </p:cTn>
                              </p:par>
                              <p:par>
                                <p:cTn id="50" presetID="22" presetClass="entr" presetSubtype="4" fill="hold" nodeType="withEffect">
                                  <p:stCondLst>
                                    <p:cond delay="0"/>
                                  </p:stCondLst>
                                  <p:childTnLst>
                                    <p:set>
                                      <p:cBhvr>
                                        <p:cTn id="51" dur="1" fill="hold">
                                          <p:stCondLst>
                                            <p:cond delay="0"/>
                                          </p:stCondLst>
                                        </p:cTn>
                                        <p:tgtEl>
                                          <p:spTgt spid="40975"/>
                                        </p:tgtEl>
                                        <p:attrNameLst>
                                          <p:attrName>style.visibility</p:attrName>
                                        </p:attrNameLst>
                                      </p:cBhvr>
                                      <p:to>
                                        <p:strVal val="visible"/>
                                      </p:to>
                                    </p:set>
                                    <p:animEffect transition="in" filter="wipe(down)">
                                      <p:cBhvr>
                                        <p:cTn id="52" dur="500"/>
                                        <p:tgtEl>
                                          <p:spTgt spid="40975"/>
                                        </p:tgtEl>
                                      </p:cBhvr>
                                    </p:animEffect>
                                  </p:childTnLst>
                                </p:cTn>
                              </p:par>
                              <p:par>
                                <p:cTn id="53" presetID="22" presetClass="entr" presetSubtype="4" fill="hold" nodeType="withEffect">
                                  <p:stCondLst>
                                    <p:cond delay="0"/>
                                  </p:stCondLst>
                                  <p:childTnLst>
                                    <p:set>
                                      <p:cBhvr>
                                        <p:cTn id="54" dur="1" fill="hold">
                                          <p:stCondLst>
                                            <p:cond delay="0"/>
                                          </p:stCondLst>
                                        </p:cTn>
                                        <p:tgtEl>
                                          <p:spTgt spid="40976"/>
                                        </p:tgtEl>
                                        <p:attrNameLst>
                                          <p:attrName>style.visibility</p:attrName>
                                        </p:attrNameLst>
                                      </p:cBhvr>
                                      <p:to>
                                        <p:strVal val="visible"/>
                                      </p:to>
                                    </p:set>
                                    <p:animEffect transition="in" filter="wipe(down)">
                                      <p:cBhvr>
                                        <p:cTn id="55" dur="500"/>
                                        <p:tgtEl>
                                          <p:spTgt spid="4097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0967"/>
                                        </p:tgtEl>
                                        <p:attrNameLst>
                                          <p:attrName>style.visibility</p:attrName>
                                        </p:attrNameLst>
                                      </p:cBhvr>
                                      <p:to>
                                        <p:strVal val="visible"/>
                                      </p:to>
                                    </p:set>
                                    <p:animEffect transition="in" filter="dissolve">
                                      <p:cBhvr>
                                        <p:cTn id="60" dur="500"/>
                                        <p:tgtEl>
                                          <p:spTgt spid="40967"/>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0968"/>
                                        </p:tgtEl>
                                        <p:attrNameLst>
                                          <p:attrName>style.visibility</p:attrName>
                                        </p:attrNameLst>
                                      </p:cBhvr>
                                      <p:to>
                                        <p:strVal val="visible"/>
                                      </p:to>
                                    </p:set>
                                    <p:animEffect transition="in" filter="dissolve">
                                      <p:cBhvr>
                                        <p:cTn id="63" dur="500"/>
                                        <p:tgtEl>
                                          <p:spTgt spid="40968"/>
                                        </p:tgtEl>
                                      </p:cBhvr>
                                    </p:animEffect>
                                  </p:childTnLst>
                                </p:cTn>
                              </p:par>
                            </p:childTnLst>
                          </p:cTn>
                        </p:par>
                        <p:par>
                          <p:cTn id="64" fill="hold">
                            <p:stCondLst>
                              <p:cond delay="500"/>
                            </p:stCondLst>
                            <p:childTnLst>
                              <p:par>
                                <p:cTn id="65" presetID="22" presetClass="entr" presetSubtype="4" fill="hold" nodeType="afterEffect">
                                  <p:stCondLst>
                                    <p:cond delay="0"/>
                                  </p:stCondLst>
                                  <p:childTnLst>
                                    <p:set>
                                      <p:cBhvr>
                                        <p:cTn id="66" dur="1" fill="hold">
                                          <p:stCondLst>
                                            <p:cond delay="0"/>
                                          </p:stCondLst>
                                        </p:cTn>
                                        <p:tgtEl>
                                          <p:spTgt spid="40977"/>
                                        </p:tgtEl>
                                        <p:attrNameLst>
                                          <p:attrName>style.visibility</p:attrName>
                                        </p:attrNameLst>
                                      </p:cBhvr>
                                      <p:to>
                                        <p:strVal val="visible"/>
                                      </p:to>
                                    </p:set>
                                    <p:animEffect transition="in" filter="wipe(down)">
                                      <p:cBhvr>
                                        <p:cTn id="67" dur="500"/>
                                        <p:tgtEl>
                                          <p:spTgt spid="40977"/>
                                        </p:tgtEl>
                                      </p:cBhvr>
                                    </p:animEffect>
                                  </p:childTnLst>
                                </p:cTn>
                              </p:par>
                              <p:par>
                                <p:cTn id="68" presetID="22" presetClass="entr" presetSubtype="4" fill="hold" nodeType="withEffect">
                                  <p:stCondLst>
                                    <p:cond delay="0"/>
                                  </p:stCondLst>
                                  <p:childTnLst>
                                    <p:set>
                                      <p:cBhvr>
                                        <p:cTn id="69" dur="1" fill="hold">
                                          <p:stCondLst>
                                            <p:cond delay="0"/>
                                          </p:stCondLst>
                                        </p:cTn>
                                        <p:tgtEl>
                                          <p:spTgt spid="40978"/>
                                        </p:tgtEl>
                                        <p:attrNameLst>
                                          <p:attrName>style.visibility</p:attrName>
                                        </p:attrNameLst>
                                      </p:cBhvr>
                                      <p:to>
                                        <p:strVal val="visible"/>
                                      </p:to>
                                    </p:set>
                                    <p:animEffect transition="in" filter="wipe(down)">
                                      <p:cBhvr>
                                        <p:cTn id="70" dur="500"/>
                                        <p:tgtEl>
                                          <p:spTgt spid="40978"/>
                                        </p:tgtEl>
                                      </p:cBhvr>
                                    </p:animEffect>
                                  </p:childTnLst>
                                </p:cTn>
                              </p:par>
                              <p:par>
                                <p:cTn id="71" presetID="22" presetClass="entr" presetSubtype="4" fill="hold" nodeType="withEffect">
                                  <p:stCondLst>
                                    <p:cond delay="0"/>
                                  </p:stCondLst>
                                  <p:childTnLst>
                                    <p:set>
                                      <p:cBhvr>
                                        <p:cTn id="72" dur="1" fill="hold">
                                          <p:stCondLst>
                                            <p:cond delay="0"/>
                                          </p:stCondLst>
                                        </p:cTn>
                                        <p:tgtEl>
                                          <p:spTgt spid="40979"/>
                                        </p:tgtEl>
                                        <p:attrNameLst>
                                          <p:attrName>style.visibility</p:attrName>
                                        </p:attrNameLst>
                                      </p:cBhvr>
                                      <p:to>
                                        <p:strVal val="visible"/>
                                      </p:to>
                                    </p:set>
                                    <p:animEffect transition="in" filter="wipe(down)">
                                      <p:cBhvr>
                                        <p:cTn id="73" dur="500"/>
                                        <p:tgtEl>
                                          <p:spTgt spid="40979"/>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40982"/>
                                        </p:tgtEl>
                                        <p:attrNameLst>
                                          <p:attrName>style.visibility</p:attrName>
                                        </p:attrNameLst>
                                      </p:cBhvr>
                                      <p:to>
                                        <p:strVal val="visible"/>
                                      </p:to>
                                    </p:set>
                                    <p:anim calcmode="lin" valueType="num">
                                      <p:cBhvr additive="base">
                                        <p:cTn id="78" dur="500" fill="hold"/>
                                        <p:tgtEl>
                                          <p:spTgt spid="40982"/>
                                        </p:tgtEl>
                                        <p:attrNameLst>
                                          <p:attrName>ppt_x</p:attrName>
                                        </p:attrNameLst>
                                      </p:cBhvr>
                                      <p:tavLst>
                                        <p:tav tm="0">
                                          <p:val>
                                            <p:strVal val="0-#ppt_w/2"/>
                                          </p:val>
                                        </p:tav>
                                        <p:tav tm="100000">
                                          <p:val>
                                            <p:strVal val="#ppt_x"/>
                                          </p:val>
                                        </p:tav>
                                      </p:tavLst>
                                    </p:anim>
                                    <p:anim calcmode="lin" valueType="num">
                                      <p:cBhvr additive="base">
                                        <p:cTn id="79" dur="500" fill="hold"/>
                                        <p:tgtEl>
                                          <p:spTgt spid="40982"/>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0983"/>
                                        </p:tgtEl>
                                        <p:attrNameLst>
                                          <p:attrName>style.visibility</p:attrName>
                                        </p:attrNameLst>
                                      </p:cBhvr>
                                      <p:to>
                                        <p:strVal val="visible"/>
                                      </p:to>
                                    </p:set>
                                    <p:animEffect transition="in" filter="dissolve">
                                      <p:cBhvr>
                                        <p:cTn id="84" dur="500"/>
                                        <p:tgtEl>
                                          <p:spTgt spid="40983"/>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40984"/>
                                        </p:tgtEl>
                                        <p:attrNameLst>
                                          <p:attrName>style.visibility</p:attrName>
                                        </p:attrNameLst>
                                      </p:cBhvr>
                                      <p:to>
                                        <p:strVal val="visible"/>
                                      </p:to>
                                    </p:set>
                                    <p:anim calcmode="lin" valueType="num">
                                      <p:cBhvr additive="base">
                                        <p:cTn id="89" dur="500" fill="hold"/>
                                        <p:tgtEl>
                                          <p:spTgt spid="40984"/>
                                        </p:tgtEl>
                                        <p:attrNameLst>
                                          <p:attrName>ppt_x</p:attrName>
                                        </p:attrNameLst>
                                      </p:cBhvr>
                                      <p:tavLst>
                                        <p:tav tm="0">
                                          <p:val>
                                            <p:strVal val="0-#ppt_w/2"/>
                                          </p:val>
                                        </p:tav>
                                        <p:tav tm="100000">
                                          <p:val>
                                            <p:strVal val="#ppt_x"/>
                                          </p:val>
                                        </p:tav>
                                      </p:tavLst>
                                    </p:anim>
                                    <p:anim calcmode="lin" valueType="num">
                                      <p:cBhvr additive="base">
                                        <p:cTn id="90" dur="500" fill="hold"/>
                                        <p:tgtEl>
                                          <p:spTgt spid="40984"/>
                                        </p:tgtEl>
                                        <p:attrNameLst>
                                          <p:attrName>ppt_y</p:attrName>
                                        </p:attrNameLst>
                                      </p:cBhvr>
                                      <p:tavLst>
                                        <p:tav tm="0">
                                          <p:val>
                                            <p:strVal val="#ppt_y"/>
                                          </p:val>
                                        </p:tav>
                                        <p:tav tm="100000">
                                          <p:val>
                                            <p:strVal val="#ppt_y"/>
                                          </p:val>
                                        </p:tav>
                                      </p:tavLst>
                                    </p:anim>
                                  </p:childTnLst>
                                </p:cTn>
                              </p:par>
                              <p:par>
                                <p:cTn id="91" presetID="9" presetClass="entr" presetSubtype="0" fill="hold" grpId="0" nodeType="withEffect">
                                  <p:stCondLst>
                                    <p:cond delay="0"/>
                                  </p:stCondLst>
                                  <p:childTnLst>
                                    <p:set>
                                      <p:cBhvr>
                                        <p:cTn id="92" dur="1" fill="hold">
                                          <p:stCondLst>
                                            <p:cond delay="0"/>
                                          </p:stCondLst>
                                        </p:cTn>
                                        <p:tgtEl>
                                          <p:spTgt spid="40985"/>
                                        </p:tgtEl>
                                        <p:attrNameLst>
                                          <p:attrName>style.visibility</p:attrName>
                                        </p:attrNameLst>
                                      </p:cBhvr>
                                      <p:to>
                                        <p:strVal val="visible"/>
                                      </p:to>
                                    </p:set>
                                    <p:animEffect transition="in" filter="dissolve">
                                      <p:cBhvr>
                                        <p:cTn id="93" dur="500"/>
                                        <p:tgtEl>
                                          <p:spTgt spid="40985"/>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8" fill="hold" grpId="0" nodeType="clickEffect">
                                  <p:stCondLst>
                                    <p:cond delay="0"/>
                                  </p:stCondLst>
                                  <p:childTnLst>
                                    <p:set>
                                      <p:cBhvr>
                                        <p:cTn id="97" dur="1" fill="hold">
                                          <p:stCondLst>
                                            <p:cond delay="0"/>
                                          </p:stCondLst>
                                        </p:cTn>
                                        <p:tgtEl>
                                          <p:spTgt spid="40986"/>
                                        </p:tgtEl>
                                        <p:attrNameLst>
                                          <p:attrName>style.visibility</p:attrName>
                                        </p:attrNameLst>
                                      </p:cBhvr>
                                      <p:to>
                                        <p:strVal val="visible"/>
                                      </p:to>
                                    </p:set>
                                    <p:anim calcmode="lin" valueType="num">
                                      <p:cBhvr additive="base">
                                        <p:cTn id="98" dur="500" fill="hold"/>
                                        <p:tgtEl>
                                          <p:spTgt spid="40986"/>
                                        </p:tgtEl>
                                        <p:attrNameLst>
                                          <p:attrName>ppt_x</p:attrName>
                                        </p:attrNameLst>
                                      </p:cBhvr>
                                      <p:tavLst>
                                        <p:tav tm="0">
                                          <p:val>
                                            <p:strVal val="0-#ppt_w/2"/>
                                          </p:val>
                                        </p:tav>
                                        <p:tav tm="100000">
                                          <p:val>
                                            <p:strVal val="#ppt_x"/>
                                          </p:val>
                                        </p:tav>
                                      </p:tavLst>
                                    </p:anim>
                                    <p:anim calcmode="lin" valueType="num">
                                      <p:cBhvr additive="base">
                                        <p:cTn id="99" dur="500" fill="hold"/>
                                        <p:tgtEl>
                                          <p:spTgt spid="40986"/>
                                        </p:tgtEl>
                                        <p:attrNameLst>
                                          <p:attrName>ppt_y</p:attrName>
                                        </p:attrNameLst>
                                      </p:cBhvr>
                                      <p:tavLst>
                                        <p:tav tm="0">
                                          <p:val>
                                            <p:strVal val="#ppt_y"/>
                                          </p:val>
                                        </p:tav>
                                        <p:tav tm="100000">
                                          <p:val>
                                            <p:strVal val="#ppt_y"/>
                                          </p:val>
                                        </p:tav>
                                      </p:tavLst>
                                    </p:anim>
                                  </p:childTnLst>
                                </p:cTn>
                              </p:par>
                              <p:par>
                                <p:cTn id="100" presetID="9" presetClass="entr" presetSubtype="0" fill="hold" grpId="0" nodeType="withEffect">
                                  <p:stCondLst>
                                    <p:cond delay="0"/>
                                  </p:stCondLst>
                                  <p:childTnLst>
                                    <p:set>
                                      <p:cBhvr>
                                        <p:cTn id="101" dur="1" fill="hold">
                                          <p:stCondLst>
                                            <p:cond delay="0"/>
                                          </p:stCondLst>
                                        </p:cTn>
                                        <p:tgtEl>
                                          <p:spTgt spid="40987"/>
                                        </p:tgtEl>
                                        <p:attrNameLst>
                                          <p:attrName>style.visibility</p:attrName>
                                        </p:attrNameLst>
                                      </p:cBhvr>
                                      <p:to>
                                        <p:strVal val="visible"/>
                                      </p:to>
                                    </p:set>
                                    <p:animEffect transition="in" filter="dissolve">
                                      <p:cBhvr>
                                        <p:cTn id="102" dur="500"/>
                                        <p:tgtEl>
                                          <p:spTgt spid="40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p:bldP spid="40964" grpId="0"/>
      <p:bldP spid="40965" grpId="0"/>
      <p:bldP spid="40966" grpId="0"/>
      <p:bldP spid="40967" grpId="0"/>
      <p:bldP spid="40968" grpId="0"/>
      <p:bldP spid="40982" grpId="0"/>
      <p:bldP spid="40983" grpId="0" bldLvl="0" animBg="1"/>
      <p:bldP spid="40984" grpId="0"/>
      <p:bldP spid="40985" grpId="0" bldLvl="0" animBg="1"/>
      <p:bldP spid="40986" grpId="0"/>
      <p:bldP spid="40987"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标题 41985"/>
          <p:cNvSpPr>
            <a:spLocks noGrp="1"/>
          </p:cNvSpPr>
          <p:nvPr>
            <p:ph type="title"/>
          </p:nvPr>
        </p:nvSpPr>
        <p:spPr>
          <a:xfrm>
            <a:off x="1981200" y="304800"/>
            <a:ext cx="8305800" cy="1216025"/>
          </a:xfrm>
        </p:spPr>
        <p:txBody>
          <a:bodyPr anchor="ctr"/>
          <a:p>
            <a:r>
              <a:rPr lang="zh-CN" altLang="en-US" sz="2800" dirty="0"/>
              <a:t> </a:t>
            </a:r>
            <a:r>
              <a:rPr lang="en-US" altLang="x-none" sz="2800" dirty="0"/>
              <a:t>Top-k Query Answering</a:t>
            </a:r>
            <a:br>
              <a:rPr lang="en-US" altLang="x-none" sz="2800" dirty="0"/>
            </a:br>
            <a:r>
              <a:rPr lang="en-US" altLang="x-none" sz="2800" dirty="0"/>
              <a:t> w.r.t. Probabilistic Mappings</a:t>
            </a:r>
            <a:endParaRPr lang="en-US" altLang="x-none" sz="2800" dirty="0"/>
          </a:p>
        </p:txBody>
      </p:sp>
      <p:pic>
        <p:nvPicPr>
          <p:cNvPr id="41987" name="图片 41986" descr="1"/>
          <p:cNvPicPr>
            <a:picLocks noChangeAspect="1"/>
          </p:cNvPicPr>
          <p:nvPr/>
        </p:nvPicPr>
        <p:blipFill>
          <a:blip r:embed="rId1"/>
          <a:stretch>
            <a:fillRect/>
          </a:stretch>
        </p:blipFill>
        <p:spPr>
          <a:xfrm>
            <a:off x="4191000" y="1676400"/>
            <a:ext cx="5133975" cy="533400"/>
          </a:xfrm>
          <a:prstGeom prst="rect">
            <a:avLst/>
          </a:prstGeom>
          <a:noFill/>
          <a:ln w="9525">
            <a:noFill/>
          </a:ln>
        </p:spPr>
      </p:pic>
      <p:pic>
        <p:nvPicPr>
          <p:cNvPr id="41988" name="图片 41987" descr="2"/>
          <p:cNvPicPr>
            <a:picLocks noChangeAspect="1"/>
          </p:cNvPicPr>
          <p:nvPr/>
        </p:nvPicPr>
        <p:blipFill>
          <a:blip r:embed="rId2"/>
          <a:stretch>
            <a:fillRect/>
          </a:stretch>
        </p:blipFill>
        <p:spPr>
          <a:xfrm>
            <a:off x="3248025" y="5305425"/>
            <a:ext cx="6657975" cy="1095375"/>
          </a:xfrm>
          <a:prstGeom prst="rect">
            <a:avLst/>
          </a:prstGeom>
          <a:noFill/>
          <a:ln w="9525">
            <a:noFill/>
          </a:ln>
        </p:spPr>
      </p:pic>
      <p:pic>
        <p:nvPicPr>
          <p:cNvPr id="41989" name="图片 41988" descr="3"/>
          <p:cNvPicPr>
            <a:picLocks noChangeAspect="1"/>
          </p:cNvPicPr>
          <p:nvPr/>
        </p:nvPicPr>
        <p:blipFill>
          <a:blip r:embed="rId3"/>
          <a:stretch>
            <a:fillRect/>
          </a:stretch>
        </p:blipFill>
        <p:spPr>
          <a:xfrm>
            <a:off x="1676400" y="3276600"/>
            <a:ext cx="4267200" cy="1981200"/>
          </a:xfrm>
          <a:prstGeom prst="rect">
            <a:avLst/>
          </a:prstGeom>
          <a:noFill/>
          <a:ln w="9525">
            <a:noFill/>
          </a:ln>
        </p:spPr>
      </p:pic>
      <p:sp>
        <p:nvSpPr>
          <p:cNvPr id="41990" name="流程图: 多文档 41989"/>
          <p:cNvSpPr/>
          <p:nvPr/>
        </p:nvSpPr>
        <p:spPr>
          <a:xfrm>
            <a:off x="6019800" y="2286000"/>
            <a:ext cx="1447800" cy="990600"/>
          </a:xfrm>
          <a:prstGeom prst="flowChartMultidocument">
            <a:avLst/>
          </a:prstGeom>
          <a:solidFill>
            <a:srgbClr val="CCFFFF"/>
          </a:solidFill>
          <a:ln w="9525" cap="flat" cmpd="sng">
            <a:solidFill>
              <a:schemeClr val="tx1"/>
            </a:solidFill>
            <a:prstDash val="solid"/>
            <a:miter/>
            <a:headEnd type="none" w="med" len="med"/>
            <a:tailEnd type="none" w="med" len="med"/>
          </a:ln>
        </p:spPr>
        <p:txBody>
          <a:bodyPr wrap="none" anchor="ctr"/>
          <a:p>
            <a:pPr algn="ctr"/>
            <a:r>
              <a:rPr lang="en-US" altLang="x-none" dirty="0">
                <a:latin typeface="Verdana" panose="020B0604030504040204" pitchFamily="2" charset="0"/>
              </a:rPr>
              <a:t>Mediated </a:t>
            </a:r>
            <a:endParaRPr lang="en-US" altLang="x-none" dirty="0">
              <a:latin typeface="Verdana" panose="020B0604030504040204" pitchFamily="2" charset="0"/>
            </a:endParaRPr>
          </a:p>
          <a:p>
            <a:pPr algn="ctr"/>
            <a:r>
              <a:rPr lang="en-US" altLang="x-none" dirty="0">
                <a:latin typeface="Verdana" panose="020B0604030504040204" pitchFamily="2" charset="0"/>
              </a:rPr>
              <a:t>Schema</a:t>
            </a:r>
            <a:endParaRPr lang="en-US" altLang="x-none" dirty="0">
              <a:latin typeface="Verdana" panose="020B0604030504040204" pitchFamily="2" charset="0"/>
            </a:endParaRPr>
          </a:p>
        </p:txBody>
      </p:sp>
      <p:sp>
        <p:nvSpPr>
          <p:cNvPr id="41991" name="直接连接符 41990"/>
          <p:cNvSpPr/>
          <p:nvPr/>
        </p:nvSpPr>
        <p:spPr>
          <a:xfrm>
            <a:off x="6781800" y="3276600"/>
            <a:ext cx="0" cy="914400"/>
          </a:xfrm>
          <a:prstGeom prst="line">
            <a:avLst/>
          </a:prstGeom>
          <a:ln w="63500" cap="flat" cmpd="sng">
            <a:solidFill>
              <a:srgbClr val="800000"/>
            </a:solidFill>
            <a:prstDash val="solid"/>
            <a:headEnd type="none" w="med" len="med"/>
            <a:tailEnd type="none" w="med" len="med"/>
          </a:ln>
        </p:spPr>
      </p:sp>
      <p:pic>
        <p:nvPicPr>
          <p:cNvPr id="41992" name="图片 41991" descr="5"/>
          <p:cNvPicPr>
            <a:picLocks noChangeAspect="1"/>
          </p:cNvPicPr>
          <p:nvPr/>
        </p:nvPicPr>
        <p:blipFill>
          <a:blip r:embed="rId4"/>
          <a:stretch>
            <a:fillRect/>
          </a:stretch>
        </p:blipFill>
        <p:spPr>
          <a:xfrm>
            <a:off x="6153150" y="4219575"/>
            <a:ext cx="1085850" cy="1038225"/>
          </a:xfrm>
          <a:prstGeom prst="rect">
            <a:avLst/>
          </a:prstGeom>
          <a:noFill/>
          <a:ln w="9525">
            <a:noFill/>
          </a:ln>
        </p:spPr>
      </p:pic>
      <p:sp>
        <p:nvSpPr>
          <p:cNvPr id="41993" name="圆角矩形标注 41992"/>
          <p:cNvSpPr/>
          <p:nvPr/>
        </p:nvSpPr>
        <p:spPr>
          <a:xfrm>
            <a:off x="7924800" y="2133600"/>
            <a:ext cx="2514600" cy="609600"/>
          </a:xfrm>
          <a:prstGeom prst="wedgeRoundRectCallout">
            <a:avLst>
              <a:gd name="adj1" fmla="val -65718"/>
              <a:gd name="adj2" fmla="val 77606"/>
              <a:gd name="adj3" fmla="val 16667"/>
            </a:avLst>
          </a:prstGeom>
          <a:solidFill>
            <a:srgbClr val="CCFFCC"/>
          </a:solidFill>
          <a:ln w="9525" cap="flat" cmpd="sng">
            <a:solidFill>
              <a:schemeClr val="tx1"/>
            </a:solidFill>
            <a:prstDash val="solid"/>
            <a:miter/>
            <a:headEnd type="none" w="med" len="med"/>
            <a:tailEnd type="none" w="med" len="med"/>
          </a:ln>
        </p:spPr>
        <p:txBody>
          <a:bodyPr/>
          <a:p>
            <a:pPr algn="ctr"/>
            <a:r>
              <a:rPr lang="en-US" altLang="x-none" sz="1600" dirty="0">
                <a:latin typeface="Verdana" panose="020B0604030504040204" pitchFamily="2" charset="0"/>
              </a:rPr>
              <a:t>Q: SELECT mailing-addr FROM T</a:t>
            </a:r>
            <a:endParaRPr lang="en-US" altLang="x-none" sz="1600" dirty="0">
              <a:latin typeface="Verdana" panose="020B0604030504040204" pitchFamily="2" charset="0"/>
            </a:endParaRPr>
          </a:p>
        </p:txBody>
      </p:sp>
      <p:pic>
        <p:nvPicPr>
          <p:cNvPr id="41994" name="图片 41993" descr="7"/>
          <p:cNvPicPr>
            <a:picLocks noChangeAspect="1"/>
          </p:cNvPicPr>
          <p:nvPr/>
        </p:nvPicPr>
        <p:blipFill>
          <a:blip r:embed="rId5"/>
          <a:stretch>
            <a:fillRect/>
          </a:stretch>
        </p:blipFill>
        <p:spPr>
          <a:xfrm>
            <a:off x="1981200" y="1600200"/>
            <a:ext cx="2743200" cy="1581150"/>
          </a:xfrm>
          <a:prstGeom prst="rect">
            <a:avLst/>
          </a:prstGeom>
          <a:noFill/>
          <a:ln w="9525">
            <a:noFill/>
          </a:ln>
        </p:spPr>
      </p:pic>
      <p:sp>
        <p:nvSpPr>
          <p:cNvPr id="41995" name="椭圆 41994"/>
          <p:cNvSpPr/>
          <p:nvPr/>
        </p:nvSpPr>
        <p:spPr>
          <a:xfrm>
            <a:off x="3276600" y="3276600"/>
            <a:ext cx="914400" cy="228600"/>
          </a:xfrm>
          <a:prstGeom prst="ellipse">
            <a:avLst/>
          </a:prstGeom>
          <a:noFill/>
          <a:ln w="31750" cap="flat" cmpd="sng">
            <a:solidFill>
              <a:srgbClr val="FF0000"/>
            </a:solidFill>
            <a:prstDash val="solid"/>
            <a:headEnd type="none" w="med" len="med"/>
            <a:tailEnd type="none" w="med" len="med"/>
          </a:ln>
        </p:spPr>
        <p:txBody>
          <a:bodyPr/>
          <a:p>
            <a:endParaRPr lang="zh-CN" altLang="en-US"/>
          </a:p>
        </p:txBody>
      </p:sp>
      <p:sp>
        <p:nvSpPr>
          <p:cNvPr id="41996" name="椭圆 41995"/>
          <p:cNvSpPr/>
          <p:nvPr/>
        </p:nvSpPr>
        <p:spPr>
          <a:xfrm>
            <a:off x="3200400" y="3962400"/>
            <a:ext cx="1066800" cy="304800"/>
          </a:xfrm>
          <a:prstGeom prst="ellipse">
            <a:avLst/>
          </a:prstGeom>
          <a:noFill/>
          <a:ln w="31750" cap="flat" cmpd="sng">
            <a:solidFill>
              <a:srgbClr val="FF0000"/>
            </a:solidFill>
            <a:prstDash val="solid"/>
            <a:headEnd type="none" w="med" len="med"/>
            <a:tailEnd type="none" w="med" len="med"/>
          </a:ln>
        </p:spPr>
        <p:txBody>
          <a:bodyPr/>
          <a:p>
            <a:endParaRPr lang="zh-CN" altLang="en-US"/>
          </a:p>
        </p:txBody>
      </p:sp>
      <p:sp>
        <p:nvSpPr>
          <p:cNvPr id="41997" name="椭圆 41996"/>
          <p:cNvSpPr/>
          <p:nvPr/>
        </p:nvSpPr>
        <p:spPr>
          <a:xfrm>
            <a:off x="3200400" y="4648200"/>
            <a:ext cx="990600" cy="304800"/>
          </a:xfrm>
          <a:prstGeom prst="ellipse">
            <a:avLst/>
          </a:prstGeom>
          <a:noFill/>
          <a:ln w="31750" cap="flat" cmpd="sng">
            <a:solidFill>
              <a:srgbClr val="FF0000"/>
            </a:solidFill>
            <a:prstDash val="solid"/>
            <a:headEnd type="none" w="med" len="med"/>
            <a:tailEnd type="none" w="med" len="med"/>
          </a:ln>
        </p:spPr>
        <p:txBody>
          <a:bodyPr/>
          <a:p>
            <a:endParaRPr lang="zh-CN" altLang="en-US"/>
          </a:p>
        </p:txBody>
      </p:sp>
      <p:sp>
        <p:nvSpPr>
          <p:cNvPr id="41998" name="矩形 41997"/>
          <p:cNvSpPr/>
          <p:nvPr/>
        </p:nvSpPr>
        <p:spPr>
          <a:xfrm>
            <a:off x="3733800" y="3581400"/>
            <a:ext cx="990600" cy="228600"/>
          </a:xfrm>
          <a:prstGeom prst="rect">
            <a:avLst/>
          </a:prstGeom>
          <a:noFill/>
          <a:ln w="31750" cap="flat" cmpd="sng">
            <a:solidFill>
              <a:srgbClr val="0000FF"/>
            </a:solidFill>
            <a:prstDash val="solid"/>
            <a:miter/>
            <a:headEnd type="none" w="med" len="med"/>
            <a:tailEnd type="none" w="med" len="med"/>
          </a:ln>
        </p:spPr>
        <p:txBody>
          <a:bodyPr/>
          <a:p>
            <a:endParaRPr lang="zh-CN" altLang="en-US"/>
          </a:p>
        </p:txBody>
      </p:sp>
      <p:sp>
        <p:nvSpPr>
          <p:cNvPr id="41999" name="矩形 41998"/>
          <p:cNvSpPr/>
          <p:nvPr/>
        </p:nvSpPr>
        <p:spPr>
          <a:xfrm>
            <a:off x="4648200" y="4343400"/>
            <a:ext cx="1295400" cy="228600"/>
          </a:xfrm>
          <a:prstGeom prst="rect">
            <a:avLst/>
          </a:prstGeom>
          <a:noFill/>
          <a:ln w="31750" cap="flat" cmpd="sng">
            <a:solidFill>
              <a:srgbClr val="0000FF"/>
            </a:solidFill>
            <a:prstDash val="solid"/>
            <a:miter/>
            <a:headEnd type="none" w="med" len="med"/>
            <a:tailEnd type="none" w="med" len="med"/>
          </a:ln>
        </p:spPr>
        <p:txBody>
          <a:bodyPr/>
          <a:p>
            <a:endParaRPr lang="zh-CN" altLang="en-US"/>
          </a:p>
        </p:txBody>
      </p:sp>
      <p:sp>
        <p:nvSpPr>
          <p:cNvPr id="42000" name="矩形 41999"/>
          <p:cNvSpPr/>
          <p:nvPr/>
        </p:nvSpPr>
        <p:spPr>
          <a:xfrm>
            <a:off x="2819400" y="5029200"/>
            <a:ext cx="914400" cy="228600"/>
          </a:xfrm>
          <a:prstGeom prst="rect">
            <a:avLst/>
          </a:prstGeom>
          <a:noFill/>
          <a:ln w="31750" cap="flat" cmpd="sng">
            <a:solidFill>
              <a:srgbClr val="0000FF"/>
            </a:solidFill>
            <a:prstDash val="solid"/>
            <a:miter/>
            <a:headEnd type="none" w="med" len="med"/>
            <a:tailEnd type="none" w="med" len="med"/>
          </a:ln>
        </p:spPr>
        <p:txBody>
          <a:bodyPr/>
          <a:p>
            <a:endParaRPr lang="zh-CN" altLang="en-US"/>
          </a:p>
        </p:txBody>
      </p:sp>
      <p:sp>
        <p:nvSpPr>
          <p:cNvPr id="42001" name="矩形 42000"/>
          <p:cNvSpPr/>
          <p:nvPr/>
        </p:nvSpPr>
        <p:spPr>
          <a:xfrm>
            <a:off x="6705600" y="6324600"/>
            <a:ext cx="838200" cy="304800"/>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p>
            <a:pPr algn="ctr"/>
            <a:r>
              <a:rPr lang="en-US" altLang="x-none" dirty="0">
                <a:latin typeface="Verdana" panose="020B0604030504040204" pitchFamily="2" charset="0"/>
              </a:rPr>
              <a:t>0.5</a:t>
            </a:r>
            <a:endParaRPr lang="en-US" altLang="x-none" dirty="0">
              <a:latin typeface="Verdana" panose="020B0604030504040204" pitchFamily="2" charset="0"/>
            </a:endParaRPr>
          </a:p>
        </p:txBody>
      </p:sp>
      <p:sp>
        <p:nvSpPr>
          <p:cNvPr id="42002" name="矩形 42001"/>
          <p:cNvSpPr/>
          <p:nvPr/>
        </p:nvSpPr>
        <p:spPr>
          <a:xfrm>
            <a:off x="8458200" y="6324600"/>
            <a:ext cx="838200" cy="304800"/>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p>
            <a:pPr algn="ctr"/>
            <a:r>
              <a:rPr lang="en-US" altLang="x-none" dirty="0">
                <a:latin typeface="Verdana" panose="020B0604030504040204" pitchFamily="2" charset="0"/>
              </a:rPr>
              <a:t>0.4</a:t>
            </a:r>
            <a:endParaRPr lang="en-US" altLang="x-none" dirty="0">
              <a:latin typeface="Verdana" panose="020B0604030504040204" pitchFamily="2" charset="0"/>
            </a:endParaRPr>
          </a:p>
        </p:txBody>
      </p:sp>
      <p:sp>
        <p:nvSpPr>
          <p:cNvPr id="42003" name="矩形 42002"/>
          <p:cNvSpPr/>
          <p:nvPr/>
        </p:nvSpPr>
        <p:spPr>
          <a:xfrm>
            <a:off x="5257800" y="6324600"/>
            <a:ext cx="838200" cy="304800"/>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p>
            <a:pPr algn="ctr"/>
            <a:r>
              <a:rPr lang="en-US" altLang="x-none" dirty="0">
                <a:latin typeface="Verdana" panose="020B0604030504040204" pitchFamily="2" charset="0"/>
              </a:rPr>
              <a:t>0.1</a:t>
            </a:r>
            <a:endParaRPr lang="en-US" altLang="x-none" dirty="0">
              <a:latin typeface="Verdana" panose="020B0604030504040204" pitchFamily="2" charset="0"/>
            </a:endParaRPr>
          </a:p>
        </p:txBody>
      </p:sp>
      <p:sp>
        <p:nvSpPr>
          <p:cNvPr id="42004" name="流程图: 可选过程 42003"/>
          <p:cNvSpPr/>
          <p:nvPr/>
        </p:nvSpPr>
        <p:spPr>
          <a:xfrm>
            <a:off x="7162800" y="3200400"/>
            <a:ext cx="3352800" cy="457200"/>
          </a:xfrm>
          <a:prstGeom prst="flowChartAlternateProcess">
            <a:avLst/>
          </a:prstGeom>
          <a:solidFill>
            <a:srgbClr val="008000"/>
          </a:solidFill>
          <a:ln w="9525" cap="flat" cmpd="sng">
            <a:solidFill>
              <a:schemeClr val="tx1"/>
            </a:solidFill>
            <a:prstDash val="solid"/>
            <a:miter/>
            <a:headEnd type="none" w="med" len="med"/>
            <a:tailEnd type="none" w="med" len="med"/>
          </a:ln>
        </p:spPr>
        <p:txBody>
          <a:bodyPr wrap="none" anchor="ctr"/>
          <a:p>
            <a:pPr algn="ctr"/>
            <a:r>
              <a:rPr lang="en-US" altLang="x-none" sz="1400" dirty="0">
                <a:solidFill>
                  <a:schemeClr val="bg1"/>
                </a:solidFill>
                <a:latin typeface="Verdana" panose="020B0604030504040204" pitchFamily="2" charset="0"/>
              </a:rPr>
              <a:t>Q1: SELECT current-addr FROM S</a:t>
            </a:r>
            <a:endParaRPr lang="en-US" altLang="x-none" sz="1600" dirty="0">
              <a:solidFill>
                <a:schemeClr val="bg1"/>
              </a:solidFill>
              <a:latin typeface="Verdana" panose="020B0604030504040204" pitchFamily="2" charset="0"/>
            </a:endParaRPr>
          </a:p>
        </p:txBody>
      </p:sp>
      <p:sp>
        <p:nvSpPr>
          <p:cNvPr id="42005" name="流程图: 可选过程 42004"/>
          <p:cNvSpPr/>
          <p:nvPr/>
        </p:nvSpPr>
        <p:spPr>
          <a:xfrm>
            <a:off x="7162800" y="3810000"/>
            <a:ext cx="3352800" cy="457200"/>
          </a:xfrm>
          <a:prstGeom prst="flowChartAlternateProcess">
            <a:avLst/>
          </a:prstGeom>
          <a:solidFill>
            <a:srgbClr val="008000"/>
          </a:solidFill>
          <a:ln w="9525" cap="flat" cmpd="sng">
            <a:solidFill>
              <a:schemeClr val="tx1"/>
            </a:solidFill>
            <a:prstDash val="solid"/>
            <a:miter/>
            <a:headEnd type="none" w="med" len="med"/>
            <a:tailEnd type="none" w="med" len="med"/>
          </a:ln>
        </p:spPr>
        <p:txBody>
          <a:bodyPr wrap="none" anchor="ctr"/>
          <a:p>
            <a:pPr algn="ctr"/>
            <a:r>
              <a:rPr lang="en-US" altLang="x-none" sz="1400" dirty="0">
                <a:solidFill>
                  <a:schemeClr val="bg1"/>
                </a:solidFill>
                <a:latin typeface="Verdana" panose="020B0604030504040204" pitchFamily="2" charset="0"/>
              </a:rPr>
              <a:t>Q2: SELECT permanent-addr FROM S</a:t>
            </a:r>
            <a:endParaRPr lang="en-US" altLang="x-none" sz="1400" dirty="0">
              <a:solidFill>
                <a:schemeClr val="bg1"/>
              </a:solidFill>
              <a:latin typeface="Verdana" panose="020B0604030504040204" pitchFamily="2" charset="0"/>
            </a:endParaRPr>
          </a:p>
        </p:txBody>
      </p:sp>
      <p:sp>
        <p:nvSpPr>
          <p:cNvPr id="42006" name="流程图: 可选过程 42005"/>
          <p:cNvSpPr/>
          <p:nvPr/>
        </p:nvSpPr>
        <p:spPr>
          <a:xfrm>
            <a:off x="7162800" y="4495800"/>
            <a:ext cx="3276600" cy="457200"/>
          </a:xfrm>
          <a:prstGeom prst="flowChartAlternateProcess">
            <a:avLst/>
          </a:prstGeom>
          <a:solidFill>
            <a:srgbClr val="008000"/>
          </a:solidFill>
          <a:ln w="9525" cap="flat" cmpd="sng">
            <a:solidFill>
              <a:schemeClr val="tx1"/>
            </a:solidFill>
            <a:prstDash val="solid"/>
            <a:miter/>
            <a:headEnd type="none" w="med" len="med"/>
            <a:tailEnd type="none" w="med" len="med"/>
          </a:ln>
        </p:spPr>
        <p:txBody>
          <a:bodyPr wrap="none" anchor="ctr"/>
          <a:p>
            <a:pPr algn="ctr"/>
            <a:r>
              <a:rPr lang="en-US" altLang="x-none" sz="1400" dirty="0">
                <a:solidFill>
                  <a:schemeClr val="bg1"/>
                </a:solidFill>
                <a:latin typeface="Verdana" panose="020B0604030504040204" pitchFamily="2" charset="0"/>
              </a:rPr>
              <a:t>Q3: SELECT email-addr FROM S</a:t>
            </a:r>
            <a:endParaRPr lang="zh-CN" altLang="en-US" sz="1400" dirty="0">
              <a:solidFill>
                <a:schemeClr val="bg1"/>
              </a:solidFill>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dissolve">
                                      <p:cBhvr>
                                        <p:cTn id="7" dur="500"/>
                                        <p:tgtEl>
                                          <p:spTgt spid="4198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1992"/>
                                        </p:tgtEl>
                                        <p:attrNameLst>
                                          <p:attrName>style.visibility</p:attrName>
                                        </p:attrNameLst>
                                      </p:cBhvr>
                                      <p:to>
                                        <p:strVal val="visible"/>
                                      </p:to>
                                    </p:set>
                                    <p:animEffect transition="in" filter="blinds(horizontal)">
                                      <p:cBhvr>
                                        <p:cTn id="11" dur="500"/>
                                        <p:tgtEl>
                                          <p:spTgt spid="4199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1987"/>
                                        </p:tgtEl>
                                        <p:attrNameLst>
                                          <p:attrName>style.visibility</p:attrName>
                                        </p:attrNameLst>
                                      </p:cBhvr>
                                      <p:to>
                                        <p:strVal val="visible"/>
                                      </p:to>
                                    </p:set>
                                    <p:animEffect transition="in" filter="dissolve">
                                      <p:cBhvr>
                                        <p:cTn id="16" dur="500"/>
                                        <p:tgtEl>
                                          <p:spTgt spid="41987"/>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41990"/>
                                        </p:tgtEl>
                                        <p:attrNameLst>
                                          <p:attrName>style.visibility</p:attrName>
                                        </p:attrNameLst>
                                      </p:cBhvr>
                                      <p:to>
                                        <p:strVal val="visible"/>
                                      </p:to>
                                    </p:set>
                                    <p:animEffect transition="in" filter="blinds(horizontal)">
                                      <p:cBhvr>
                                        <p:cTn id="20" dur="500"/>
                                        <p:tgtEl>
                                          <p:spTgt spid="41990"/>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41991"/>
                                        </p:tgtEl>
                                        <p:attrNameLst>
                                          <p:attrName>style.visibility</p:attrName>
                                        </p:attrNameLst>
                                      </p:cBhvr>
                                      <p:to>
                                        <p:strVal val="visible"/>
                                      </p:to>
                                    </p:set>
                                    <p:animEffect transition="in" filter="box(in)">
                                      <p:cBhvr>
                                        <p:cTn id="25" dur="500"/>
                                        <p:tgtEl>
                                          <p:spTgt spid="41991"/>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41989"/>
                                        </p:tgtEl>
                                        <p:attrNameLst>
                                          <p:attrName>style.visibility</p:attrName>
                                        </p:attrNameLst>
                                      </p:cBhvr>
                                      <p:to>
                                        <p:strVal val="visible"/>
                                      </p:to>
                                    </p:set>
                                    <p:animEffect transition="in" filter="checkerboard(across)">
                                      <p:cBhvr>
                                        <p:cTn id="30" dur="500"/>
                                        <p:tgtEl>
                                          <p:spTgt spid="4198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1993"/>
                                        </p:tgtEl>
                                        <p:attrNameLst>
                                          <p:attrName>style.visibility</p:attrName>
                                        </p:attrNameLst>
                                      </p:cBhvr>
                                      <p:to>
                                        <p:strVal val="visible"/>
                                      </p:to>
                                    </p:set>
                                    <p:animEffect transition="in" filter="wipe(left)">
                                      <p:cBhvr>
                                        <p:cTn id="35" dur="500"/>
                                        <p:tgtEl>
                                          <p:spTgt spid="4199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41995"/>
                                        </p:tgtEl>
                                        <p:attrNameLst>
                                          <p:attrName>style.visibility</p:attrName>
                                        </p:attrNameLst>
                                      </p:cBhvr>
                                      <p:to>
                                        <p:strVal val="visible"/>
                                      </p:to>
                                    </p:set>
                                    <p:anim calcmode="lin" valueType="num">
                                      <p:cBhvr additive="base">
                                        <p:cTn id="40" dur="500" fill="hold"/>
                                        <p:tgtEl>
                                          <p:spTgt spid="41995"/>
                                        </p:tgtEl>
                                        <p:attrNameLst>
                                          <p:attrName>ppt_x</p:attrName>
                                        </p:attrNameLst>
                                      </p:cBhvr>
                                      <p:tavLst>
                                        <p:tav tm="0">
                                          <p:val>
                                            <p:strVal val="0-#ppt_w/2"/>
                                          </p:val>
                                        </p:tav>
                                        <p:tav tm="100000">
                                          <p:val>
                                            <p:strVal val="#ppt_x"/>
                                          </p:val>
                                        </p:tav>
                                      </p:tavLst>
                                    </p:anim>
                                    <p:anim calcmode="lin" valueType="num">
                                      <p:cBhvr additive="base">
                                        <p:cTn id="41" dur="500" fill="hold"/>
                                        <p:tgtEl>
                                          <p:spTgt spid="41995"/>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41996"/>
                                        </p:tgtEl>
                                        <p:attrNameLst>
                                          <p:attrName>style.visibility</p:attrName>
                                        </p:attrNameLst>
                                      </p:cBhvr>
                                      <p:to>
                                        <p:strVal val="visible"/>
                                      </p:to>
                                    </p:set>
                                    <p:anim calcmode="lin" valueType="num">
                                      <p:cBhvr additive="base">
                                        <p:cTn id="44" dur="500" fill="hold"/>
                                        <p:tgtEl>
                                          <p:spTgt spid="41996"/>
                                        </p:tgtEl>
                                        <p:attrNameLst>
                                          <p:attrName>ppt_x</p:attrName>
                                        </p:attrNameLst>
                                      </p:cBhvr>
                                      <p:tavLst>
                                        <p:tav tm="0">
                                          <p:val>
                                            <p:strVal val="0-#ppt_w/2"/>
                                          </p:val>
                                        </p:tav>
                                        <p:tav tm="100000">
                                          <p:val>
                                            <p:strVal val="#ppt_x"/>
                                          </p:val>
                                        </p:tav>
                                      </p:tavLst>
                                    </p:anim>
                                    <p:anim calcmode="lin" valueType="num">
                                      <p:cBhvr additive="base">
                                        <p:cTn id="45" dur="500" fill="hold"/>
                                        <p:tgtEl>
                                          <p:spTgt spid="41996"/>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0"/>
                                  </p:stCondLst>
                                  <p:childTnLst>
                                    <p:set>
                                      <p:cBhvr>
                                        <p:cTn id="47" dur="1" fill="hold">
                                          <p:stCondLst>
                                            <p:cond delay="0"/>
                                          </p:stCondLst>
                                        </p:cTn>
                                        <p:tgtEl>
                                          <p:spTgt spid="41997"/>
                                        </p:tgtEl>
                                        <p:attrNameLst>
                                          <p:attrName>style.visibility</p:attrName>
                                        </p:attrNameLst>
                                      </p:cBhvr>
                                      <p:to>
                                        <p:strVal val="visible"/>
                                      </p:to>
                                    </p:set>
                                    <p:anim calcmode="lin" valueType="num">
                                      <p:cBhvr additive="base">
                                        <p:cTn id="48" dur="500" fill="hold"/>
                                        <p:tgtEl>
                                          <p:spTgt spid="41997"/>
                                        </p:tgtEl>
                                        <p:attrNameLst>
                                          <p:attrName>ppt_x</p:attrName>
                                        </p:attrNameLst>
                                      </p:cBhvr>
                                      <p:tavLst>
                                        <p:tav tm="0">
                                          <p:val>
                                            <p:strVal val="0-#ppt_w/2"/>
                                          </p:val>
                                        </p:tav>
                                        <p:tav tm="100000">
                                          <p:val>
                                            <p:strVal val="#ppt_x"/>
                                          </p:val>
                                        </p:tav>
                                      </p:tavLst>
                                    </p:anim>
                                    <p:anim calcmode="lin" valueType="num">
                                      <p:cBhvr additive="base">
                                        <p:cTn id="49" dur="500" fill="hold"/>
                                        <p:tgtEl>
                                          <p:spTgt spid="41997"/>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41995"/>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4199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41997"/>
                                        </p:tgtEl>
                                        <p:attrNameLst>
                                          <p:attrName>style.visibility</p:attrName>
                                        </p:attrNameLst>
                                      </p:cBhvr>
                                      <p:to>
                                        <p:strVal val="hidden"/>
                                      </p:to>
                                    </p:set>
                                  </p:childTnLst>
                                </p:cTn>
                              </p:par>
                            </p:childTnLst>
                          </p:cTn>
                        </p:par>
                        <p:par>
                          <p:cTn id="58" fill="hold">
                            <p:stCondLst>
                              <p:cond delay="0"/>
                            </p:stCondLst>
                            <p:childTnLst>
                              <p:par>
                                <p:cTn id="59" presetID="9" presetClass="entr" presetSubtype="0" fill="hold" nodeType="afterEffect">
                                  <p:stCondLst>
                                    <p:cond delay="0"/>
                                  </p:stCondLst>
                                  <p:childTnLst>
                                    <p:set>
                                      <p:cBhvr>
                                        <p:cTn id="60" dur="1" fill="hold">
                                          <p:stCondLst>
                                            <p:cond delay="0"/>
                                          </p:stCondLst>
                                        </p:cTn>
                                        <p:tgtEl>
                                          <p:spTgt spid="42000"/>
                                        </p:tgtEl>
                                        <p:attrNameLst>
                                          <p:attrName>style.visibility</p:attrName>
                                        </p:attrNameLst>
                                      </p:cBhvr>
                                      <p:to>
                                        <p:strVal val="visible"/>
                                      </p:to>
                                    </p:set>
                                    <p:animEffect transition="in" filter="dissolve">
                                      <p:cBhvr>
                                        <p:cTn id="61" dur="500"/>
                                        <p:tgtEl>
                                          <p:spTgt spid="42000"/>
                                        </p:tgtEl>
                                      </p:cBhvr>
                                    </p:animEffect>
                                  </p:childTnLst>
                                </p:cTn>
                              </p:par>
                              <p:par>
                                <p:cTn id="62" presetID="9" presetClass="entr" presetSubtype="0" fill="hold" nodeType="withEffect">
                                  <p:stCondLst>
                                    <p:cond delay="0"/>
                                  </p:stCondLst>
                                  <p:childTnLst>
                                    <p:set>
                                      <p:cBhvr>
                                        <p:cTn id="63" dur="1" fill="hold">
                                          <p:stCondLst>
                                            <p:cond delay="0"/>
                                          </p:stCondLst>
                                        </p:cTn>
                                        <p:tgtEl>
                                          <p:spTgt spid="41998"/>
                                        </p:tgtEl>
                                        <p:attrNameLst>
                                          <p:attrName>style.visibility</p:attrName>
                                        </p:attrNameLst>
                                      </p:cBhvr>
                                      <p:to>
                                        <p:strVal val="visible"/>
                                      </p:to>
                                    </p:set>
                                    <p:animEffect transition="in" filter="dissolve">
                                      <p:cBhvr>
                                        <p:cTn id="64" dur="500"/>
                                        <p:tgtEl>
                                          <p:spTgt spid="41998"/>
                                        </p:tgtEl>
                                      </p:cBhvr>
                                    </p:animEffect>
                                  </p:childTnLst>
                                </p:cTn>
                              </p:par>
                              <p:par>
                                <p:cTn id="65" presetID="9" presetClass="entr" presetSubtype="0" fill="hold" nodeType="withEffect">
                                  <p:stCondLst>
                                    <p:cond delay="0"/>
                                  </p:stCondLst>
                                  <p:childTnLst>
                                    <p:set>
                                      <p:cBhvr>
                                        <p:cTn id="66" dur="1" fill="hold">
                                          <p:stCondLst>
                                            <p:cond delay="0"/>
                                          </p:stCondLst>
                                        </p:cTn>
                                        <p:tgtEl>
                                          <p:spTgt spid="41999"/>
                                        </p:tgtEl>
                                        <p:attrNameLst>
                                          <p:attrName>style.visibility</p:attrName>
                                        </p:attrNameLst>
                                      </p:cBhvr>
                                      <p:to>
                                        <p:strVal val="visible"/>
                                      </p:to>
                                    </p:set>
                                    <p:animEffect transition="in" filter="dissolve">
                                      <p:cBhvr>
                                        <p:cTn id="67" dur="500"/>
                                        <p:tgtEl>
                                          <p:spTgt spid="41999"/>
                                        </p:tgtEl>
                                      </p:cBhvr>
                                    </p:animEffect>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grpId="0" nodeType="clickEffect">
                                  <p:stCondLst>
                                    <p:cond delay="0"/>
                                  </p:stCondLst>
                                  <p:childTnLst>
                                    <p:set>
                                      <p:cBhvr>
                                        <p:cTn id="71" dur="1" fill="hold">
                                          <p:stCondLst>
                                            <p:cond delay="0"/>
                                          </p:stCondLst>
                                        </p:cTn>
                                        <p:tgtEl>
                                          <p:spTgt spid="42006"/>
                                        </p:tgtEl>
                                        <p:attrNameLst>
                                          <p:attrName>style.visibility</p:attrName>
                                        </p:attrNameLst>
                                      </p:cBhvr>
                                      <p:to>
                                        <p:strVal val="visible"/>
                                      </p:to>
                                    </p:set>
                                    <p:animEffect transition="in" filter="checkerboard(across)">
                                      <p:cBhvr>
                                        <p:cTn id="72" dur="500"/>
                                        <p:tgtEl>
                                          <p:spTgt spid="42006"/>
                                        </p:tgtEl>
                                      </p:cBhvr>
                                    </p:animEffect>
                                  </p:childTnLst>
                                </p:cTn>
                              </p:par>
                              <p:par>
                                <p:cTn id="73" presetID="5" presetClass="entr" presetSubtype="10" fill="hold" grpId="0" nodeType="withEffect">
                                  <p:stCondLst>
                                    <p:cond delay="0"/>
                                  </p:stCondLst>
                                  <p:childTnLst>
                                    <p:set>
                                      <p:cBhvr>
                                        <p:cTn id="74" dur="1" fill="hold">
                                          <p:stCondLst>
                                            <p:cond delay="0"/>
                                          </p:stCondLst>
                                        </p:cTn>
                                        <p:tgtEl>
                                          <p:spTgt spid="42004"/>
                                        </p:tgtEl>
                                        <p:attrNameLst>
                                          <p:attrName>style.visibility</p:attrName>
                                        </p:attrNameLst>
                                      </p:cBhvr>
                                      <p:to>
                                        <p:strVal val="visible"/>
                                      </p:to>
                                    </p:set>
                                    <p:animEffect transition="in" filter="checkerboard(across)">
                                      <p:cBhvr>
                                        <p:cTn id="75" dur="500"/>
                                        <p:tgtEl>
                                          <p:spTgt spid="42004"/>
                                        </p:tgtEl>
                                      </p:cBhvr>
                                    </p:animEffect>
                                  </p:childTnLst>
                                </p:cTn>
                              </p:par>
                              <p:par>
                                <p:cTn id="76" presetID="5" presetClass="entr" presetSubtype="10" fill="hold" grpId="0" nodeType="withEffect">
                                  <p:stCondLst>
                                    <p:cond delay="0"/>
                                  </p:stCondLst>
                                  <p:childTnLst>
                                    <p:set>
                                      <p:cBhvr>
                                        <p:cTn id="77" dur="1" fill="hold">
                                          <p:stCondLst>
                                            <p:cond delay="0"/>
                                          </p:stCondLst>
                                        </p:cTn>
                                        <p:tgtEl>
                                          <p:spTgt spid="42005"/>
                                        </p:tgtEl>
                                        <p:attrNameLst>
                                          <p:attrName>style.visibility</p:attrName>
                                        </p:attrNameLst>
                                      </p:cBhvr>
                                      <p:to>
                                        <p:strVal val="visible"/>
                                      </p:to>
                                    </p:set>
                                    <p:animEffect transition="in" filter="checkerboard(across)">
                                      <p:cBhvr>
                                        <p:cTn id="78" dur="500"/>
                                        <p:tgtEl>
                                          <p:spTgt spid="42005"/>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42003"/>
                                        </p:tgtEl>
                                        <p:attrNameLst>
                                          <p:attrName>style.visibility</p:attrName>
                                        </p:attrNameLst>
                                      </p:cBhvr>
                                      <p:to>
                                        <p:strVal val="visible"/>
                                      </p:to>
                                    </p:set>
                                    <p:animEffect transition="in" filter="blinds(horizontal)">
                                      <p:cBhvr>
                                        <p:cTn id="83" dur="500"/>
                                        <p:tgtEl>
                                          <p:spTgt spid="42003"/>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42001"/>
                                        </p:tgtEl>
                                        <p:attrNameLst>
                                          <p:attrName>style.visibility</p:attrName>
                                        </p:attrNameLst>
                                      </p:cBhvr>
                                      <p:to>
                                        <p:strVal val="visible"/>
                                      </p:to>
                                    </p:set>
                                    <p:animEffect transition="in" filter="blinds(horizontal)">
                                      <p:cBhvr>
                                        <p:cTn id="86" dur="500"/>
                                        <p:tgtEl>
                                          <p:spTgt spid="42001"/>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42002"/>
                                        </p:tgtEl>
                                        <p:attrNameLst>
                                          <p:attrName>style.visibility</p:attrName>
                                        </p:attrNameLst>
                                      </p:cBhvr>
                                      <p:to>
                                        <p:strVal val="visible"/>
                                      </p:to>
                                    </p:set>
                                    <p:animEffect transition="in" filter="blinds(horizontal)">
                                      <p:cBhvr>
                                        <p:cTn id="89" dur="500"/>
                                        <p:tgtEl>
                                          <p:spTgt spid="42002"/>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41994"/>
                                        </p:tgtEl>
                                        <p:attrNameLst>
                                          <p:attrName>style.visibility</p:attrName>
                                        </p:attrNameLst>
                                      </p:cBhvr>
                                      <p:to>
                                        <p:strVal val="visible"/>
                                      </p:to>
                                    </p:set>
                                    <p:animEffect transition="in" filter="blinds(horizontal)">
                                      <p:cBhvr>
                                        <p:cTn id="94" dur="500"/>
                                        <p:tgtEl>
                                          <p:spTgt spid="41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bldLvl="0" animBg="1"/>
      <p:bldP spid="41993" grpId="0" bldLvl="0" animBg="1"/>
      <p:bldP spid="42001" grpId="0" bldLvl="0" animBg="1"/>
      <p:bldP spid="42002" grpId="0" bldLvl="0" animBg="1"/>
      <p:bldP spid="42003" grpId="0" bldLvl="0" animBg="1"/>
      <p:bldP spid="42004" grpId="0" bldLvl="0" animBg="1"/>
      <p:bldP spid="42005" grpId="0" bldLvl="0" animBg="1"/>
      <p:bldP spid="42006"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标题 43009"/>
          <p:cNvSpPr>
            <a:spLocks noGrp="1"/>
          </p:cNvSpPr>
          <p:nvPr>
            <p:ph type="title"/>
          </p:nvPr>
        </p:nvSpPr>
        <p:spPr/>
        <p:txBody>
          <a:bodyPr anchor="ctr"/>
          <a:p>
            <a:r>
              <a:rPr lang="en-US" altLang="x-none" sz="3400" dirty="0"/>
              <a:t>Definition of probabilistic mappings</a:t>
            </a:r>
            <a:endParaRPr lang="en-US" altLang="x-none" sz="3400" dirty="0"/>
          </a:p>
        </p:txBody>
      </p:sp>
      <p:sp>
        <p:nvSpPr>
          <p:cNvPr id="43011" name="文本占位符 43010"/>
          <p:cNvSpPr>
            <a:spLocks noGrp="1"/>
          </p:cNvSpPr>
          <p:nvPr>
            <p:ph type="body" idx="1"/>
          </p:nvPr>
        </p:nvSpPr>
        <p:spPr/>
        <p:txBody>
          <a:bodyPr>
            <a:normAutofit lnSpcReduction="10000"/>
          </a:bodyPr>
          <a:p>
            <a:pPr>
              <a:lnSpc>
                <a:spcPct val="90000"/>
              </a:lnSpc>
            </a:pPr>
            <a:r>
              <a:rPr lang="en-US" altLang="x-none" sz="2900" dirty="0"/>
              <a:t>Schema Mapping</a:t>
            </a:r>
            <a:endParaRPr lang="en-US" altLang="x-none" sz="2900" dirty="0"/>
          </a:p>
          <a:p>
            <a:pPr>
              <a:lnSpc>
                <a:spcPct val="90000"/>
              </a:lnSpc>
            </a:pPr>
            <a:endParaRPr lang="en-US" altLang="x-none" sz="2900" dirty="0"/>
          </a:p>
          <a:p>
            <a:pPr>
              <a:lnSpc>
                <a:spcPct val="90000"/>
              </a:lnSpc>
            </a:pPr>
            <a:endParaRPr lang="en-US" altLang="x-none" sz="2600" dirty="0"/>
          </a:p>
          <a:p>
            <a:pPr>
              <a:lnSpc>
                <a:spcPct val="90000"/>
              </a:lnSpc>
            </a:pPr>
            <a:endParaRPr lang="en-US" altLang="x-none" sz="2600" dirty="0"/>
          </a:p>
          <a:p>
            <a:pPr>
              <a:lnSpc>
                <a:spcPct val="90000"/>
              </a:lnSpc>
            </a:pPr>
            <a:endParaRPr lang="en-US" altLang="x-none" sz="2600" dirty="0"/>
          </a:p>
          <a:p>
            <a:pPr>
              <a:lnSpc>
                <a:spcPct val="90000"/>
              </a:lnSpc>
            </a:pPr>
            <a:r>
              <a:rPr lang="en-US" altLang="x-none" sz="2900" dirty="0"/>
              <a:t>Probabilistic Mapping</a:t>
            </a:r>
            <a:endParaRPr lang="en-US" altLang="x-none" sz="2900" dirty="0"/>
          </a:p>
          <a:p>
            <a:pPr>
              <a:lnSpc>
                <a:spcPct val="90000"/>
              </a:lnSpc>
              <a:buNone/>
            </a:pPr>
            <a:endParaRPr lang="en-US" altLang="x-none" sz="2900" dirty="0"/>
          </a:p>
          <a:p>
            <a:pPr>
              <a:lnSpc>
                <a:spcPct val="90000"/>
              </a:lnSpc>
              <a:buNone/>
            </a:pPr>
            <a:r>
              <a:rPr lang="en-US" altLang="x-none" sz="1800" dirty="0"/>
              <a:t>	</a:t>
            </a:r>
            <a:endParaRPr lang="en-US" altLang="x-none" sz="1800" dirty="0"/>
          </a:p>
          <a:p>
            <a:pPr>
              <a:lnSpc>
                <a:spcPct val="90000"/>
              </a:lnSpc>
              <a:buNone/>
            </a:pPr>
            <a:endParaRPr lang="en-US" altLang="x-none" sz="1800" dirty="0"/>
          </a:p>
          <a:p>
            <a:pPr>
              <a:lnSpc>
                <a:spcPct val="90000"/>
              </a:lnSpc>
              <a:buNone/>
            </a:pPr>
            <a:r>
              <a:rPr lang="en-US" altLang="x-none" sz="1800" dirty="0"/>
              <a:t>	</a:t>
            </a:r>
            <a:endParaRPr lang="en-US" altLang="x-none" sz="1800" dirty="0"/>
          </a:p>
          <a:p>
            <a:pPr>
              <a:lnSpc>
                <a:spcPct val="90000"/>
              </a:lnSpc>
            </a:pPr>
            <a:endParaRPr lang="zh-CN" altLang="en-US" sz="1800" dirty="0"/>
          </a:p>
        </p:txBody>
      </p:sp>
      <p:sp>
        <p:nvSpPr>
          <p:cNvPr id="43012" name="文本框 43011"/>
          <p:cNvSpPr txBox="1"/>
          <p:nvPr/>
        </p:nvSpPr>
        <p:spPr>
          <a:xfrm>
            <a:off x="2819400" y="2209800"/>
            <a:ext cx="6172200" cy="368300"/>
          </a:xfrm>
          <a:prstGeom prst="rect">
            <a:avLst/>
          </a:prstGeom>
          <a:noFill/>
          <a:ln w="9525">
            <a:noFill/>
          </a:ln>
        </p:spPr>
        <p:txBody>
          <a:bodyPr>
            <a:spAutoFit/>
          </a:bodyPr>
          <a:p>
            <a:pPr>
              <a:spcBef>
                <a:spcPct val="50000"/>
              </a:spcBef>
            </a:pPr>
            <a:r>
              <a:rPr lang="en-US" altLang="x-none" dirty="0">
                <a:latin typeface="Verdana" panose="020B0604030504040204" pitchFamily="2" charset="0"/>
              </a:rPr>
              <a:t>S=(pname, email-addr, home-addr, office-addr)</a:t>
            </a:r>
            <a:endParaRPr lang="en-US" altLang="x-none" dirty="0">
              <a:latin typeface="Verdana" panose="020B0604030504040204" pitchFamily="2" charset="0"/>
            </a:endParaRPr>
          </a:p>
        </p:txBody>
      </p:sp>
      <p:sp>
        <p:nvSpPr>
          <p:cNvPr id="43013" name="文本框 43012"/>
          <p:cNvSpPr txBox="1"/>
          <p:nvPr/>
        </p:nvSpPr>
        <p:spPr>
          <a:xfrm>
            <a:off x="2819400" y="2681288"/>
            <a:ext cx="5410200" cy="368300"/>
          </a:xfrm>
          <a:prstGeom prst="rect">
            <a:avLst/>
          </a:prstGeom>
          <a:noFill/>
          <a:ln w="9525">
            <a:noFill/>
          </a:ln>
        </p:spPr>
        <p:txBody>
          <a:bodyPr>
            <a:spAutoFit/>
          </a:bodyPr>
          <a:p>
            <a:pPr>
              <a:spcBef>
                <a:spcPct val="20000"/>
              </a:spcBef>
              <a:buClr>
                <a:schemeClr val="accent2"/>
              </a:buClr>
              <a:buFont typeface="Wingdings" panose="05000000000000000000" pitchFamily="2" charset="2"/>
              <a:buNone/>
            </a:pPr>
            <a:r>
              <a:rPr lang="en-US" altLang="x-none" dirty="0">
                <a:latin typeface="Verdana" panose="020B0604030504040204" pitchFamily="2" charset="0"/>
              </a:rPr>
              <a:t>T=(name, mailing-addr)</a:t>
            </a:r>
            <a:endParaRPr lang="en-US" altLang="x-none" dirty="0">
              <a:latin typeface="Verdana" panose="020B0604030504040204" pitchFamily="2" charset="0"/>
            </a:endParaRPr>
          </a:p>
        </p:txBody>
      </p:sp>
      <p:sp>
        <p:nvSpPr>
          <p:cNvPr id="43014" name="直接连接符 43013"/>
          <p:cNvSpPr/>
          <p:nvPr/>
        </p:nvSpPr>
        <p:spPr>
          <a:xfrm>
            <a:off x="3581400" y="2514600"/>
            <a:ext cx="0" cy="304800"/>
          </a:xfrm>
          <a:prstGeom prst="line">
            <a:avLst/>
          </a:prstGeom>
          <a:ln w="38100" cap="flat" cmpd="sng">
            <a:solidFill>
              <a:srgbClr val="800000"/>
            </a:solidFill>
            <a:prstDash val="solid"/>
            <a:headEnd type="none" w="med" len="med"/>
            <a:tailEnd type="none" w="med" len="med"/>
          </a:ln>
        </p:spPr>
      </p:sp>
      <p:sp>
        <p:nvSpPr>
          <p:cNvPr id="43015" name="直接连接符 43014"/>
          <p:cNvSpPr/>
          <p:nvPr/>
        </p:nvSpPr>
        <p:spPr>
          <a:xfrm flipH="1">
            <a:off x="5029200" y="2514600"/>
            <a:ext cx="1295400" cy="304800"/>
          </a:xfrm>
          <a:prstGeom prst="line">
            <a:avLst/>
          </a:prstGeom>
          <a:ln w="38100" cap="flat" cmpd="sng">
            <a:solidFill>
              <a:srgbClr val="800000"/>
            </a:solidFill>
            <a:prstDash val="solid"/>
            <a:headEnd type="none" w="med" len="med"/>
            <a:tailEnd type="none" w="med" len="med"/>
          </a:ln>
        </p:spPr>
      </p:sp>
      <p:sp>
        <p:nvSpPr>
          <p:cNvPr id="43016" name="圆角矩形 43015"/>
          <p:cNvSpPr/>
          <p:nvPr/>
        </p:nvSpPr>
        <p:spPr>
          <a:xfrm>
            <a:off x="2895600" y="3124200"/>
            <a:ext cx="4572000" cy="838200"/>
          </a:xfrm>
          <a:prstGeom prst="roundRect">
            <a:avLst>
              <a:gd name="adj" fmla="val 16667"/>
            </a:avLst>
          </a:prstGeom>
          <a:solidFill>
            <a:srgbClr val="FFFF99"/>
          </a:solidFill>
          <a:ln w="9525" cap="flat" cmpd="sng">
            <a:solidFill>
              <a:schemeClr val="tx1"/>
            </a:solidFill>
            <a:prstDash val="solid"/>
            <a:headEnd type="none" w="med" len="med"/>
            <a:tailEnd type="none" w="med" len="med"/>
          </a:ln>
        </p:spPr>
        <p:txBody>
          <a:bodyPr wrap="none" anchor="ctr"/>
          <a:p>
            <a:pPr algn="ctr"/>
            <a:r>
              <a:rPr lang="en-US" altLang="x-none" dirty="0">
                <a:latin typeface="Verdana" panose="020B0604030504040204" pitchFamily="2" charset="0"/>
              </a:rPr>
              <a:t>one-to-one schema matching</a:t>
            </a:r>
            <a:endParaRPr lang="en-US" altLang="x-none" dirty="0">
              <a:latin typeface="Verdana" panose="020B0604030504040204" pitchFamily="2" charset="0"/>
            </a:endParaRPr>
          </a:p>
          <a:p>
            <a:pPr algn="ctr"/>
            <a:r>
              <a:rPr lang="en-US" altLang="x-none" dirty="0">
                <a:latin typeface="Verdana" panose="020B0604030504040204" pitchFamily="2" charset="0"/>
              </a:rPr>
              <a:t>have exact knowledge of mapping</a:t>
            </a:r>
            <a:endParaRPr lang="en-US" altLang="x-none" dirty="0">
              <a:latin typeface="Verdana" panose="020B0604030504040204" pitchFamily="2" charset="0"/>
            </a:endParaRPr>
          </a:p>
        </p:txBody>
      </p:sp>
      <p:sp>
        <p:nvSpPr>
          <p:cNvPr id="43017" name="文本框 43016"/>
          <p:cNvSpPr txBox="1"/>
          <p:nvPr/>
        </p:nvSpPr>
        <p:spPr>
          <a:xfrm>
            <a:off x="2819400" y="4495800"/>
            <a:ext cx="6400800" cy="398780"/>
          </a:xfrm>
          <a:prstGeom prst="rect">
            <a:avLst/>
          </a:prstGeom>
          <a:noFill/>
          <a:ln w="9525">
            <a:noFill/>
          </a:ln>
        </p:spPr>
        <p:txBody>
          <a:bodyPr>
            <a:spAutoFit/>
          </a:bodyPr>
          <a:p>
            <a:pPr>
              <a:spcBef>
                <a:spcPct val="50000"/>
              </a:spcBef>
            </a:pPr>
            <a:r>
              <a:rPr lang="en-US" altLang="x-none" sz="2000" dirty="0">
                <a:latin typeface="Verdana" panose="020B0604030504040204" pitchFamily="2" charset="0"/>
              </a:rPr>
              <a:t>S=(pname, email-addr, home-addr, office-addr)</a:t>
            </a:r>
            <a:endParaRPr lang="en-US" altLang="x-none" sz="2000" dirty="0">
              <a:latin typeface="Verdana" panose="020B0604030504040204" pitchFamily="2" charset="0"/>
            </a:endParaRPr>
          </a:p>
        </p:txBody>
      </p:sp>
      <p:sp>
        <p:nvSpPr>
          <p:cNvPr id="43018" name="文本框 43017"/>
          <p:cNvSpPr txBox="1"/>
          <p:nvPr/>
        </p:nvSpPr>
        <p:spPr>
          <a:xfrm>
            <a:off x="2819400" y="5653088"/>
            <a:ext cx="5410200" cy="398780"/>
          </a:xfrm>
          <a:prstGeom prst="rect">
            <a:avLst/>
          </a:prstGeom>
          <a:noFill/>
          <a:ln w="9525">
            <a:noFill/>
          </a:ln>
        </p:spPr>
        <p:txBody>
          <a:bodyPr>
            <a:spAutoFit/>
          </a:bodyPr>
          <a:p>
            <a:pPr>
              <a:spcBef>
                <a:spcPct val="20000"/>
              </a:spcBef>
              <a:buClr>
                <a:schemeClr val="accent2"/>
              </a:buClr>
              <a:buFont typeface="Wingdings" panose="05000000000000000000" pitchFamily="2" charset="2"/>
              <a:buNone/>
            </a:pPr>
            <a:r>
              <a:rPr lang="en-US" altLang="x-none" sz="2000" dirty="0">
                <a:latin typeface="Verdana" panose="020B0604030504040204" pitchFamily="2" charset="0"/>
              </a:rPr>
              <a:t>T=(name, mailing-addr)</a:t>
            </a:r>
            <a:endParaRPr lang="en-US" altLang="x-none" sz="2000" dirty="0">
              <a:latin typeface="Verdana" panose="020B0604030504040204" pitchFamily="2" charset="0"/>
            </a:endParaRPr>
          </a:p>
        </p:txBody>
      </p:sp>
      <p:sp>
        <p:nvSpPr>
          <p:cNvPr id="43019" name="直接连接符 43018"/>
          <p:cNvSpPr/>
          <p:nvPr/>
        </p:nvSpPr>
        <p:spPr>
          <a:xfrm>
            <a:off x="3733800" y="4876800"/>
            <a:ext cx="0" cy="838200"/>
          </a:xfrm>
          <a:prstGeom prst="line">
            <a:avLst/>
          </a:prstGeom>
          <a:ln w="38100" cap="flat" cmpd="sng">
            <a:solidFill>
              <a:srgbClr val="800000"/>
            </a:solidFill>
            <a:prstDash val="solid"/>
            <a:headEnd type="none" w="med" len="med"/>
            <a:tailEnd type="none" w="med" len="med"/>
          </a:ln>
        </p:spPr>
      </p:sp>
      <p:sp>
        <p:nvSpPr>
          <p:cNvPr id="43020" name="直接连接符 43019"/>
          <p:cNvSpPr/>
          <p:nvPr/>
        </p:nvSpPr>
        <p:spPr>
          <a:xfrm flipH="1" flipV="1">
            <a:off x="4800600" y="4800600"/>
            <a:ext cx="0" cy="914400"/>
          </a:xfrm>
          <a:prstGeom prst="line">
            <a:avLst/>
          </a:prstGeom>
          <a:ln w="38100" cap="flat" cmpd="sng">
            <a:solidFill>
              <a:srgbClr val="800000"/>
            </a:solidFill>
            <a:prstDash val="solid"/>
            <a:headEnd type="none" w="med" len="med"/>
            <a:tailEnd type="none" w="med" len="med"/>
          </a:ln>
        </p:spPr>
      </p:sp>
      <p:sp>
        <p:nvSpPr>
          <p:cNvPr id="43021" name="直接连接符 43020"/>
          <p:cNvSpPr/>
          <p:nvPr/>
        </p:nvSpPr>
        <p:spPr>
          <a:xfrm flipV="1">
            <a:off x="4876800" y="4876800"/>
            <a:ext cx="1600200" cy="838200"/>
          </a:xfrm>
          <a:prstGeom prst="line">
            <a:avLst/>
          </a:prstGeom>
          <a:ln w="38100" cap="flat" cmpd="sng">
            <a:solidFill>
              <a:srgbClr val="800000"/>
            </a:solidFill>
            <a:prstDash val="solid"/>
            <a:headEnd type="none" w="med" len="med"/>
            <a:tailEnd type="none" w="med" len="med"/>
          </a:ln>
        </p:spPr>
      </p:sp>
      <p:sp>
        <p:nvSpPr>
          <p:cNvPr id="43022" name="直接连接符 43021"/>
          <p:cNvSpPr/>
          <p:nvPr/>
        </p:nvSpPr>
        <p:spPr>
          <a:xfrm flipV="1">
            <a:off x="5029200" y="4876800"/>
            <a:ext cx="3200400" cy="838200"/>
          </a:xfrm>
          <a:prstGeom prst="line">
            <a:avLst/>
          </a:prstGeom>
          <a:ln w="38100" cap="flat" cmpd="sng">
            <a:solidFill>
              <a:srgbClr val="800000"/>
            </a:solidFill>
            <a:prstDash val="solid"/>
            <a:headEnd type="none" w="med" len="med"/>
            <a:tailEnd type="none" w="med" len="med"/>
          </a:ln>
        </p:spPr>
      </p:sp>
      <p:sp>
        <p:nvSpPr>
          <p:cNvPr id="43023" name="矩形 43022"/>
          <p:cNvSpPr/>
          <p:nvPr/>
        </p:nvSpPr>
        <p:spPr>
          <a:xfrm>
            <a:off x="3352800" y="5105400"/>
            <a:ext cx="533400" cy="381000"/>
          </a:xfrm>
          <a:prstGeom prst="rect">
            <a:avLst/>
          </a:prstGeom>
          <a:solidFill>
            <a:srgbClr val="CCFFCC"/>
          </a:solidFill>
          <a:ln w="9525">
            <a:noFill/>
          </a:ln>
        </p:spPr>
        <p:txBody>
          <a:bodyPr wrap="none" anchor="ctr"/>
          <a:p>
            <a:pPr algn="ctr"/>
            <a:r>
              <a:rPr lang="en-US" altLang="x-none" dirty="0">
                <a:latin typeface="Verdana" panose="020B0604030504040204" pitchFamily="2" charset="0"/>
              </a:rPr>
              <a:t>1.0</a:t>
            </a:r>
            <a:endParaRPr lang="en-US" altLang="x-none" dirty="0">
              <a:latin typeface="Verdana" panose="020B0604030504040204" pitchFamily="2" charset="0"/>
            </a:endParaRPr>
          </a:p>
        </p:txBody>
      </p:sp>
      <p:sp>
        <p:nvSpPr>
          <p:cNvPr id="43024" name="矩形 43023"/>
          <p:cNvSpPr/>
          <p:nvPr/>
        </p:nvSpPr>
        <p:spPr>
          <a:xfrm>
            <a:off x="4419600" y="5029200"/>
            <a:ext cx="533400" cy="381000"/>
          </a:xfrm>
          <a:prstGeom prst="rect">
            <a:avLst/>
          </a:prstGeom>
          <a:solidFill>
            <a:srgbClr val="FFCC99"/>
          </a:solidFill>
          <a:ln w="9525">
            <a:noFill/>
          </a:ln>
        </p:spPr>
        <p:txBody>
          <a:bodyPr wrap="none" anchor="ctr"/>
          <a:p>
            <a:pPr algn="ctr"/>
            <a:r>
              <a:rPr lang="en-US" altLang="x-none" dirty="0">
                <a:latin typeface="Verdana" panose="020B0604030504040204" pitchFamily="2" charset="0"/>
              </a:rPr>
              <a:t>0.1</a:t>
            </a:r>
            <a:endParaRPr lang="en-US" altLang="x-none" dirty="0">
              <a:latin typeface="Verdana" panose="020B0604030504040204" pitchFamily="2" charset="0"/>
            </a:endParaRPr>
          </a:p>
        </p:txBody>
      </p:sp>
      <p:sp>
        <p:nvSpPr>
          <p:cNvPr id="43025" name="矩形 43024"/>
          <p:cNvSpPr/>
          <p:nvPr/>
        </p:nvSpPr>
        <p:spPr>
          <a:xfrm>
            <a:off x="5181600" y="4953000"/>
            <a:ext cx="533400" cy="381000"/>
          </a:xfrm>
          <a:prstGeom prst="rect">
            <a:avLst/>
          </a:prstGeom>
          <a:solidFill>
            <a:srgbClr val="FFCC99"/>
          </a:solidFill>
          <a:ln w="9525">
            <a:noFill/>
          </a:ln>
        </p:spPr>
        <p:txBody>
          <a:bodyPr wrap="none" anchor="ctr"/>
          <a:p>
            <a:pPr algn="ctr"/>
            <a:r>
              <a:rPr lang="en-US" altLang="x-none" dirty="0">
                <a:latin typeface="Verdana" panose="020B0604030504040204" pitchFamily="2" charset="0"/>
              </a:rPr>
              <a:t>0.5</a:t>
            </a:r>
            <a:endParaRPr lang="en-US" altLang="x-none" dirty="0">
              <a:latin typeface="Verdana" panose="020B0604030504040204" pitchFamily="2" charset="0"/>
            </a:endParaRPr>
          </a:p>
        </p:txBody>
      </p:sp>
      <p:sp>
        <p:nvSpPr>
          <p:cNvPr id="43026" name="矩形 43025"/>
          <p:cNvSpPr/>
          <p:nvPr/>
        </p:nvSpPr>
        <p:spPr>
          <a:xfrm>
            <a:off x="6172200" y="5029200"/>
            <a:ext cx="533400" cy="381000"/>
          </a:xfrm>
          <a:prstGeom prst="rect">
            <a:avLst/>
          </a:prstGeom>
          <a:solidFill>
            <a:srgbClr val="FFCC99"/>
          </a:solidFill>
          <a:ln w="9525">
            <a:noFill/>
          </a:ln>
        </p:spPr>
        <p:txBody>
          <a:bodyPr wrap="none" anchor="ctr"/>
          <a:p>
            <a:pPr algn="ctr"/>
            <a:r>
              <a:rPr lang="en-US" altLang="x-none" dirty="0">
                <a:latin typeface="Verdana" panose="020B0604030504040204" pitchFamily="2" charset="0"/>
              </a:rPr>
              <a:t>0.4</a:t>
            </a:r>
            <a:endParaRPr lang="en-US" altLang="x-none"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blinds(horizontal)">
                                      <p:cBhvr>
                                        <p:cTn id="7" dur="500"/>
                                        <p:tgtEl>
                                          <p:spTgt spid="430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3012"/>
                                        </p:tgtEl>
                                        <p:attrNameLst>
                                          <p:attrName>style.visibility</p:attrName>
                                        </p:attrNameLst>
                                      </p:cBhvr>
                                      <p:to>
                                        <p:strVal val="visible"/>
                                      </p:to>
                                    </p:set>
                                    <p:animEffect transition="in" filter="blinds(horizontal)">
                                      <p:cBhvr>
                                        <p:cTn id="10" dur="500"/>
                                        <p:tgtEl>
                                          <p:spTgt spid="43012"/>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3014"/>
                                        </p:tgtEl>
                                        <p:attrNameLst>
                                          <p:attrName>style.visibility</p:attrName>
                                        </p:attrNameLst>
                                      </p:cBhvr>
                                      <p:to>
                                        <p:strVal val="visible"/>
                                      </p:to>
                                    </p:set>
                                    <p:animEffect transition="in" filter="wipe(down)">
                                      <p:cBhvr>
                                        <p:cTn id="14" dur="500"/>
                                        <p:tgtEl>
                                          <p:spTgt spid="43014"/>
                                        </p:tgtEl>
                                      </p:cBhvr>
                                    </p:animEffect>
                                  </p:childTnLst>
                                </p:cTn>
                              </p:par>
                              <p:par>
                                <p:cTn id="15" presetID="22" presetClass="entr" presetSubtype="4" fill="hold" nodeType="withEffect">
                                  <p:stCondLst>
                                    <p:cond delay="0"/>
                                  </p:stCondLst>
                                  <p:childTnLst>
                                    <p:set>
                                      <p:cBhvr>
                                        <p:cTn id="16" dur="1" fill="hold">
                                          <p:stCondLst>
                                            <p:cond delay="0"/>
                                          </p:stCondLst>
                                        </p:cTn>
                                        <p:tgtEl>
                                          <p:spTgt spid="43015"/>
                                        </p:tgtEl>
                                        <p:attrNameLst>
                                          <p:attrName>style.visibility</p:attrName>
                                        </p:attrNameLst>
                                      </p:cBhvr>
                                      <p:to>
                                        <p:strVal val="visible"/>
                                      </p:to>
                                    </p:set>
                                    <p:animEffect transition="in" filter="wipe(down)">
                                      <p:cBhvr>
                                        <p:cTn id="17" dur="500"/>
                                        <p:tgtEl>
                                          <p:spTgt spid="43015"/>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43016"/>
                                        </p:tgtEl>
                                        <p:attrNameLst>
                                          <p:attrName>style.visibility</p:attrName>
                                        </p:attrNameLst>
                                      </p:cBhvr>
                                      <p:to>
                                        <p:strVal val="visible"/>
                                      </p:to>
                                    </p:set>
                                    <p:anim calcmode="lin" valueType="num">
                                      <p:cBhvr>
                                        <p:cTn id="22" dur="500" fill="hold"/>
                                        <p:tgtEl>
                                          <p:spTgt spid="43016"/>
                                        </p:tgtEl>
                                        <p:attrNameLst>
                                          <p:attrName>ppt_w</p:attrName>
                                        </p:attrNameLst>
                                      </p:cBhvr>
                                      <p:tavLst>
                                        <p:tav tm="0">
                                          <p:val>
                                            <p:fltVal val="0.000000"/>
                                          </p:val>
                                        </p:tav>
                                        <p:tav tm="100000">
                                          <p:val>
                                            <p:strVal val="#ppt_w"/>
                                          </p:val>
                                        </p:tav>
                                      </p:tavLst>
                                    </p:anim>
                                    <p:anim calcmode="lin" valueType="num">
                                      <p:cBhvr>
                                        <p:cTn id="23" dur="500" fill="hold"/>
                                        <p:tgtEl>
                                          <p:spTgt spid="43016"/>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3017"/>
                                        </p:tgtEl>
                                        <p:attrNameLst>
                                          <p:attrName>style.visibility</p:attrName>
                                        </p:attrNameLst>
                                      </p:cBhvr>
                                      <p:to>
                                        <p:strVal val="visible"/>
                                      </p:to>
                                    </p:set>
                                    <p:animEffect transition="in" filter="blinds(horizontal)">
                                      <p:cBhvr>
                                        <p:cTn id="28" dur="500"/>
                                        <p:tgtEl>
                                          <p:spTgt spid="4301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3018"/>
                                        </p:tgtEl>
                                        <p:attrNameLst>
                                          <p:attrName>style.visibility</p:attrName>
                                        </p:attrNameLst>
                                      </p:cBhvr>
                                      <p:to>
                                        <p:strVal val="visible"/>
                                      </p:to>
                                    </p:set>
                                    <p:animEffect transition="in" filter="blinds(horizontal)">
                                      <p:cBhvr>
                                        <p:cTn id="31" dur="500"/>
                                        <p:tgtEl>
                                          <p:spTgt spid="430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3019"/>
                                        </p:tgtEl>
                                        <p:attrNameLst>
                                          <p:attrName>style.visibility</p:attrName>
                                        </p:attrNameLst>
                                      </p:cBhvr>
                                      <p:to>
                                        <p:strVal val="visible"/>
                                      </p:to>
                                    </p:set>
                                    <p:animEffect transition="in" filter="wipe(down)">
                                      <p:cBhvr>
                                        <p:cTn id="36" dur="500"/>
                                        <p:tgtEl>
                                          <p:spTgt spid="43019"/>
                                        </p:tgtEl>
                                      </p:cBhvr>
                                    </p:animEffect>
                                  </p:childTnLst>
                                </p:cTn>
                              </p:par>
                              <p:par>
                                <p:cTn id="37" presetID="22" presetClass="entr" presetSubtype="4" fill="hold" nodeType="withEffect">
                                  <p:stCondLst>
                                    <p:cond delay="0"/>
                                  </p:stCondLst>
                                  <p:childTnLst>
                                    <p:set>
                                      <p:cBhvr>
                                        <p:cTn id="38" dur="1" fill="hold">
                                          <p:stCondLst>
                                            <p:cond delay="0"/>
                                          </p:stCondLst>
                                        </p:cTn>
                                        <p:tgtEl>
                                          <p:spTgt spid="43020"/>
                                        </p:tgtEl>
                                        <p:attrNameLst>
                                          <p:attrName>style.visibility</p:attrName>
                                        </p:attrNameLst>
                                      </p:cBhvr>
                                      <p:to>
                                        <p:strVal val="visible"/>
                                      </p:to>
                                    </p:set>
                                    <p:animEffect transition="in" filter="wipe(down)">
                                      <p:cBhvr>
                                        <p:cTn id="39" dur="500"/>
                                        <p:tgtEl>
                                          <p:spTgt spid="43020"/>
                                        </p:tgtEl>
                                      </p:cBhvr>
                                    </p:animEffect>
                                  </p:childTnLst>
                                </p:cTn>
                              </p:par>
                              <p:par>
                                <p:cTn id="40" presetID="22" presetClass="entr" presetSubtype="4" fill="hold" nodeType="withEffect">
                                  <p:stCondLst>
                                    <p:cond delay="0"/>
                                  </p:stCondLst>
                                  <p:childTnLst>
                                    <p:set>
                                      <p:cBhvr>
                                        <p:cTn id="41" dur="1" fill="hold">
                                          <p:stCondLst>
                                            <p:cond delay="0"/>
                                          </p:stCondLst>
                                        </p:cTn>
                                        <p:tgtEl>
                                          <p:spTgt spid="43021"/>
                                        </p:tgtEl>
                                        <p:attrNameLst>
                                          <p:attrName>style.visibility</p:attrName>
                                        </p:attrNameLst>
                                      </p:cBhvr>
                                      <p:to>
                                        <p:strVal val="visible"/>
                                      </p:to>
                                    </p:set>
                                    <p:animEffect transition="in" filter="wipe(down)">
                                      <p:cBhvr>
                                        <p:cTn id="42" dur="500"/>
                                        <p:tgtEl>
                                          <p:spTgt spid="43021"/>
                                        </p:tgtEl>
                                      </p:cBhvr>
                                    </p:animEffect>
                                  </p:childTnLst>
                                </p:cTn>
                              </p:par>
                              <p:par>
                                <p:cTn id="43" presetID="22" presetClass="entr" presetSubtype="4" fill="hold" nodeType="withEffect">
                                  <p:stCondLst>
                                    <p:cond delay="0"/>
                                  </p:stCondLst>
                                  <p:childTnLst>
                                    <p:set>
                                      <p:cBhvr>
                                        <p:cTn id="44" dur="1" fill="hold">
                                          <p:stCondLst>
                                            <p:cond delay="0"/>
                                          </p:stCondLst>
                                        </p:cTn>
                                        <p:tgtEl>
                                          <p:spTgt spid="43022"/>
                                        </p:tgtEl>
                                        <p:attrNameLst>
                                          <p:attrName>style.visibility</p:attrName>
                                        </p:attrNameLst>
                                      </p:cBhvr>
                                      <p:to>
                                        <p:strVal val="visible"/>
                                      </p:to>
                                    </p:set>
                                    <p:animEffect transition="in" filter="wipe(down)">
                                      <p:cBhvr>
                                        <p:cTn id="45" dur="500"/>
                                        <p:tgtEl>
                                          <p:spTgt spid="43022"/>
                                        </p:tgtEl>
                                      </p:cBhvr>
                                    </p:animEffect>
                                  </p:childTnLst>
                                </p:cTn>
                              </p:par>
                            </p:childTnLst>
                          </p:cTn>
                        </p:par>
                      </p:childTnLst>
                    </p:cTn>
                  </p:par>
                  <p:par>
                    <p:cTn id="46" fill="hold">
                      <p:stCondLst>
                        <p:cond delay="indefinite"/>
                      </p:stCondLst>
                      <p:childTnLst>
                        <p:par>
                          <p:cTn id="47" fill="hold">
                            <p:stCondLst>
                              <p:cond delay="0"/>
                            </p:stCondLst>
                            <p:childTnLst>
                              <p:par>
                                <p:cTn id="48" presetID="17" presetClass="entr" presetSubtype="10" fill="hold" grpId="0" nodeType="clickEffect">
                                  <p:stCondLst>
                                    <p:cond delay="0"/>
                                  </p:stCondLst>
                                  <p:childTnLst>
                                    <p:set>
                                      <p:cBhvr>
                                        <p:cTn id="49" dur="1" fill="hold">
                                          <p:stCondLst>
                                            <p:cond delay="0"/>
                                          </p:stCondLst>
                                        </p:cTn>
                                        <p:tgtEl>
                                          <p:spTgt spid="43023"/>
                                        </p:tgtEl>
                                        <p:attrNameLst>
                                          <p:attrName>style.visibility</p:attrName>
                                        </p:attrNameLst>
                                      </p:cBhvr>
                                      <p:to>
                                        <p:strVal val="visible"/>
                                      </p:to>
                                    </p:set>
                                    <p:anim calcmode="lin" valueType="num">
                                      <p:cBhvr>
                                        <p:cTn id="50" dur="500" fill="hold"/>
                                        <p:tgtEl>
                                          <p:spTgt spid="43023"/>
                                        </p:tgtEl>
                                        <p:attrNameLst>
                                          <p:attrName>ppt_w</p:attrName>
                                        </p:attrNameLst>
                                      </p:cBhvr>
                                      <p:tavLst>
                                        <p:tav tm="0">
                                          <p:val>
                                            <p:fltVal val="0.000000"/>
                                          </p:val>
                                        </p:tav>
                                        <p:tav tm="100000">
                                          <p:val>
                                            <p:strVal val="#ppt_w"/>
                                          </p:val>
                                        </p:tav>
                                      </p:tavLst>
                                    </p:anim>
                                    <p:anim calcmode="lin" valueType="num">
                                      <p:cBhvr>
                                        <p:cTn id="51" dur="500" fill="hold"/>
                                        <p:tgtEl>
                                          <p:spTgt spid="43023"/>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10" fill="hold" grpId="0" nodeType="clickEffect">
                                  <p:stCondLst>
                                    <p:cond delay="0"/>
                                  </p:stCondLst>
                                  <p:childTnLst>
                                    <p:set>
                                      <p:cBhvr>
                                        <p:cTn id="55" dur="1" fill="hold">
                                          <p:stCondLst>
                                            <p:cond delay="0"/>
                                          </p:stCondLst>
                                        </p:cTn>
                                        <p:tgtEl>
                                          <p:spTgt spid="43024"/>
                                        </p:tgtEl>
                                        <p:attrNameLst>
                                          <p:attrName>style.visibility</p:attrName>
                                        </p:attrNameLst>
                                      </p:cBhvr>
                                      <p:to>
                                        <p:strVal val="visible"/>
                                      </p:to>
                                    </p:set>
                                    <p:anim calcmode="lin" valueType="num">
                                      <p:cBhvr>
                                        <p:cTn id="56" dur="500" fill="hold"/>
                                        <p:tgtEl>
                                          <p:spTgt spid="43024"/>
                                        </p:tgtEl>
                                        <p:attrNameLst>
                                          <p:attrName>ppt_w</p:attrName>
                                        </p:attrNameLst>
                                      </p:cBhvr>
                                      <p:tavLst>
                                        <p:tav tm="0">
                                          <p:val>
                                            <p:fltVal val="0.000000"/>
                                          </p:val>
                                        </p:tav>
                                        <p:tav tm="100000">
                                          <p:val>
                                            <p:strVal val="#ppt_w"/>
                                          </p:val>
                                        </p:tav>
                                      </p:tavLst>
                                    </p:anim>
                                    <p:anim calcmode="lin" valueType="num">
                                      <p:cBhvr>
                                        <p:cTn id="57" dur="500" fill="hold"/>
                                        <p:tgtEl>
                                          <p:spTgt spid="43024"/>
                                        </p:tgtEl>
                                        <p:attrNameLst>
                                          <p:attrName>ppt_h</p:attrName>
                                        </p:attrNameLst>
                                      </p:cBhvr>
                                      <p:tavLst>
                                        <p:tav tm="0">
                                          <p:val>
                                            <p:strVal val="#ppt_h"/>
                                          </p:val>
                                        </p:tav>
                                        <p:tav tm="100000">
                                          <p:val>
                                            <p:strVal val="#ppt_h"/>
                                          </p:val>
                                        </p:tav>
                                      </p:tavLst>
                                    </p:anim>
                                  </p:childTnLst>
                                </p:cTn>
                              </p:par>
                              <p:par>
                                <p:cTn id="58" presetID="17" presetClass="entr" presetSubtype="10" fill="hold" grpId="0" nodeType="withEffect">
                                  <p:stCondLst>
                                    <p:cond delay="0"/>
                                  </p:stCondLst>
                                  <p:childTnLst>
                                    <p:set>
                                      <p:cBhvr>
                                        <p:cTn id="59" dur="1" fill="hold">
                                          <p:stCondLst>
                                            <p:cond delay="0"/>
                                          </p:stCondLst>
                                        </p:cTn>
                                        <p:tgtEl>
                                          <p:spTgt spid="43025"/>
                                        </p:tgtEl>
                                        <p:attrNameLst>
                                          <p:attrName>style.visibility</p:attrName>
                                        </p:attrNameLst>
                                      </p:cBhvr>
                                      <p:to>
                                        <p:strVal val="visible"/>
                                      </p:to>
                                    </p:set>
                                    <p:anim calcmode="lin" valueType="num">
                                      <p:cBhvr>
                                        <p:cTn id="60" dur="500" fill="hold"/>
                                        <p:tgtEl>
                                          <p:spTgt spid="43025"/>
                                        </p:tgtEl>
                                        <p:attrNameLst>
                                          <p:attrName>ppt_w</p:attrName>
                                        </p:attrNameLst>
                                      </p:cBhvr>
                                      <p:tavLst>
                                        <p:tav tm="0">
                                          <p:val>
                                            <p:fltVal val="0.000000"/>
                                          </p:val>
                                        </p:tav>
                                        <p:tav tm="100000">
                                          <p:val>
                                            <p:strVal val="#ppt_w"/>
                                          </p:val>
                                        </p:tav>
                                      </p:tavLst>
                                    </p:anim>
                                    <p:anim calcmode="lin" valueType="num">
                                      <p:cBhvr>
                                        <p:cTn id="61" dur="500" fill="hold"/>
                                        <p:tgtEl>
                                          <p:spTgt spid="43025"/>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0"/>
                                  </p:stCondLst>
                                  <p:childTnLst>
                                    <p:set>
                                      <p:cBhvr>
                                        <p:cTn id="63" dur="1" fill="hold">
                                          <p:stCondLst>
                                            <p:cond delay="0"/>
                                          </p:stCondLst>
                                        </p:cTn>
                                        <p:tgtEl>
                                          <p:spTgt spid="43026"/>
                                        </p:tgtEl>
                                        <p:attrNameLst>
                                          <p:attrName>style.visibility</p:attrName>
                                        </p:attrNameLst>
                                      </p:cBhvr>
                                      <p:to>
                                        <p:strVal val="visible"/>
                                      </p:to>
                                    </p:set>
                                    <p:anim calcmode="lin" valueType="num">
                                      <p:cBhvr>
                                        <p:cTn id="64" dur="500" fill="hold"/>
                                        <p:tgtEl>
                                          <p:spTgt spid="43026"/>
                                        </p:tgtEl>
                                        <p:attrNameLst>
                                          <p:attrName>ppt_w</p:attrName>
                                        </p:attrNameLst>
                                      </p:cBhvr>
                                      <p:tavLst>
                                        <p:tav tm="0">
                                          <p:val>
                                            <p:fltVal val="0.000000"/>
                                          </p:val>
                                        </p:tav>
                                        <p:tav tm="100000">
                                          <p:val>
                                            <p:strVal val="#ppt_w"/>
                                          </p:val>
                                        </p:tav>
                                      </p:tavLst>
                                    </p:anim>
                                    <p:anim calcmode="lin" valueType="num">
                                      <p:cBhvr>
                                        <p:cTn id="65" dur="500" fill="hold"/>
                                        <p:tgtEl>
                                          <p:spTgt spid="430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P spid="43013" grpId="0"/>
      <p:bldP spid="43016" grpId="0" bldLvl="0" animBg="1"/>
      <p:bldP spid="43017" grpId="0"/>
      <p:bldP spid="43018" grpId="0"/>
      <p:bldP spid="43023" grpId="0" bldLvl="0" animBg="1"/>
      <p:bldP spid="43024" grpId="0" bldLvl="0" animBg="1"/>
      <p:bldP spid="43025" grpId="0" bldLvl="0" animBg="1"/>
      <p:bldP spid="4302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椭圆 11"/>
          <p:cNvSpPr/>
          <p:nvPr/>
        </p:nvSpPr>
        <p:spPr>
          <a:xfrm>
            <a:off x="4872038" y="2420938"/>
            <a:ext cx="2714625" cy="2571750"/>
          </a:xfrm>
          <a:prstGeom prst="ellipse">
            <a:avLst/>
          </a:prstGeom>
          <a:solidFill>
            <a:schemeClr val="accent1"/>
          </a:solidFill>
          <a:ln w="55000" cap="flat" cmpd="thickThin">
            <a:solidFill>
              <a:srgbClr val="1E768C"/>
            </a:solidFill>
            <a:prstDash val="solid"/>
            <a:headEnd type="none" w="med" len="med"/>
            <a:tailEnd type="none" w="med" len="med"/>
          </a:ln>
        </p:spPr>
        <p:txBody>
          <a:bodyPr anchor="ctr"/>
          <a:p>
            <a:pPr algn="ctr"/>
            <a:endParaRPr sz="2400">
              <a:solidFill>
                <a:srgbClr val="FFFFFF"/>
              </a:solidFill>
              <a:latin typeface="Lucida Sans Unicode" panose="020B0602030504020204" pitchFamily="2" charset="0"/>
              <a:ea typeface="黑体" panose="02010609060101010101" pitchFamily="2" charset="-122"/>
            </a:endParaRPr>
          </a:p>
        </p:txBody>
      </p:sp>
      <p:sp>
        <p:nvSpPr>
          <p:cNvPr id="7171" name="TextBox 4"/>
          <p:cNvSpPr txBox="1"/>
          <p:nvPr/>
        </p:nvSpPr>
        <p:spPr>
          <a:xfrm>
            <a:off x="2657475" y="2420938"/>
            <a:ext cx="2714625" cy="460375"/>
          </a:xfrm>
          <a:prstGeom prst="rect">
            <a:avLst/>
          </a:prstGeom>
          <a:solidFill>
            <a:srgbClr val="FFC000"/>
          </a:solidFill>
          <a:ln w="9525" cap="flat" cmpd="sng">
            <a:solidFill>
              <a:srgbClr val="00B050"/>
            </a:solidFill>
            <a:prstDash val="solid"/>
            <a:miter/>
            <a:headEnd type="none" w="med" len="med"/>
            <a:tailEnd type="none" w="med" len="med"/>
          </a:ln>
        </p:spPr>
        <p:txBody>
          <a:bodyPr>
            <a:spAutoFit/>
          </a:bodyPr>
          <a:p>
            <a:r>
              <a:rPr lang="en-US" altLang="x-none" sz="2400" dirty="0">
                <a:latin typeface="Lucida Sans Unicode" panose="020B0602030504020204" pitchFamily="2" charset="0"/>
                <a:ea typeface="黑体" panose="02010609060101010101" pitchFamily="2" charset="-122"/>
              </a:rPr>
              <a:t>1. </a:t>
            </a:r>
            <a:r>
              <a:rPr lang="zh-CN" altLang="en-US" sz="2400" dirty="0">
                <a:latin typeface="Lucida Sans Unicode" panose="020B0602030504020204" pitchFamily="2" charset="0"/>
                <a:ea typeface="黑体" panose="02010609060101010101" pitchFamily="2" charset="-122"/>
              </a:rPr>
              <a:t>原始数据不准确</a:t>
            </a:r>
            <a:endParaRPr lang="zh-CN" altLang="en-US" sz="2400" dirty="0">
              <a:latin typeface="Lucida Sans Unicode" panose="020B0602030504020204" pitchFamily="2" charset="0"/>
              <a:ea typeface="黑体" panose="02010609060101010101" pitchFamily="2" charset="-122"/>
            </a:endParaRPr>
          </a:p>
        </p:txBody>
      </p:sp>
      <p:sp>
        <p:nvSpPr>
          <p:cNvPr id="7172" name="TextBox 5"/>
          <p:cNvSpPr txBox="1"/>
          <p:nvPr/>
        </p:nvSpPr>
        <p:spPr>
          <a:xfrm>
            <a:off x="2371725" y="3421063"/>
            <a:ext cx="2714625" cy="460375"/>
          </a:xfrm>
          <a:prstGeom prst="rect">
            <a:avLst/>
          </a:prstGeom>
          <a:solidFill>
            <a:srgbClr val="FFC000"/>
          </a:solidFill>
          <a:ln w="9525" cap="flat" cmpd="sng">
            <a:solidFill>
              <a:srgbClr val="00B050"/>
            </a:solidFill>
            <a:prstDash val="solid"/>
            <a:miter/>
            <a:headEnd type="none" w="med" len="med"/>
            <a:tailEnd type="none" w="med" len="med"/>
          </a:ln>
        </p:spPr>
        <p:txBody>
          <a:bodyPr>
            <a:spAutoFit/>
          </a:bodyPr>
          <a:p>
            <a:r>
              <a:rPr lang="en-US" altLang="x-none" sz="2400" dirty="0">
                <a:latin typeface="Lucida Sans Unicode" panose="020B0602030504020204" pitchFamily="2" charset="0"/>
                <a:ea typeface="黑体" panose="02010609060101010101" pitchFamily="2" charset="-122"/>
              </a:rPr>
              <a:t>2. </a:t>
            </a:r>
            <a:r>
              <a:rPr lang="zh-CN" altLang="en-US" sz="2400" dirty="0">
                <a:latin typeface="Lucida Sans Unicode" panose="020B0602030504020204" pitchFamily="2" charset="0"/>
                <a:ea typeface="黑体" panose="02010609060101010101" pitchFamily="2" charset="-122"/>
              </a:rPr>
              <a:t>聚集数据集</a:t>
            </a:r>
            <a:endParaRPr lang="zh-CN" altLang="en-US" sz="2400" dirty="0">
              <a:latin typeface="Lucida Sans Unicode" panose="020B0602030504020204" pitchFamily="2" charset="0"/>
              <a:ea typeface="黑体" panose="02010609060101010101" pitchFamily="2" charset="-122"/>
            </a:endParaRPr>
          </a:p>
        </p:txBody>
      </p:sp>
      <p:sp>
        <p:nvSpPr>
          <p:cNvPr id="7173" name="TextBox 6"/>
          <p:cNvSpPr txBox="1"/>
          <p:nvPr/>
        </p:nvSpPr>
        <p:spPr>
          <a:xfrm>
            <a:off x="2657475" y="4421188"/>
            <a:ext cx="2714625" cy="460375"/>
          </a:xfrm>
          <a:prstGeom prst="rect">
            <a:avLst/>
          </a:prstGeom>
          <a:solidFill>
            <a:srgbClr val="FFC000"/>
          </a:solidFill>
          <a:ln w="9525" cap="flat" cmpd="sng">
            <a:solidFill>
              <a:srgbClr val="00B050"/>
            </a:solidFill>
            <a:prstDash val="solid"/>
            <a:miter/>
            <a:headEnd type="none" w="med" len="med"/>
            <a:tailEnd type="none" w="med" len="med"/>
          </a:ln>
        </p:spPr>
        <p:txBody>
          <a:bodyPr>
            <a:spAutoFit/>
          </a:bodyPr>
          <a:p>
            <a:r>
              <a:rPr lang="en-US" altLang="x-none" sz="2400" dirty="0">
                <a:latin typeface="Lucida Sans Unicode" panose="020B0602030504020204" pitchFamily="2" charset="0"/>
                <a:ea typeface="黑体" panose="02010609060101010101" pitchFamily="2" charset="-122"/>
              </a:rPr>
              <a:t>3. </a:t>
            </a:r>
            <a:r>
              <a:rPr lang="zh-CN" altLang="en-US" sz="2400" dirty="0">
                <a:latin typeface="Lucida Sans Unicode" panose="020B0602030504020204" pitchFamily="2" charset="0"/>
                <a:ea typeface="黑体" panose="02010609060101010101" pitchFamily="2" charset="-122"/>
              </a:rPr>
              <a:t>隐私保护</a:t>
            </a:r>
            <a:endParaRPr lang="zh-CN" altLang="en-US" sz="2400" dirty="0">
              <a:latin typeface="Lucida Sans Unicode" panose="020B0602030504020204" pitchFamily="2" charset="0"/>
              <a:ea typeface="黑体" panose="02010609060101010101" pitchFamily="2" charset="-122"/>
            </a:endParaRPr>
          </a:p>
        </p:txBody>
      </p:sp>
      <p:sp>
        <p:nvSpPr>
          <p:cNvPr id="7174" name="TextBox 7"/>
          <p:cNvSpPr txBox="1"/>
          <p:nvPr/>
        </p:nvSpPr>
        <p:spPr>
          <a:xfrm>
            <a:off x="6800850" y="2420938"/>
            <a:ext cx="2714625" cy="460375"/>
          </a:xfrm>
          <a:prstGeom prst="rect">
            <a:avLst/>
          </a:prstGeom>
          <a:solidFill>
            <a:srgbClr val="FFC000"/>
          </a:solidFill>
          <a:ln w="9525" cap="flat" cmpd="sng">
            <a:solidFill>
              <a:srgbClr val="00B050"/>
            </a:solidFill>
            <a:prstDash val="solid"/>
            <a:miter/>
            <a:headEnd type="none" w="med" len="med"/>
            <a:tailEnd type="none" w="med" len="med"/>
          </a:ln>
        </p:spPr>
        <p:txBody>
          <a:bodyPr>
            <a:spAutoFit/>
          </a:bodyPr>
          <a:p>
            <a:r>
              <a:rPr lang="en-US" altLang="x-none" sz="2400" dirty="0">
                <a:latin typeface="Lucida Sans Unicode" panose="020B0602030504020204" pitchFamily="2" charset="0"/>
                <a:ea typeface="黑体" panose="02010609060101010101" pitchFamily="2" charset="-122"/>
              </a:rPr>
              <a:t>4. </a:t>
            </a:r>
            <a:r>
              <a:rPr lang="zh-CN" altLang="en-US" sz="2400" dirty="0">
                <a:latin typeface="Lucida Sans Unicode" panose="020B0602030504020204" pitchFamily="2" charset="0"/>
                <a:ea typeface="黑体" panose="02010609060101010101" pitchFamily="2" charset="-122"/>
              </a:rPr>
              <a:t>缺失值处理</a:t>
            </a:r>
            <a:endParaRPr lang="zh-CN" altLang="en-US" sz="2400" dirty="0">
              <a:latin typeface="Lucida Sans Unicode" panose="020B0602030504020204" pitchFamily="2" charset="0"/>
              <a:ea typeface="黑体" panose="02010609060101010101" pitchFamily="2" charset="-122"/>
            </a:endParaRPr>
          </a:p>
        </p:txBody>
      </p:sp>
      <p:sp>
        <p:nvSpPr>
          <p:cNvPr id="7175" name="TextBox 8"/>
          <p:cNvSpPr txBox="1"/>
          <p:nvPr/>
        </p:nvSpPr>
        <p:spPr>
          <a:xfrm>
            <a:off x="7300913" y="3421063"/>
            <a:ext cx="2714625" cy="460375"/>
          </a:xfrm>
          <a:prstGeom prst="rect">
            <a:avLst/>
          </a:prstGeom>
          <a:solidFill>
            <a:srgbClr val="FFC000"/>
          </a:solidFill>
          <a:ln w="9525" cap="flat" cmpd="sng">
            <a:solidFill>
              <a:srgbClr val="00B050"/>
            </a:solidFill>
            <a:prstDash val="solid"/>
            <a:miter/>
            <a:headEnd type="none" w="med" len="med"/>
            <a:tailEnd type="none" w="med" len="med"/>
          </a:ln>
        </p:spPr>
        <p:txBody>
          <a:bodyPr>
            <a:spAutoFit/>
          </a:bodyPr>
          <a:p>
            <a:r>
              <a:rPr lang="en-US" altLang="x-none" sz="2400" dirty="0">
                <a:latin typeface="Lucida Sans Unicode" panose="020B0602030504020204" pitchFamily="2" charset="0"/>
                <a:ea typeface="黑体" panose="02010609060101010101" pitchFamily="2" charset="-122"/>
              </a:rPr>
              <a:t>5. </a:t>
            </a:r>
            <a:r>
              <a:rPr lang="zh-CN" altLang="en-US" sz="2400" dirty="0">
                <a:latin typeface="Lucida Sans Unicode" panose="020B0602030504020204" pitchFamily="2" charset="0"/>
                <a:ea typeface="黑体" panose="02010609060101010101" pitchFamily="2" charset="-122"/>
              </a:rPr>
              <a:t>数据集成</a:t>
            </a:r>
            <a:endParaRPr lang="zh-CN" altLang="en-US" sz="2400" dirty="0">
              <a:latin typeface="Lucida Sans Unicode" panose="020B0602030504020204" pitchFamily="2" charset="0"/>
              <a:ea typeface="黑体" panose="02010609060101010101" pitchFamily="2" charset="-122"/>
            </a:endParaRPr>
          </a:p>
        </p:txBody>
      </p:sp>
      <p:sp>
        <p:nvSpPr>
          <p:cNvPr id="7176" name="TextBox 10"/>
          <p:cNvSpPr txBox="1"/>
          <p:nvPr/>
        </p:nvSpPr>
        <p:spPr>
          <a:xfrm>
            <a:off x="6800850" y="4492625"/>
            <a:ext cx="2714625" cy="460375"/>
          </a:xfrm>
          <a:prstGeom prst="rect">
            <a:avLst/>
          </a:prstGeom>
          <a:solidFill>
            <a:srgbClr val="FFC000"/>
          </a:solidFill>
          <a:ln w="9525" cap="flat" cmpd="sng">
            <a:solidFill>
              <a:srgbClr val="00B050"/>
            </a:solidFill>
            <a:prstDash val="solid"/>
            <a:miter/>
            <a:headEnd type="none" w="med" len="med"/>
            <a:tailEnd type="none" w="med" len="med"/>
          </a:ln>
        </p:spPr>
        <p:txBody>
          <a:bodyPr>
            <a:spAutoFit/>
          </a:bodyPr>
          <a:p>
            <a:r>
              <a:rPr lang="en-US" altLang="x-none" sz="2400" dirty="0">
                <a:latin typeface="Lucida Sans Unicode" panose="020B0602030504020204" pitchFamily="2" charset="0"/>
                <a:ea typeface="黑体" panose="02010609060101010101" pitchFamily="2" charset="-122"/>
              </a:rPr>
              <a:t>6. </a:t>
            </a:r>
            <a:r>
              <a:rPr lang="zh-CN" altLang="en-US" sz="2400" dirty="0">
                <a:latin typeface="Lucida Sans Unicode" panose="020B0602030504020204" pitchFamily="2" charset="0"/>
                <a:ea typeface="黑体" panose="02010609060101010101" pitchFamily="2" charset="-122"/>
              </a:rPr>
              <a:t>更多应用</a:t>
            </a:r>
            <a:r>
              <a:rPr lang="en-US" altLang="x-none" sz="2400" dirty="0">
                <a:latin typeface="Lucida Sans Unicode" panose="020B0602030504020204" pitchFamily="2" charset="0"/>
                <a:ea typeface="黑体" panose="02010609060101010101" pitchFamily="2" charset="-122"/>
              </a:rPr>
              <a:t>····</a:t>
            </a:r>
            <a:endParaRPr lang="en-US" altLang="x-none" sz="2400" dirty="0">
              <a:latin typeface="Lucida Sans Unicode" panose="020B0602030504020204" pitchFamily="2" charset="0"/>
              <a:ea typeface="黑体" panose="02010609060101010101" pitchFamily="2" charset="-122"/>
            </a:endParaRPr>
          </a:p>
        </p:txBody>
      </p:sp>
      <p:sp>
        <p:nvSpPr>
          <p:cNvPr id="7177" name="TextBox 3"/>
          <p:cNvSpPr txBox="1"/>
          <p:nvPr/>
        </p:nvSpPr>
        <p:spPr>
          <a:xfrm>
            <a:off x="5300663" y="3492500"/>
            <a:ext cx="1928812" cy="583565"/>
          </a:xfrm>
          <a:prstGeom prst="rect">
            <a:avLst/>
          </a:prstGeom>
          <a:noFill/>
          <a:ln w="9525">
            <a:noFill/>
          </a:ln>
        </p:spPr>
        <p:txBody>
          <a:bodyPr>
            <a:spAutoFit/>
          </a:bodyPr>
          <a:p>
            <a:r>
              <a:rPr lang="zh-CN" altLang="en-US" sz="3200">
                <a:solidFill>
                  <a:schemeClr val="bg1"/>
                </a:solidFill>
                <a:latin typeface="Lucida Sans Unicode" panose="020B0602030504020204" pitchFamily="2" charset="0"/>
                <a:ea typeface="黑体" panose="02010609060101010101" pitchFamily="2" charset="-122"/>
              </a:rPr>
              <a:t>应用背景</a:t>
            </a:r>
            <a:endParaRPr lang="zh-CN" altLang="en-US" sz="3200">
              <a:solidFill>
                <a:schemeClr val="bg1"/>
              </a:solidFill>
              <a:latin typeface="Lucida Sans Unicode" panose="020B0602030504020204" pitchFamily="2" charset="0"/>
              <a:ea typeface="黑体" panose="02010609060101010101" pitchFamily="2" charset="-122"/>
            </a:endParaRPr>
          </a:p>
        </p:txBody>
      </p:sp>
      <p:sp>
        <p:nvSpPr>
          <p:cNvPr id="7178" name="标题 7177"/>
          <p:cNvSpPr>
            <a:spLocks noGrp="1"/>
          </p:cNvSpPr>
          <p:nvPr>
            <p:ph type="title"/>
          </p:nvPr>
        </p:nvSpPr>
        <p:spPr/>
        <p:txBody>
          <a:bodyPr anchor="ctr"/>
          <a:p>
            <a:r>
              <a:rPr lang="zh-CN" altLang="en-US"/>
              <a:t>信息世界的不确定性</a:t>
            </a:r>
            <a:endParaRPr lang="zh-CN" altLang="en-US"/>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标题 44033"/>
          <p:cNvSpPr>
            <a:spLocks noGrp="1"/>
          </p:cNvSpPr>
          <p:nvPr>
            <p:ph type="title"/>
          </p:nvPr>
        </p:nvSpPr>
        <p:spPr/>
        <p:txBody>
          <a:bodyPr anchor="ctr"/>
          <a:p>
            <a:r>
              <a:rPr lang="en-US" altLang="x-none" dirty="0"/>
              <a:t>By-Table Semantics</a:t>
            </a:r>
            <a:endParaRPr lang="en-US" altLang="x-none" dirty="0"/>
          </a:p>
        </p:txBody>
      </p:sp>
      <p:pic>
        <p:nvPicPr>
          <p:cNvPr id="44035" name="图片 44034" descr="22"/>
          <p:cNvPicPr>
            <a:picLocks noChangeAspect="1"/>
          </p:cNvPicPr>
          <p:nvPr/>
        </p:nvPicPr>
        <p:blipFill>
          <a:blip r:embed="rId1"/>
          <a:stretch>
            <a:fillRect/>
          </a:stretch>
        </p:blipFill>
        <p:spPr>
          <a:xfrm>
            <a:off x="2286000" y="3352800"/>
            <a:ext cx="7010400" cy="1287463"/>
          </a:xfrm>
          <a:prstGeom prst="rect">
            <a:avLst/>
          </a:prstGeom>
          <a:noFill/>
          <a:ln w="9525">
            <a:noFill/>
          </a:ln>
        </p:spPr>
      </p:pic>
      <p:pic>
        <p:nvPicPr>
          <p:cNvPr id="44036" name="图片 44035" descr="11"/>
          <p:cNvPicPr>
            <a:picLocks noChangeAspect="1"/>
          </p:cNvPicPr>
          <p:nvPr/>
        </p:nvPicPr>
        <p:blipFill>
          <a:blip r:embed="rId2"/>
          <a:stretch>
            <a:fillRect/>
          </a:stretch>
        </p:blipFill>
        <p:spPr>
          <a:xfrm>
            <a:off x="3352800" y="1676400"/>
            <a:ext cx="5334000" cy="1584325"/>
          </a:xfrm>
          <a:prstGeom prst="rect">
            <a:avLst/>
          </a:prstGeom>
          <a:noFill/>
          <a:ln w="9525">
            <a:noFill/>
          </a:ln>
        </p:spPr>
      </p:pic>
      <p:sp>
        <p:nvSpPr>
          <p:cNvPr id="44037" name="文本框 44036"/>
          <p:cNvSpPr txBox="1"/>
          <p:nvPr/>
        </p:nvSpPr>
        <p:spPr>
          <a:xfrm>
            <a:off x="1676400" y="5181600"/>
            <a:ext cx="990600" cy="583565"/>
          </a:xfrm>
          <a:prstGeom prst="rect">
            <a:avLst/>
          </a:prstGeom>
          <a:noFill/>
          <a:ln w="9525">
            <a:noFill/>
          </a:ln>
        </p:spPr>
        <p:txBody>
          <a:bodyPr>
            <a:spAutoFit/>
          </a:bodyPr>
          <a:p>
            <a:pPr>
              <a:spcBef>
                <a:spcPct val="50000"/>
              </a:spcBef>
            </a:pPr>
            <a:r>
              <a:rPr lang="en-US" altLang="x-none" sz="3200" b="1" dirty="0">
                <a:latin typeface="Times New Roman" panose="02020603050405020304" pitchFamily="2" charset="0"/>
                <a:ea typeface="Gungsuh" pitchFamily="2" charset="-127"/>
              </a:rPr>
              <a:t>D</a:t>
            </a:r>
            <a:r>
              <a:rPr lang="en-US" altLang="x-none" sz="2400" b="1" dirty="0">
                <a:latin typeface="Times New Roman" panose="02020603050405020304" pitchFamily="2" charset="0"/>
                <a:ea typeface="Gungsuh" pitchFamily="2" charset="-127"/>
              </a:rPr>
              <a:t>T</a:t>
            </a:r>
            <a:r>
              <a:rPr lang="en-US" altLang="x-none" sz="3200" b="1" dirty="0">
                <a:latin typeface="Times New Roman" panose="02020603050405020304" pitchFamily="2" charset="0"/>
                <a:ea typeface="Gungsuh" pitchFamily="2" charset="-127"/>
              </a:rPr>
              <a:t>=</a:t>
            </a:r>
            <a:endParaRPr lang="en-US" altLang="x-none" sz="3200" b="1" dirty="0">
              <a:latin typeface="Times New Roman" panose="02020603050405020304" pitchFamily="2" charset="0"/>
              <a:ea typeface="Gungsuh" pitchFamily="2" charset="-127"/>
            </a:endParaRPr>
          </a:p>
        </p:txBody>
      </p:sp>
      <p:pic>
        <p:nvPicPr>
          <p:cNvPr id="44038" name="图片 44037" descr="44"/>
          <p:cNvPicPr>
            <a:picLocks noChangeAspect="1"/>
          </p:cNvPicPr>
          <p:nvPr/>
        </p:nvPicPr>
        <p:blipFill>
          <a:blip r:embed="rId3"/>
          <a:stretch>
            <a:fillRect/>
          </a:stretch>
        </p:blipFill>
        <p:spPr>
          <a:xfrm>
            <a:off x="5257800" y="4949825"/>
            <a:ext cx="2133600" cy="1298575"/>
          </a:xfrm>
          <a:prstGeom prst="rect">
            <a:avLst/>
          </a:prstGeom>
          <a:noFill/>
          <a:ln w="9525">
            <a:noFill/>
          </a:ln>
        </p:spPr>
      </p:pic>
      <p:pic>
        <p:nvPicPr>
          <p:cNvPr id="44039" name="图片 44038" descr="55"/>
          <p:cNvPicPr>
            <a:picLocks noChangeAspect="1"/>
          </p:cNvPicPr>
          <p:nvPr/>
        </p:nvPicPr>
        <p:blipFill>
          <a:blip r:embed="rId4"/>
          <a:stretch>
            <a:fillRect/>
          </a:stretch>
        </p:blipFill>
        <p:spPr>
          <a:xfrm>
            <a:off x="7696200" y="4953000"/>
            <a:ext cx="2286000" cy="1430338"/>
          </a:xfrm>
          <a:prstGeom prst="rect">
            <a:avLst/>
          </a:prstGeom>
          <a:noFill/>
          <a:ln w="9525">
            <a:noFill/>
          </a:ln>
        </p:spPr>
      </p:pic>
      <p:sp>
        <p:nvSpPr>
          <p:cNvPr id="44040" name="未知"/>
          <p:cNvSpPr/>
          <p:nvPr/>
        </p:nvSpPr>
        <p:spPr>
          <a:xfrm>
            <a:off x="2970213" y="2635250"/>
            <a:ext cx="3438525" cy="2249488"/>
          </a:xfrm>
          <a:custGeom>
            <a:avLst/>
            <a:gdLst/>
            <a:ahLst/>
            <a:cxnLst/>
            <a:pathLst>
              <a:path w="2166" h="1417">
                <a:moveTo>
                  <a:pt x="248" y="21"/>
                </a:moveTo>
                <a:cubicBezTo>
                  <a:pt x="74" y="27"/>
                  <a:pt x="109" y="0"/>
                  <a:pt x="31" y="82"/>
                </a:cubicBezTo>
                <a:cubicBezTo>
                  <a:pt x="8" y="146"/>
                  <a:pt x="0" y="234"/>
                  <a:pt x="51" y="285"/>
                </a:cubicBezTo>
                <a:cubicBezTo>
                  <a:pt x="61" y="313"/>
                  <a:pt x="74" y="329"/>
                  <a:pt x="99" y="346"/>
                </a:cubicBezTo>
                <a:cubicBezTo>
                  <a:pt x="108" y="377"/>
                  <a:pt x="158" y="398"/>
                  <a:pt x="187" y="414"/>
                </a:cubicBezTo>
                <a:cubicBezTo>
                  <a:pt x="201" y="422"/>
                  <a:pt x="215" y="430"/>
                  <a:pt x="227" y="441"/>
                </a:cubicBezTo>
                <a:cubicBezTo>
                  <a:pt x="234" y="448"/>
                  <a:pt x="240" y="456"/>
                  <a:pt x="248" y="461"/>
                </a:cubicBezTo>
                <a:cubicBezTo>
                  <a:pt x="290" y="488"/>
                  <a:pt x="339" y="511"/>
                  <a:pt x="383" y="536"/>
                </a:cubicBezTo>
                <a:cubicBezTo>
                  <a:pt x="422" y="558"/>
                  <a:pt x="455" y="586"/>
                  <a:pt x="499" y="597"/>
                </a:cubicBezTo>
                <a:cubicBezTo>
                  <a:pt x="573" y="652"/>
                  <a:pt x="662" y="680"/>
                  <a:pt x="742" y="725"/>
                </a:cubicBezTo>
                <a:cubicBezTo>
                  <a:pt x="796" y="755"/>
                  <a:pt x="852" y="795"/>
                  <a:pt x="912" y="813"/>
                </a:cubicBezTo>
                <a:cubicBezTo>
                  <a:pt x="956" y="847"/>
                  <a:pt x="1014" y="881"/>
                  <a:pt x="1068" y="895"/>
                </a:cubicBezTo>
                <a:cubicBezTo>
                  <a:pt x="1128" y="939"/>
                  <a:pt x="1204" y="970"/>
                  <a:pt x="1271" y="1003"/>
                </a:cubicBezTo>
                <a:cubicBezTo>
                  <a:pt x="1304" y="1019"/>
                  <a:pt x="1323" y="1042"/>
                  <a:pt x="1359" y="1051"/>
                </a:cubicBezTo>
                <a:cubicBezTo>
                  <a:pt x="1385" y="1068"/>
                  <a:pt x="1411" y="1080"/>
                  <a:pt x="1440" y="1091"/>
                </a:cubicBezTo>
                <a:cubicBezTo>
                  <a:pt x="1470" y="1115"/>
                  <a:pt x="1486" y="1130"/>
                  <a:pt x="1522" y="1139"/>
                </a:cubicBezTo>
                <a:cubicBezTo>
                  <a:pt x="1549" y="1166"/>
                  <a:pt x="1586" y="1183"/>
                  <a:pt x="1623" y="1193"/>
                </a:cubicBezTo>
                <a:cubicBezTo>
                  <a:pt x="1666" y="1224"/>
                  <a:pt x="1716" y="1230"/>
                  <a:pt x="1766" y="1247"/>
                </a:cubicBezTo>
                <a:cubicBezTo>
                  <a:pt x="1779" y="1256"/>
                  <a:pt x="1793" y="1265"/>
                  <a:pt x="1806" y="1274"/>
                </a:cubicBezTo>
                <a:cubicBezTo>
                  <a:pt x="1825" y="1287"/>
                  <a:pt x="1853" y="1285"/>
                  <a:pt x="1874" y="1295"/>
                </a:cubicBezTo>
                <a:cubicBezTo>
                  <a:pt x="1909" y="1312"/>
                  <a:pt x="1946" y="1330"/>
                  <a:pt x="1983" y="1342"/>
                </a:cubicBezTo>
                <a:cubicBezTo>
                  <a:pt x="2004" y="1356"/>
                  <a:pt x="2020" y="1361"/>
                  <a:pt x="2044" y="1369"/>
                </a:cubicBezTo>
                <a:cubicBezTo>
                  <a:pt x="2074" y="1399"/>
                  <a:pt x="2055" y="1386"/>
                  <a:pt x="2105" y="1403"/>
                </a:cubicBezTo>
                <a:cubicBezTo>
                  <a:pt x="2118" y="1407"/>
                  <a:pt x="2132" y="1407"/>
                  <a:pt x="2145" y="1410"/>
                </a:cubicBezTo>
                <a:cubicBezTo>
                  <a:pt x="2152" y="1412"/>
                  <a:pt x="2166" y="1417"/>
                  <a:pt x="2166" y="1417"/>
                </a:cubicBezTo>
              </a:path>
            </a:pathLst>
          </a:custGeom>
          <a:noFill/>
          <a:ln w="38100" cap="flat" cmpd="sng">
            <a:solidFill>
              <a:srgbClr val="FF0000"/>
            </a:solidFill>
            <a:prstDash val="solid"/>
            <a:headEnd type="none" w="med" len="med"/>
            <a:tailEnd type="triangle" w="med" len="med"/>
          </a:ln>
        </p:spPr>
        <p:txBody>
          <a:bodyPr/>
          <a:p>
            <a:endParaRPr lang="zh-CN" altLang="en-US"/>
          </a:p>
        </p:txBody>
      </p:sp>
      <p:sp>
        <p:nvSpPr>
          <p:cNvPr id="44041" name="未知"/>
          <p:cNvSpPr/>
          <p:nvPr/>
        </p:nvSpPr>
        <p:spPr>
          <a:xfrm>
            <a:off x="1671638" y="2268538"/>
            <a:ext cx="1658937" cy="2659062"/>
          </a:xfrm>
          <a:custGeom>
            <a:avLst/>
            <a:gdLst/>
            <a:ahLst/>
            <a:cxnLst/>
            <a:pathLst>
              <a:path w="1045" h="1675">
                <a:moveTo>
                  <a:pt x="1045" y="28"/>
                </a:moveTo>
                <a:cubicBezTo>
                  <a:pt x="879" y="31"/>
                  <a:pt x="595" y="0"/>
                  <a:pt x="408" y="82"/>
                </a:cubicBezTo>
                <a:cubicBezTo>
                  <a:pt x="375" y="96"/>
                  <a:pt x="351" y="124"/>
                  <a:pt x="320" y="143"/>
                </a:cubicBezTo>
                <a:cubicBezTo>
                  <a:pt x="305" y="166"/>
                  <a:pt x="276" y="195"/>
                  <a:pt x="253" y="211"/>
                </a:cubicBezTo>
                <a:cubicBezTo>
                  <a:pt x="237" y="242"/>
                  <a:pt x="210" y="267"/>
                  <a:pt x="185" y="292"/>
                </a:cubicBezTo>
                <a:cubicBezTo>
                  <a:pt x="171" y="333"/>
                  <a:pt x="149" y="360"/>
                  <a:pt x="124" y="394"/>
                </a:cubicBezTo>
                <a:cubicBezTo>
                  <a:pt x="105" y="420"/>
                  <a:pt x="98" y="455"/>
                  <a:pt x="83" y="482"/>
                </a:cubicBezTo>
                <a:cubicBezTo>
                  <a:pt x="62" y="520"/>
                  <a:pt x="43" y="549"/>
                  <a:pt x="29" y="590"/>
                </a:cubicBezTo>
                <a:cubicBezTo>
                  <a:pt x="29" y="609"/>
                  <a:pt x="0" y="1022"/>
                  <a:pt x="70" y="1126"/>
                </a:cubicBezTo>
                <a:cubicBezTo>
                  <a:pt x="93" y="1202"/>
                  <a:pt x="155" y="1264"/>
                  <a:pt x="212" y="1315"/>
                </a:cubicBezTo>
                <a:cubicBezTo>
                  <a:pt x="226" y="1328"/>
                  <a:pt x="237" y="1345"/>
                  <a:pt x="253" y="1356"/>
                </a:cubicBezTo>
                <a:cubicBezTo>
                  <a:pt x="269" y="1367"/>
                  <a:pt x="286" y="1376"/>
                  <a:pt x="300" y="1390"/>
                </a:cubicBezTo>
                <a:cubicBezTo>
                  <a:pt x="332" y="1422"/>
                  <a:pt x="349" y="1457"/>
                  <a:pt x="395" y="1471"/>
                </a:cubicBezTo>
                <a:cubicBezTo>
                  <a:pt x="440" y="1502"/>
                  <a:pt x="505" y="1526"/>
                  <a:pt x="558" y="1539"/>
                </a:cubicBezTo>
                <a:cubicBezTo>
                  <a:pt x="601" y="1568"/>
                  <a:pt x="644" y="1596"/>
                  <a:pt x="686" y="1627"/>
                </a:cubicBezTo>
                <a:cubicBezTo>
                  <a:pt x="717" y="1650"/>
                  <a:pt x="757" y="1636"/>
                  <a:pt x="774" y="1675"/>
                </a:cubicBezTo>
              </a:path>
            </a:pathLst>
          </a:custGeom>
          <a:noFill/>
          <a:ln w="38100" cap="flat" cmpd="sng">
            <a:solidFill>
              <a:srgbClr val="FF0000"/>
            </a:solidFill>
            <a:prstDash val="solid"/>
            <a:headEnd type="none" w="med" len="med"/>
            <a:tailEnd type="triangle" w="med" len="med"/>
          </a:ln>
        </p:spPr>
        <p:txBody>
          <a:bodyPr/>
          <a:p>
            <a:endParaRPr lang="zh-CN" altLang="en-US"/>
          </a:p>
        </p:txBody>
      </p:sp>
      <p:sp>
        <p:nvSpPr>
          <p:cNvPr id="44042" name="未知"/>
          <p:cNvSpPr/>
          <p:nvPr/>
        </p:nvSpPr>
        <p:spPr>
          <a:xfrm>
            <a:off x="7215188" y="2955925"/>
            <a:ext cx="1333500" cy="2025650"/>
          </a:xfrm>
          <a:custGeom>
            <a:avLst/>
            <a:gdLst/>
            <a:ahLst/>
            <a:cxnLst/>
            <a:pathLst>
              <a:path w="840" h="1276">
                <a:moveTo>
                  <a:pt x="0" y="49"/>
                </a:moveTo>
                <a:cubicBezTo>
                  <a:pt x="140" y="0"/>
                  <a:pt x="230" y="70"/>
                  <a:pt x="345" y="117"/>
                </a:cubicBezTo>
                <a:cubicBezTo>
                  <a:pt x="366" y="137"/>
                  <a:pt x="388" y="148"/>
                  <a:pt x="413" y="164"/>
                </a:cubicBezTo>
                <a:cubicBezTo>
                  <a:pt x="435" y="178"/>
                  <a:pt x="481" y="205"/>
                  <a:pt x="481" y="205"/>
                </a:cubicBezTo>
                <a:cubicBezTo>
                  <a:pt x="511" y="249"/>
                  <a:pt x="556" y="282"/>
                  <a:pt x="583" y="327"/>
                </a:cubicBezTo>
                <a:cubicBezTo>
                  <a:pt x="629" y="405"/>
                  <a:pt x="664" y="491"/>
                  <a:pt x="718" y="564"/>
                </a:cubicBezTo>
                <a:cubicBezTo>
                  <a:pt x="727" y="589"/>
                  <a:pt x="743" y="608"/>
                  <a:pt x="752" y="632"/>
                </a:cubicBezTo>
                <a:cubicBezTo>
                  <a:pt x="769" y="676"/>
                  <a:pt x="780" y="721"/>
                  <a:pt x="793" y="767"/>
                </a:cubicBezTo>
                <a:cubicBezTo>
                  <a:pt x="799" y="788"/>
                  <a:pt x="806" y="808"/>
                  <a:pt x="813" y="828"/>
                </a:cubicBezTo>
                <a:cubicBezTo>
                  <a:pt x="815" y="835"/>
                  <a:pt x="820" y="849"/>
                  <a:pt x="820" y="849"/>
                </a:cubicBezTo>
                <a:cubicBezTo>
                  <a:pt x="834" y="1019"/>
                  <a:pt x="840" y="1056"/>
                  <a:pt x="840" y="1276"/>
                </a:cubicBezTo>
              </a:path>
            </a:pathLst>
          </a:custGeom>
          <a:noFill/>
          <a:ln w="38100" cap="flat" cmpd="sng">
            <a:solidFill>
              <a:srgbClr val="FF0000"/>
            </a:solidFill>
            <a:prstDash val="solid"/>
            <a:headEnd type="none" w="med" len="med"/>
            <a:tailEnd type="triangle" w="med" len="med"/>
          </a:ln>
        </p:spPr>
        <p:txBody>
          <a:bodyPr/>
          <a:p>
            <a:endParaRPr lang="zh-CN" altLang="en-US"/>
          </a:p>
        </p:txBody>
      </p:sp>
      <p:sp>
        <p:nvSpPr>
          <p:cNvPr id="44043" name="椭圆 44042"/>
          <p:cNvSpPr/>
          <p:nvPr/>
        </p:nvSpPr>
        <p:spPr>
          <a:xfrm>
            <a:off x="5562600" y="3733800"/>
            <a:ext cx="1905000" cy="914400"/>
          </a:xfrm>
          <a:prstGeom prst="ellipse">
            <a:avLst/>
          </a:prstGeom>
          <a:noFill/>
          <a:ln w="38100" cap="flat" cmpd="sng">
            <a:solidFill>
              <a:srgbClr val="0000FF"/>
            </a:solidFill>
            <a:prstDash val="solid"/>
            <a:headEnd type="none" w="med" len="med"/>
            <a:tailEnd type="none" w="med" len="med"/>
          </a:ln>
        </p:spPr>
        <p:txBody>
          <a:bodyPr/>
          <a:p>
            <a:endParaRPr lang="zh-CN" altLang="en-US"/>
          </a:p>
        </p:txBody>
      </p:sp>
      <p:sp>
        <p:nvSpPr>
          <p:cNvPr id="44044" name="直接连接符 44043"/>
          <p:cNvSpPr/>
          <p:nvPr/>
        </p:nvSpPr>
        <p:spPr>
          <a:xfrm flipH="1">
            <a:off x="4038600" y="4419600"/>
            <a:ext cx="1676400" cy="533400"/>
          </a:xfrm>
          <a:prstGeom prst="line">
            <a:avLst/>
          </a:prstGeom>
          <a:ln w="38100" cap="flat" cmpd="sng">
            <a:solidFill>
              <a:srgbClr val="0000FF"/>
            </a:solidFill>
            <a:prstDash val="solid"/>
            <a:headEnd type="none" w="med" len="med"/>
            <a:tailEnd type="triangle" w="med" len="med"/>
          </a:ln>
        </p:spPr>
      </p:sp>
      <p:sp>
        <p:nvSpPr>
          <p:cNvPr id="44045" name="椭圆 44044"/>
          <p:cNvSpPr/>
          <p:nvPr/>
        </p:nvSpPr>
        <p:spPr>
          <a:xfrm>
            <a:off x="7696200" y="3657600"/>
            <a:ext cx="1600200" cy="990600"/>
          </a:xfrm>
          <a:prstGeom prst="ellipse">
            <a:avLst/>
          </a:prstGeom>
          <a:noFill/>
          <a:ln w="38100" cap="flat" cmpd="sng">
            <a:solidFill>
              <a:srgbClr val="0000FF"/>
            </a:solidFill>
            <a:prstDash val="solid"/>
            <a:headEnd type="none" w="med" len="med"/>
            <a:tailEnd type="none" w="med" len="med"/>
          </a:ln>
        </p:spPr>
        <p:txBody>
          <a:bodyPr/>
          <a:p>
            <a:endParaRPr lang="zh-CN" altLang="en-US"/>
          </a:p>
        </p:txBody>
      </p:sp>
      <p:sp>
        <p:nvSpPr>
          <p:cNvPr id="44046" name="直接连接符 44045"/>
          <p:cNvSpPr/>
          <p:nvPr/>
        </p:nvSpPr>
        <p:spPr>
          <a:xfrm flipH="1">
            <a:off x="6629400" y="4495800"/>
            <a:ext cx="1295400" cy="457200"/>
          </a:xfrm>
          <a:prstGeom prst="line">
            <a:avLst/>
          </a:prstGeom>
          <a:ln w="38100" cap="flat" cmpd="sng">
            <a:solidFill>
              <a:srgbClr val="0000FF"/>
            </a:solidFill>
            <a:prstDash val="solid"/>
            <a:headEnd type="none" w="med" len="med"/>
            <a:tailEnd type="triangle" w="med" len="med"/>
          </a:ln>
        </p:spPr>
      </p:sp>
      <p:sp>
        <p:nvSpPr>
          <p:cNvPr id="44047" name="椭圆 44046"/>
          <p:cNvSpPr/>
          <p:nvPr/>
        </p:nvSpPr>
        <p:spPr>
          <a:xfrm>
            <a:off x="4191000" y="3733800"/>
            <a:ext cx="1219200" cy="914400"/>
          </a:xfrm>
          <a:prstGeom prst="ellipse">
            <a:avLst/>
          </a:prstGeom>
          <a:noFill/>
          <a:ln w="38100" cap="flat" cmpd="sng">
            <a:solidFill>
              <a:srgbClr val="0000FF"/>
            </a:solidFill>
            <a:prstDash val="solid"/>
            <a:headEnd type="none" w="med" len="med"/>
            <a:tailEnd type="none" w="med" len="med"/>
          </a:ln>
        </p:spPr>
        <p:txBody>
          <a:bodyPr/>
          <a:p>
            <a:endParaRPr lang="zh-CN" altLang="en-US"/>
          </a:p>
        </p:txBody>
      </p:sp>
      <p:sp>
        <p:nvSpPr>
          <p:cNvPr id="44048" name="直接连接符 44047"/>
          <p:cNvSpPr/>
          <p:nvPr/>
        </p:nvSpPr>
        <p:spPr>
          <a:xfrm>
            <a:off x="5334000" y="4343400"/>
            <a:ext cx="2971800" cy="609600"/>
          </a:xfrm>
          <a:prstGeom prst="line">
            <a:avLst/>
          </a:prstGeom>
          <a:ln w="38100" cap="flat" cmpd="sng">
            <a:solidFill>
              <a:srgbClr val="0000FF"/>
            </a:solidFill>
            <a:prstDash val="solid"/>
            <a:headEnd type="none" w="med" len="med"/>
            <a:tailEnd type="triangle" w="med" len="med"/>
          </a:ln>
        </p:spPr>
      </p:sp>
      <p:sp>
        <p:nvSpPr>
          <p:cNvPr id="44049" name="矩形 44048"/>
          <p:cNvSpPr/>
          <p:nvPr/>
        </p:nvSpPr>
        <p:spPr>
          <a:xfrm>
            <a:off x="3505200" y="1752600"/>
            <a:ext cx="533400" cy="381000"/>
          </a:xfrm>
          <a:prstGeom prst="rect">
            <a:avLst/>
          </a:prstGeom>
          <a:solidFill>
            <a:srgbClr val="00FF00"/>
          </a:solidFill>
          <a:ln w="9525">
            <a:noFill/>
          </a:ln>
        </p:spPr>
        <p:txBody>
          <a:bodyPr wrap="none" anchor="ctr"/>
          <a:p>
            <a:pPr algn="ctr"/>
            <a:r>
              <a:rPr lang="en-US" altLang="x-none" sz="2000" b="1" dirty="0">
                <a:latin typeface="Verdana" panose="020B0604030504040204" pitchFamily="2" charset="0"/>
              </a:rPr>
              <a:t>m</a:t>
            </a:r>
            <a:endParaRPr lang="en-US" altLang="x-none" sz="2000" b="1" dirty="0">
              <a:latin typeface="Verdana" panose="020B0604030504040204" pitchFamily="2" charset="0"/>
            </a:endParaRPr>
          </a:p>
        </p:txBody>
      </p:sp>
      <p:pic>
        <p:nvPicPr>
          <p:cNvPr id="44050" name="图片 44049" descr="b"/>
          <p:cNvPicPr>
            <a:picLocks noChangeAspect="1"/>
          </p:cNvPicPr>
          <p:nvPr/>
        </p:nvPicPr>
        <p:blipFill>
          <a:blip r:embed="rId5"/>
          <a:stretch>
            <a:fillRect/>
          </a:stretch>
        </p:blipFill>
        <p:spPr>
          <a:xfrm>
            <a:off x="2590800" y="5334000"/>
            <a:ext cx="2438400" cy="698500"/>
          </a:xfrm>
          <a:prstGeom prst="rect">
            <a:avLst/>
          </a:prstGeom>
          <a:noFill/>
          <a:ln w="9525">
            <a:noFill/>
          </a:ln>
        </p:spPr>
      </p:pic>
      <p:pic>
        <p:nvPicPr>
          <p:cNvPr id="44051" name="图片 44050" descr="a"/>
          <p:cNvPicPr>
            <a:picLocks noChangeAspect="1"/>
          </p:cNvPicPr>
          <p:nvPr/>
        </p:nvPicPr>
        <p:blipFill>
          <a:blip r:embed="rId6"/>
          <a:stretch>
            <a:fillRect/>
          </a:stretch>
        </p:blipFill>
        <p:spPr>
          <a:xfrm>
            <a:off x="2590800" y="4953000"/>
            <a:ext cx="2486025" cy="360363"/>
          </a:xfrm>
          <a:prstGeom prst="rect">
            <a:avLst/>
          </a:prstGeom>
          <a:noFill/>
          <a:ln w="9525">
            <a:noFill/>
          </a:ln>
        </p:spPr>
      </p:pic>
      <p:sp>
        <p:nvSpPr>
          <p:cNvPr id="44052" name="矩形 44051"/>
          <p:cNvSpPr/>
          <p:nvPr/>
        </p:nvSpPr>
        <p:spPr>
          <a:xfrm>
            <a:off x="2971800" y="6096000"/>
            <a:ext cx="1295400" cy="3810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p>
            <a:pPr algn="ctr"/>
            <a:r>
              <a:rPr lang="en-US" altLang="x-none" dirty="0">
                <a:latin typeface="Verdana" panose="020B0604030504040204" pitchFamily="2" charset="0"/>
              </a:rPr>
              <a:t>0.5</a:t>
            </a:r>
            <a:endParaRPr lang="en-US" altLang="x-none"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box(in)">
                                      <p:cBhvr>
                                        <p:cTn id="7" dur="500"/>
                                        <p:tgtEl>
                                          <p:spTgt spid="440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44036"/>
                                        </p:tgtEl>
                                        <p:attrNameLst>
                                          <p:attrName>style.visibility</p:attrName>
                                        </p:attrNameLst>
                                      </p:cBhvr>
                                      <p:to>
                                        <p:strVal val="visible"/>
                                      </p:to>
                                    </p:set>
                                    <p:anim calcmode="lin" valueType="num">
                                      <p:cBhvr additive="base">
                                        <p:cTn id="12" dur="500" fill="hold"/>
                                        <p:tgtEl>
                                          <p:spTgt spid="44036"/>
                                        </p:tgtEl>
                                        <p:attrNameLst>
                                          <p:attrName>ppt_x</p:attrName>
                                        </p:attrNameLst>
                                      </p:cBhvr>
                                      <p:tavLst>
                                        <p:tav tm="0">
                                          <p:val>
                                            <p:strVal val="#ppt_x"/>
                                          </p:val>
                                        </p:tav>
                                        <p:tav tm="100000">
                                          <p:val>
                                            <p:strVal val="#ppt_x"/>
                                          </p:val>
                                        </p:tav>
                                      </p:tavLst>
                                    </p:anim>
                                    <p:anim calcmode="lin" valueType="num">
                                      <p:cBhvr additive="base">
                                        <p:cTn id="13" dur="500" fill="hold"/>
                                        <p:tgtEl>
                                          <p:spTgt spid="44036"/>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440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4037"/>
                                        </p:tgtEl>
                                        <p:attrNameLst>
                                          <p:attrName>style.visibility</p:attrName>
                                        </p:attrNameLst>
                                      </p:cBhvr>
                                      <p:to>
                                        <p:strVal val="visible"/>
                                      </p:to>
                                    </p:set>
                                    <p:animEffect transition="in" filter="dissolve">
                                      <p:cBhvr>
                                        <p:cTn id="21" dur="500"/>
                                        <p:tgtEl>
                                          <p:spTgt spid="440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4041"/>
                                        </p:tgtEl>
                                        <p:attrNameLst>
                                          <p:attrName>style.visibility</p:attrName>
                                        </p:attrNameLst>
                                      </p:cBhvr>
                                      <p:to>
                                        <p:strVal val="visible"/>
                                      </p:to>
                                    </p:set>
                                    <p:animEffect transition="in" filter="wipe(up)">
                                      <p:cBhvr>
                                        <p:cTn id="26" dur="500"/>
                                        <p:tgtEl>
                                          <p:spTgt spid="44041"/>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44051"/>
                                        </p:tgtEl>
                                        <p:attrNameLst>
                                          <p:attrName>style.visibility</p:attrName>
                                        </p:attrNameLst>
                                      </p:cBhvr>
                                      <p:to>
                                        <p:strVal val="visible"/>
                                      </p:to>
                                    </p:set>
                                    <p:animEffect transition="in" filter="wipe(up)">
                                      <p:cBhvr>
                                        <p:cTn id="30" dur="500"/>
                                        <p:tgtEl>
                                          <p:spTgt spid="4405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4043"/>
                                        </p:tgtEl>
                                        <p:attrNameLst>
                                          <p:attrName>style.visibility</p:attrName>
                                        </p:attrNameLst>
                                      </p:cBhvr>
                                      <p:to>
                                        <p:strVal val="visible"/>
                                      </p:to>
                                    </p:set>
                                    <p:animEffect transition="in" filter="wipe(up)">
                                      <p:cBhvr>
                                        <p:cTn id="35" dur="500"/>
                                        <p:tgtEl>
                                          <p:spTgt spid="44043"/>
                                        </p:tgtEl>
                                      </p:cBhvr>
                                    </p:animEffect>
                                  </p:childTnLst>
                                </p:cTn>
                              </p:par>
                              <p:par>
                                <p:cTn id="36" presetID="22" presetClass="entr" presetSubtype="1" fill="hold" nodeType="withEffect">
                                  <p:stCondLst>
                                    <p:cond delay="0"/>
                                  </p:stCondLst>
                                  <p:childTnLst>
                                    <p:set>
                                      <p:cBhvr>
                                        <p:cTn id="37" dur="1" fill="hold">
                                          <p:stCondLst>
                                            <p:cond delay="0"/>
                                          </p:stCondLst>
                                        </p:cTn>
                                        <p:tgtEl>
                                          <p:spTgt spid="44044"/>
                                        </p:tgtEl>
                                        <p:attrNameLst>
                                          <p:attrName>style.visibility</p:attrName>
                                        </p:attrNameLst>
                                      </p:cBhvr>
                                      <p:to>
                                        <p:strVal val="visible"/>
                                      </p:to>
                                    </p:set>
                                    <p:animEffect transition="in" filter="wipe(up)">
                                      <p:cBhvr>
                                        <p:cTn id="38" dur="500"/>
                                        <p:tgtEl>
                                          <p:spTgt spid="44044"/>
                                        </p:tgtEl>
                                      </p:cBhvr>
                                    </p:animEffect>
                                  </p:childTnLst>
                                </p:cTn>
                              </p:par>
                            </p:childTnLst>
                          </p:cTn>
                        </p:par>
                      </p:childTnLst>
                    </p:cTn>
                  </p:par>
                  <p:par>
                    <p:cTn id="39" fill="hold">
                      <p:stCondLst>
                        <p:cond delay="indefinite"/>
                      </p:stCondLst>
                      <p:childTnLst>
                        <p:par>
                          <p:cTn id="40" fill="hold">
                            <p:stCondLst>
                              <p:cond delay="0"/>
                            </p:stCondLst>
                            <p:childTnLst>
                              <p:par>
                                <p:cTn id="41" presetID="15" presetClass="entr" presetSubtype="0" fill="hold" nodeType="clickEffect">
                                  <p:stCondLst>
                                    <p:cond delay="0"/>
                                  </p:stCondLst>
                                  <p:childTnLst>
                                    <p:set>
                                      <p:cBhvr>
                                        <p:cTn id="42" dur="1" fill="hold">
                                          <p:stCondLst>
                                            <p:cond delay="0"/>
                                          </p:stCondLst>
                                        </p:cTn>
                                        <p:tgtEl>
                                          <p:spTgt spid="44050"/>
                                        </p:tgtEl>
                                        <p:attrNameLst>
                                          <p:attrName>style.visibility</p:attrName>
                                        </p:attrNameLst>
                                      </p:cBhvr>
                                      <p:to>
                                        <p:strVal val="visible"/>
                                      </p:to>
                                    </p:set>
                                    <p:anim calcmode="lin" valueType="num">
                                      <p:cBhvr>
                                        <p:cTn id="43" dur="1000" fill="hold"/>
                                        <p:tgtEl>
                                          <p:spTgt spid="44050"/>
                                        </p:tgtEl>
                                        <p:attrNameLst>
                                          <p:attrName>ppt_w</p:attrName>
                                        </p:attrNameLst>
                                      </p:cBhvr>
                                      <p:tavLst>
                                        <p:tav tm="0">
                                          <p:val>
                                            <p:fltVal val="0.000000"/>
                                          </p:val>
                                        </p:tav>
                                        <p:tav tm="100000">
                                          <p:val>
                                            <p:strVal val="#ppt_w"/>
                                          </p:val>
                                        </p:tav>
                                      </p:tavLst>
                                    </p:anim>
                                    <p:anim calcmode="lin" valueType="num">
                                      <p:cBhvr>
                                        <p:cTn id="44" dur="1000" fill="hold"/>
                                        <p:tgtEl>
                                          <p:spTgt spid="44050"/>
                                        </p:tgtEl>
                                        <p:attrNameLst>
                                          <p:attrName>ppt_h</p:attrName>
                                        </p:attrNameLst>
                                      </p:cBhvr>
                                      <p:tavLst>
                                        <p:tav tm="0">
                                          <p:val>
                                            <p:fltVal val="0.000000"/>
                                          </p:val>
                                        </p:tav>
                                        <p:tav tm="100000">
                                          <p:val>
                                            <p:strVal val="#ppt_h"/>
                                          </p:val>
                                        </p:tav>
                                      </p:tavLst>
                                    </p:anim>
                                    <p:anim calcmode="lin" valueType="num">
                                      <p:cBhvr>
                                        <p:cTn id="45" dur="1000" fill="hold"/>
                                        <p:tgtEl>
                                          <p:spTgt spid="44050"/>
                                        </p:tgtEl>
                                        <p:attrNameLst>
                                          <p:attrName>ppt_x</p:attrName>
                                        </p:attrNameLst>
                                      </p:cBhvr>
                                      <p:tavLst>
                                        <p:tav tm="0" fmla="#ppt_x+(cos(-2*pi*(1-$))*-#ppt_x-sin(-2*pi*(1-$))*(1-#ppt_y))*(1-$)">
                                          <p:val>
                                            <p:fltVal val="0.000000"/>
                                          </p:val>
                                        </p:tav>
                                        <p:tav tm="100000">
                                          <p:val>
                                            <p:fltVal val="1.000000"/>
                                          </p:val>
                                        </p:tav>
                                      </p:tavLst>
                                    </p:anim>
                                    <p:anim calcmode="lin" valueType="num">
                                      <p:cBhvr>
                                        <p:cTn id="46" dur="1000" fill="hold"/>
                                        <p:tgtEl>
                                          <p:spTgt spid="44050"/>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4052"/>
                                        </p:tgtEl>
                                        <p:attrNameLst>
                                          <p:attrName>style.visibility</p:attrName>
                                        </p:attrNameLst>
                                      </p:cBhvr>
                                      <p:to>
                                        <p:strVal val="visible"/>
                                      </p:to>
                                    </p:set>
                                    <p:animEffect transition="in" filter="blinds(horizontal)">
                                      <p:cBhvr>
                                        <p:cTn id="51" dur="500"/>
                                        <p:tgtEl>
                                          <p:spTgt spid="4405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4041"/>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44043"/>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44044"/>
                                        </p:tgtEl>
                                        <p:attrNameLst>
                                          <p:attrName>style.visibility</p:attrName>
                                        </p:attrNameLst>
                                      </p:cBhvr>
                                      <p:to>
                                        <p:strVal val="hidden"/>
                                      </p:to>
                                    </p:set>
                                  </p:childTnLst>
                                </p:cTn>
                              </p:par>
                              <p:par>
                                <p:cTn id="60" presetID="22" presetClass="entr" presetSubtype="1" fill="hold" nodeType="withEffect">
                                  <p:stCondLst>
                                    <p:cond delay="0"/>
                                  </p:stCondLst>
                                  <p:childTnLst>
                                    <p:set>
                                      <p:cBhvr>
                                        <p:cTn id="61" dur="1" fill="hold">
                                          <p:stCondLst>
                                            <p:cond delay="0"/>
                                          </p:stCondLst>
                                        </p:cTn>
                                        <p:tgtEl>
                                          <p:spTgt spid="44040"/>
                                        </p:tgtEl>
                                        <p:attrNameLst>
                                          <p:attrName>style.visibility</p:attrName>
                                        </p:attrNameLst>
                                      </p:cBhvr>
                                      <p:to>
                                        <p:strVal val="visible"/>
                                      </p:to>
                                    </p:set>
                                    <p:animEffect transition="in" filter="wipe(up)">
                                      <p:cBhvr>
                                        <p:cTn id="62" dur="500"/>
                                        <p:tgtEl>
                                          <p:spTgt spid="44040"/>
                                        </p:tgtEl>
                                      </p:cBhvr>
                                    </p:animEffect>
                                  </p:childTnLst>
                                </p:cTn>
                              </p:par>
                              <p:par>
                                <p:cTn id="63" presetID="22" presetClass="entr" presetSubtype="1" fill="hold" nodeType="withEffect">
                                  <p:stCondLst>
                                    <p:cond delay="0"/>
                                  </p:stCondLst>
                                  <p:childTnLst>
                                    <p:set>
                                      <p:cBhvr>
                                        <p:cTn id="64" dur="1" fill="hold">
                                          <p:stCondLst>
                                            <p:cond delay="0"/>
                                          </p:stCondLst>
                                        </p:cTn>
                                        <p:tgtEl>
                                          <p:spTgt spid="44045"/>
                                        </p:tgtEl>
                                        <p:attrNameLst>
                                          <p:attrName>style.visibility</p:attrName>
                                        </p:attrNameLst>
                                      </p:cBhvr>
                                      <p:to>
                                        <p:strVal val="visible"/>
                                      </p:to>
                                    </p:set>
                                    <p:animEffect transition="in" filter="wipe(up)">
                                      <p:cBhvr>
                                        <p:cTn id="65" dur="500"/>
                                        <p:tgtEl>
                                          <p:spTgt spid="44045"/>
                                        </p:tgtEl>
                                      </p:cBhvr>
                                    </p:animEffect>
                                  </p:childTnLst>
                                </p:cTn>
                              </p:par>
                              <p:par>
                                <p:cTn id="66" presetID="22" presetClass="entr" presetSubtype="1" fill="hold" nodeType="withEffect">
                                  <p:stCondLst>
                                    <p:cond delay="0"/>
                                  </p:stCondLst>
                                  <p:childTnLst>
                                    <p:set>
                                      <p:cBhvr>
                                        <p:cTn id="67" dur="1" fill="hold">
                                          <p:stCondLst>
                                            <p:cond delay="0"/>
                                          </p:stCondLst>
                                        </p:cTn>
                                        <p:tgtEl>
                                          <p:spTgt spid="44046"/>
                                        </p:tgtEl>
                                        <p:attrNameLst>
                                          <p:attrName>style.visibility</p:attrName>
                                        </p:attrNameLst>
                                      </p:cBhvr>
                                      <p:to>
                                        <p:strVal val="visible"/>
                                      </p:to>
                                    </p:set>
                                    <p:animEffect transition="in" filter="wipe(up)">
                                      <p:cBhvr>
                                        <p:cTn id="68" dur="500"/>
                                        <p:tgtEl>
                                          <p:spTgt spid="44046"/>
                                        </p:tgtEl>
                                      </p:cBhvr>
                                    </p:animEffect>
                                  </p:childTnLst>
                                </p:cTn>
                              </p:par>
                            </p:childTnLst>
                          </p:cTn>
                        </p:par>
                        <p:par>
                          <p:cTn id="69" fill="hold">
                            <p:stCondLst>
                              <p:cond delay="0"/>
                            </p:stCondLst>
                            <p:childTnLst>
                              <p:par>
                                <p:cTn id="70" presetID="3" presetClass="entr" presetSubtype="10" fill="hold" nodeType="afterEffect">
                                  <p:stCondLst>
                                    <p:cond delay="0"/>
                                  </p:stCondLst>
                                  <p:childTnLst>
                                    <p:set>
                                      <p:cBhvr>
                                        <p:cTn id="71" dur="1" fill="hold">
                                          <p:stCondLst>
                                            <p:cond delay="0"/>
                                          </p:stCondLst>
                                        </p:cTn>
                                        <p:tgtEl>
                                          <p:spTgt spid="44038"/>
                                        </p:tgtEl>
                                        <p:attrNameLst>
                                          <p:attrName>style.visibility</p:attrName>
                                        </p:attrNameLst>
                                      </p:cBhvr>
                                      <p:to>
                                        <p:strVal val="visible"/>
                                      </p:to>
                                    </p:set>
                                    <p:animEffect transition="in" filter="blinds(horizontal)">
                                      <p:cBhvr>
                                        <p:cTn id="72" dur="500"/>
                                        <p:tgtEl>
                                          <p:spTgt spid="44038"/>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4404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4045"/>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4046"/>
                                        </p:tgtEl>
                                        <p:attrNameLst>
                                          <p:attrName>style.visibility</p:attrName>
                                        </p:attrNameLst>
                                      </p:cBhvr>
                                      <p:to>
                                        <p:strVal val="hidden"/>
                                      </p:to>
                                    </p:set>
                                  </p:childTnLst>
                                </p:cTn>
                              </p:par>
                            </p:childTnLst>
                          </p:cTn>
                        </p:par>
                        <p:par>
                          <p:cTn id="81" fill="hold">
                            <p:stCondLst>
                              <p:cond delay="0"/>
                            </p:stCondLst>
                            <p:childTnLst>
                              <p:par>
                                <p:cTn id="82" presetID="22" presetClass="entr" presetSubtype="1" fill="hold" nodeType="afterEffect">
                                  <p:stCondLst>
                                    <p:cond delay="0"/>
                                  </p:stCondLst>
                                  <p:childTnLst>
                                    <p:set>
                                      <p:cBhvr>
                                        <p:cTn id="83" dur="1" fill="hold">
                                          <p:stCondLst>
                                            <p:cond delay="0"/>
                                          </p:stCondLst>
                                        </p:cTn>
                                        <p:tgtEl>
                                          <p:spTgt spid="44042"/>
                                        </p:tgtEl>
                                        <p:attrNameLst>
                                          <p:attrName>style.visibility</p:attrName>
                                        </p:attrNameLst>
                                      </p:cBhvr>
                                      <p:to>
                                        <p:strVal val="visible"/>
                                      </p:to>
                                    </p:set>
                                    <p:animEffect transition="in" filter="wipe(up)">
                                      <p:cBhvr>
                                        <p:cTn id="84" dur="500"/>
                                        <p:tgtEl>
                                          <p:spTgt spid="44042"/>
                                        </p:tgtEl>
                                      </p:cBhvr>
                                    </p:animEffect>
                                  </p:childTnLst>
                                </p:cTn>
                              </p:par>
                              <p:par>
                                <p:cTn id="85" presetID="22" presetClass="entr" presetSubtype="1" fill="hold" nodeType="withEffect">
                                  <p:stCondLst>
                                    <p:cond delay="0"/>
                                  </p:stCondLst>
                                  <p:childTnLst>
                                    <p:set>
                                      <p:cBhvr>
                                        <p:cTn id="86" dur="1" fill="hold">
                                          <p:stCondLst>
                                            <p:cond delay="0"/>
                                          </p:stCondLst>
                                        </p:cTn>
                                        <p:tgtEl>
                                          <p:spTgt spid="44047"/>
                                        </p:tgtEl>
                                        <p:attrNameLst>
                                          <p:attrName>style.visibility</p:attrName>
                                        </p:attrNameLst>
                                      </p:cBhvr>
                                      <p:to>
                                        <p:strVal val="visible"/>
                                      </p:to>
                                    </p:set>
                                    <p:animEffect transition="in" filter="wipe(up)">
                                      <p:cBhvr>
                                        <p:cTn id="87" dur="500"/>
                                        <p:tgtEl>
                                          <p:spTgt spid="44047"/>
                                        </p:tgtEl>
                                      </p:cBhvr>
                                    </p:animEffect>
                                  </p:childTnLst>
                                </p:cTn>
                              </p:par>
                              <p:par>
                                <p:cTn id="88" presetID="22" presetClass="entr" presetSubtype="1" fill="hold" nodeType="withEffect">
                                  <p:stCondLst>
                                    <p:cond delay="0"/>
                                  </p:stCondLst>
                                  <p:childTnLst>
                                    <p:set>
                                      <p:cBhvr>
                                        <p:cTn id="89" dur="1" fill="hold">
                                          <p:stCondLst>
                                            <p:cond delay="0"/>
                                          </p:stCondLst>
                                        </p:cTn>
                                        <p:tgtEl>
                                          <p:spTgt spid="44048"/>
                                        </p:tgtEl>
                                        <p:attrNameLst>
                                          <p:attrName>style.visibility</p:attrName>
                                        </p:attrNameLst>
                                      </p:cBhvr>
                                      <p:to>
                                        <p:strVal val="visible"/>
                                      </p:to>
                                    </p:set>
                                    <p:animEffect transition="in" filter="wipe(up)">
                                      <p:cBhvr>
                                        <p:cTn id="90" dur="500"/>
                                        <p:tgtEl>
                                          <p:spTgt spid="44048"/>
                                        </p:tgtEl>
                                      </p:cBhvr>
                                    </p:animEffect>
                                  </p:childTnLst>
                                </p:cTn>
                              </p:par>
                            </p:childTnLst>
                          </p:cTn>
                        </p:par>
                        <p:par>
                          <p:cTn id="91" fill="hold">
                            <p:stCondLst>
                              <p:cond delay="500"/>
                            </p:stCondLst>
                            <p:childTnLst>
                              <p:par>
                                <p:cTn id="92" presetID="3" presetClass="entr" presetSubtype="10" fill="hold" nodeType="afterEffect">
                                  <p:stCondLst>
                                    <p:cond delay="0"/>
                                  </p:stCondLst>
                                  <p:childTnLst>
                                    <p:set>
                                      <p:cBhvr>
                                        <p:cTn id="93" dur="1" fill="hold">
                                          <p:stCondLst>
                                            <p:cond delay="0"/>
                                          </p:stCondLst>
                                        </p:cTn>
                                        <p:tgtEl>
                                          <p:spTgt spid="44039"/>
                                        </p:tgtEl>
                                        <p:attrNameLst>
                                          <p:attrName>style.visibility</p:attrName>
                                        </p:attrNameLst>
                                      </p:cBhvr>
                                      <p:to>
                                        <p:strVal val="visible"/>
                                      </p:to>
                                    </p:set>
                                    <p:animEffect transition="in" filter="blinds(horizontal)">
                                      <p:cBhvr>
                                        <p:cTn id="94" dur="500"/>
                                        <p:tgtEl>
                                          <p:spTgt spid="4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44049" grpId="0" bldLvl="0" animBg="1"/>
      <p:bldP spid="44052"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标题 45057"/>
          <p:cNvSpPr>
            <a:spLocks noGrp="1"/>
          </p:cNvSpPr>
          <p:nvPr>
            <p:ph type="title"/>
          </p:nvPr>
        </p:nvSpPr>
        <p:spPr/>
        <p:txBody>
          <a:bodyPr anchor="ctr"/>
          <a:p>
            <a:r>
              <a:rPr lang="en-US" altLang="x-none" dirty="0"/>
              <a:t>By-Tuple Semantics</a:t>
            </a:r>
            <a:endParaRPr lang="en-US" altLang="x-none" dirty="0"/>
          </a:p>
        </p:txBody>
      </p:sp>
      <p:pic>
        <p:nvPicPr>
          <p:cNvPr id="45059" name="图片 45058" descr="11"/>
          <p:cNvPicPr>
            <a:picLocks noChangeAspect="1"/>
          </p:cNvPicPr>
          <p:nvPr/>
        </p:nvPicPr>
        <p:blipFill>
          <a:blip r:embed="rId1"/>
          <a:stretch>
            <a:fillRect/>
          </a:stretch>
        </p:blipFill>
        <p:spPr>
          <a:xfrm>
            <a:off x="3352800" y="1600200"/>
            <a:ext cx="5334000" cy="1584325"/>
          </a:xfrm>
          <a:prstGeom prst="rect">
            <a:avLst/>
          </a:prstGeom>
          <a:noFill/>
          <a:ln w="9525">
            <a:noFill/>
          </a:ln>
        </p:spPr>
      </p:pic>
      <p:pic>
        <p:nvPicPr>
          <p:cNvPr id="45060" name="图片 45059" descr="22"/>
          <p:cNvPicPr>
            <a:picLocks noChangeAspect="1"/>
          </p:cNvPicPr>
          <p:nvPr/>
        </p:nvPicPr>
        <p:blipFill>
          <a:blip r:embed="rId2"/>
          <a:stretch>
            <a:fillRect/>
          </a:stretch>
        </p:blipFill>
        <p:spPr>
          <a:xfrm>
            <a:off x="2286000" y="3200400"/>
            <a:ext cx="7010400" cy="1287463"/>
          </a:xfrm>
          <a:prstGeom prst="rect">
            <a:avLst/>
          </a:prstGeom>
          <a:noFill/>
          <a:ln w="9525">
            <a:noFill/>
          </a:ln>
        </p:spPr>
      </p:pic>
      <p:sp>
        <p:nvSpPr>
          <p:cNvPr id="45061" name="文本框 45060"/>
          <p:cNvSpPr txBox="1"/>
          <p:nvPr/>
        </p:nvSpPr>
        <p:spPr>
          <a:xfrm>
            <a:off x="1676400" y="5105400"/>
            <a:ext cx="990600" cy="583565"/>
          </a:xfrm>
          <a:prstGeom prst="rect">
            <a:avLst/>
          </a:prstGeom>
          <a:noFill/>
          <a:ln w="9525">
            <a:noFill/>
          </a:ln>
        </p:spPr>
        <p:txBody>
          <a:bodyPr>
            <a:spAutoFit/>
          </a:bodyPr>
          <a:p>
            <a:pPr>
              <a:spcBef>
                <a:spcPct val="50000"/>
              </a:spcBef>
            </a:pPr>
            <a:r>
              <a:rPr lang="en-US" altLang="x-none" sz="3200" b="1" dirty="0">
                <a:latin typeface="Times New Roman" panose="02020603050405020304" pitchFamily="2" charset="0"/>
                <a:ea typeface="Gungsuh" pitchFamily="2" charset="-127"/>
              </a:rPr>
              <a:t>D</a:t>
            </a:r>
            <a:r>
              <a:rPr lang="en-US" altLang="x-none" sz="2400" b="1" dirty="0">
                <a:latin typeface="Times New Roman" panose="02020603050405020304" pitchFamily="2" charset="0"/>
                <a:ea typeface="Gungsuh" pitchFamily="2" charset="-127"/>
              </a:rPr>
              <a:t>T</a:t>
            </a:r>
            <a:r>
              <a:rPr lang="en-US" altLang="x-none" sz="3200" b="1" dirty="0">
                <a:latin typeface="Times New Roman" panose="02020603050405020304" pitchFamily="2" charset="0"/>
                <a:ea typeface="Gungsuh" pitchFamily="2" charset="-127"/>
              </a:rPr>
              <a:t>=</a:t>
            </a:r>
            <a:endParaRPr lang="en-US" altLang="x-none" sz="3200" b="1" dirty="0">
              <a:latin typeface="Times New Roman" panose="02020603050405020304" pitchFamily="2" charset="0"/>
              <a:ea typeface="Gungsuh" pitchFamily="2" charset="-127"/>
            </a:endParaRPr>
          </a:p>
        </p:txBody>
      </p:sp>
      <p:pic>
        <p:nvPicPr>
          <p:cNvPr id="45062" name="图片 45061" descr="a"/>
          <p:cNvPicPr>
            <a:picLocks noChangeAspect="1"/>
          </p:cNvPicPr>
          <p:nvPr/>
        </p:nvPicPr>
        <p:blipFill>
          <a:blip r:embed="rId3"/>
          <a:stretch>
            <a:fillRect/>
          </a:stretch>
        </p:blipFill>
        <p:spPr>
          <a:xfrm>
            <a:off x="2590800" y="4665663"/>
            <a:ext cx="2514600" cy="419100"/>
          </a:xfrm>
          <a:prstGeom prst="rect">
            <a:avLst/>
          </a:prstGeom>
          <a:noFill/>
          <a:ln w="9525">
            <a:noFill/>
          </a:ln>
        </p:spPr>
      </p:pic>
      <p:sp>
        <p:nvSpPr>
          <p:cNvPr id="45063" name="未知"/>
          <p:cNvSpPr/>
          <p:nvPr/>
        </p:nvSpPr>
        <p:spPr>
          <a:xfrm>
            <a:off x="1905000" y="2209800"/>
            <a:ext cx="1455738" cy="3098800"/>
          </a:xfrm>
          <a:custGeom>
            <a:avLst/>
            <a:gdLst/>
            <a:ahLst/>
            <a:cxnLst/>
            <a:pathLst>
              <a:path w="917" h="1952">
                <a:moveTo>
                  <a:pt x="917" y="16"/>
                </a:moveTo>
                <a:cubicBezTo>
                  <a:pt x="788" y="18"/>
                  <a:pt x="588" y="0"/>
                  <a:pt x="448" y="42"/>
                </a:cubicBezTo>
                <a:cubicBezTo>
                  <a:pt x="423" y="60"/>
                  <a:pt x="404" y="79"/>
                  <a:pt x="374" y="89"/>
                </a:cubicBezTo>
                <a:cubicBezTo>
                  <a:pt x="360" y="104"/>
                  <a:pt x="340" y="113"/>
                  <a:pt x="327" y="129"/>
                </a:cubicBezTo>
                <a:cubicBezTo>
                  <a:pt x="322" y="135"/>
                  <a:pt x="320" y="143"/>
                  <a:pt x="314" y="149"/>
                </a:cubicBezTo>
                <a:cubicBezTo>
                  <a:pt x="299" y="164"/>
                  <a:pt x="280" y="172"/>
                  <a:pt x="267" y="190"/>
                </a:cubicBezTo>
                <a:cubicBezTo>
                  <a:pt x="243" y="222"/>
                  <a:pt x="222" y="256"/>
                  <a:pt x="193" y="283"/>
                </a:cubicBezTo>
                <a:cubicBezTo>
                  <a:pt x="183" y="304"/>
                  <a:pt x="172" y="330"/>
                  <a:pt x="160" y="350"/>
                </a:cubicBezTo>
                <a:cubicBezTo>
                  <a:pt x="146" y="374"/>
                  <a:pt x="125" y="390"/>
                  <a:pt x="113" y="417"/>
                </a:cubicBezTo>
                <a:cubicBezTo>
                  <a:pt x="86" y="478"/>
                  <a:pt x="75" y="546"/>
                  <a:pt x="46" y="605"/>
                </a:cubicBezTo>
                <a:cubicBezTo>
                  <a:pt x="32" y="714"/>
                  <a:pt x="41" y="672"/>
                  <a:pt x="26" y="732"/>
                </a:cubicBezTo>
                <a:cubicBezTo>
                  <a:pt x="15" y="942"/>
                  <a:pt x="0" y="1152"/>
                  <a:pt x="26" y="1362"/>
                </a:cubicBezTo>
                <a:cubicBezTo>
                  <a:pt x="32" y="1409"/>
                  <a:pt x="48" y="1495"/>
                  <a:pt x="66" y="1536"/>
                </a:cubicBezTo>
                <a:cubicBezTo>
                  <a:pt x="75" y="1556"/>
                  <a:pt x="82" y="1577"/>
                  <a:pt x="93" y="1596"/>
                </a:cubicBezTo>
                <a:cubicBezTo>
                  <a:pt x="101" y="1610"/>
                  <a:pt x="120" y="1636"/>
                  <a:pt x="120" y="1636"/>
                </a:cubicBezTo>
                <a:cubicBezTo>
                  <a:pt x="122" y="1645"/>
                  <a:pt x="122" y="1655"/>
                  <a:pt x="126" y="1663"/>
                </a:cubicBezTo>
                <a:cubicBezTo>
                  <a:pt x="129" y="1669"/>
                  <a:pt x="137" y="1671"/>
                  <a:pt x="140" y="1677"/>
                </a:cubicBezTo>
                <a:cubicBezTo>
                  <a:pt x="144" y="1685"/>
                  <a:pt x="142" y="1695"/>
                  <a:pt x="146" y="1703"/>
                </a:cubicBezTo>
                <a:cubicBezTo>
                  <a:pt x="151" y="1711"/>
                  <a:pt x="160" y="1715"/>
                  <a:pt x="166" y="1723"/>
                </a:cubicBezTo>
                <a:cubicBezTo>
                  <a:pt x="188" y="1753"/>
                  <a:pt x="189" y="1779"/>
                  <a:pt x="227" y="1790"/>
                </a:cubicBezTo>
                <a:cubicBezTo>
                  <a:pt x="237" y="1801"/>
                  <a:pt x="243" y="1814"/>
                  <a:pt x="254" y="1824"/>
                </a:cubicBezTo>
                <a:cubicBezTo>
                  <a:pt x="272" y="1840"/>
                  <a:pt x="297" y="1847"/>
                  <a:pt x="314" y="1864"/>
                </a:cubicBezTo>
                <a:cubicBezTo>
                  <a:pt x="337" y="1888"/>
                  <a:pt x="353" y="1906"/>
                  <a:pt x="381" y="1924"/>
                </a:cubicBezTo>
                <a:cubicBezTo>
                  <a:pt x="399" y="1952"/>
                  <a:pt x="408" y="1951"/>
                  <a:pt x="441" y="1951"/>
                </a:cubicBezTo>
              </a:path>
            </a:pathLst>
          </a:custGeom>
          <a:noFill/>
          <a:ln w="38100" cap="flat" cmpd="sng">
            <a:solidFill>
              <a:srgbClr val="FF0000"/>
            </a:solidFill>
            <a:prstDash val="solid"/>
            <a:headEnd type="none" w="med" len="med"/>
            <a:tailEnd type="stealth" w="med" len="med"/>
          </a:ln>
        </p:spPr>
        <p:txBody>
          <a:bodyPr/>
          <a:p>
            <a:endParaRPr lang="zh-CN" altLang="en-US"/>
          </a:p>
        </p:txBody>
      </p:sp>
      <p:sp>
        <p:nvSpPr>
          <p:cNvPr id="45064" name="未知"/>
          <p:cNvSpPr/>
          <p:nvPr/>
        </p:nvSpPr>
        <p:spPr>
          <a:xfrm>
            <a:off x="2193925" y="2944813"/>
            <a:ext cx="1127125" cy="2754312"/>
          </a:xfrm>
          <a:custGeom>
            <a:avLst/>
            <a:gdLst/>
            <a:ahLst/>
            <a:cxnLst/>
            <a:pathLst>
              <a:path w="710" h="1735">
                <a:moveTo>
                  <a:pt x="710" y="0"/>
                </a:moveTo>
                <a:cubicBezTo>
                  <a:pt x="669" y="44"/>
                  <a:pt x="506" y="22"/>
                  <a:pt x="435" y="27"/>
                </a:cubicBezTo>
                <a:cubicBezTo>
                  <a:pt x="377" y="43"/>
                  <a:pt x="404" y="37"/>
                  <a:pt x="355" y="47"/>
                </a:cubicBezTo>
                <a:cubicBezTo>
                  <a:pt x="323" y="69"/>
                  <a:pt x="294" y="93"/>
                  <a:pt x="261" y="114"/>
                </a:cubicBezTo>
                <a:cubicBezTo>
                  <a:pt x="234" y="132"/>
                  <a:pt x="222" y="163"/>
                  <a:pt x="194" y="181"/>
                </a:cubicBezTo>
                <a:cubicBezTo>
                  <a:pt x="171" y="214"/>
                  <a:pt x="149" y="248"/>
                  <a:pt x="127" y="282"/>
                </a:cubicBezTo>
                <a:cubicBezTo>
                  <a:pt x="113" y="303"/>
                  <a:pt x="111" y="323"/>
                  <a:pt x="94" y="342"/>
                </a:cubicBezTo>
                <a:cubicBezTo>
                  <a:pt x="80" y="382"/>
                  <a:pt x="73" y="423"/>
                  <a:pt x="60" y="462"/>
                </a:cubicBezTo>
                <a:cubicBezTo>
                  <a:pt x="47" y="502"/>
                  <a:pt x="29" y="541"/>
                  <a:pt x="20" y="583"/>
                </a:cubicBezTo>
                <a:cubicBezTo>
                  <a:pt x="17" y="596"/>
                  <a:pt x="15" y="610"/>
                  <a:pt x="13" y="623"/>
                </a:cubicBezTo>
                <a:cubicBezTo>
                  <a:pt x="8" y="657"/>
                  <a:pt x="0" y="724"/>
                  <a:pt x="0" y="724"/>
                </a:cubicBezTo>
                <a:cubicBezTo>
                  <a:pt x="2" y="956"/>
                  <a:pt x="3" y="1188"/>
                  <a:pt x="7" y="1420"/>
                </a:cubicBezTo>
                <a:cubicBezTo>
                  <a:pt x="8" y="1448"/>
                  <a:pt x="29" y="1476"/>
                  <a:pt x="47" y="1494"/>
                </a:cubicBezTo>
                <a:cubicBezTo>
                  <a:pt x="59" y="1528"/>
                  <a:pt x="90" y="1562"/>
                  <a:pt x="121" y="1581"/>
                </a:cubicBezTo>
                <a:cubicBezTo>
                  <a:pt x="136" y="1605"/>
                  <a:pt x="148" y="1612"/>
                  <a:pt x="174" y="1621"/>
                </a:cubicBezTo>
                <a:cubicBezTo>
                  <a:pt x="192" y="1649"/>
                  <a:pt x="194" y="1682"/>
                  <a:pt x="214" y="1708"/>
                </a:cubicBezTo>
                <a:cubicBezTo>
                  <a:pt x="223" y="1719"/>
                  <a:pt x="248" y="1735"/>
                  <a:pt x="248" y="1735"/>
                </a:cubicBezTo>
              </a:path>
            </a:pathLst>
          </a:custGeom>
          <a:noFill/>
          <a:ln w="38100" cap="flat" cmpd="sng">
            <a:solidFill>
              <a:srgbClr val="FF0000"/>
            </a:solidFill>
            <a:prstDash val="solid"/>
            <a:headEnd type="none" w="med" len="med"/>
            <a:tailEnd type="stealth" w="med" len="med"/>
          </a:ln>
        </p:spPr>
        <p:txBody>
          <a:bodyPr/>
          <a:p>
            <a:endParaRPr lang="zh-CN" altLang="en-US"/>
          </a:p>
        </p:txBody>
      </p:sp>
      <p:sp>
        <p:nvSpPr>
          <p:cNvPr id="45065" name="矩形 45064"/>
          <p:cNvSpPr/>
          <p:nvPr/>
        </p:nvSpPr>
        <p:spPr>
          <a:xfrm>
            <a:off x="2438400" y="5943600"/>
            <a:ext cx="2743200" cy="4572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p>
            <a:pPr algn="ctr"/>
            <a:r>
              <a:rPr lang="en-US" altLang="x-none" dirty="0">
                <a:latin typeface="Verdana" panose="020B0604030504040204" pitchFamily="2" charset="0"/>
              </a:rPr>
              <a:t>Pr(&lt;m1,m3&gt;)=0.05</a:t>
            </a:r>
            <a:endParaRPr lang="en-US" altLang="x-none" dirty="0">
              <a:latin typeface="Verdana" panose="020B0604030504040204" pitchFamily="2" charset="0"/>
            </a:endParaRPr>
          </a:p>
        </p:txBody>
      </p:sp>
      <p:pic>
        <p:nvPicPr>
          <p:cNvPr id="45066" name="图片 45065" descr="d"/>
          <p:cNvPicPr>
            <a:picLocks noChangeAspect="1"/>
          </p:cNvPicPr>
          <p:nvPr/>
        </p:nvPicPr>
        <p:blipFill>
          <a:blip r:embed="rId4"/>
          <a:stretch>
            <a:fillRect/>
          </a:stretch>
        </p:blipFill>
        <p:spPr>
          <a:xfrm>
            <a:off x="5181600" y="4648200"/>
            <a:ext cx="2362200" cy="1574800"/>
          </a:xfrm>
          <a:prstGeom prst="rect">
            <a:avLst/>
          </a:prstGeom>
          <a:noFill/>
          <a:ln w="9525">
            <a:noFill/>
          </a:ln>
        </p:spPr>
      </p:pic>
      <p:pic>
        <p:nvPicPr>
          <p:cNvPr id="45067" name="图片 45066" descr="e"/>
          <p:cNvPicPr>
            <a:picLocks noChangeAspect="1"/>
          </p:cNvPicPr>
          <p:nvPr/>
        </p:nvPicPr>
        <p:blipFill>
          <a:blip r:embed="rId5"/>
          <a:stretch>
            <a:fillRect/>
          </a:stretch>
        </p:blipFill>
        <p:spPr>
          <a:xfrm>
            <a:off x="7620000" y="4648200"/>
            <a:ext cx="2209800" cy="1600200"/>
          </a:xfrm>
          <a:prstGeom prst="rect">
            <a:avLst/>
          </a:prstGeom>
          <a:noFill/>
          <a:ln w="9525">
            <a:noFill/>
          </a:ln>
        </p:spPr>
      </p:pic>
      <p:sp>
        <p:nvSpPr>
          <p:cNvPr id="45068" name="文本框 45067"/>
          <p:cNvSpPr txBox="1"/>
          <p:nvPr/>
        </p:nvSpPr>
        <p:spPr>
          <a:xfrm>
            <a:off x="9753600" y="4772025"/>
            <a:ext cx="690880" cy="706755"/>
          </a:xfrm>
          <a:prstGeom prst="rect">
            <a:avLst/>
          </a:prstGeom>
          <a:noFill/>
          <a:ln w="9525">
            <a:noFill/>
          </a:ln>
        </p:spPr>
        <p:txBody>
          <a:bodyPr wrap="none" anchor="t">
            <a:spAutoFit/>
          </a:bodyPr>
          <a:p>
            <a:r>
              <a:rPr lang="en-US" altLang="x-none" sz="4000" b="1" dirty="0">
                <a:solidFill>
                  <a:srgbClr val="FF0000"/>
                </a:solidFill>
                <a:latin typeface="Arial" panose="020B0604020202020204" pitchFamily="34" charset="0"/>
              </a:rPr>
              <a:t>…</a:t>
            </a:r>
            <a:endParaRPr lang="en-US" altLang="x-none" sz="4000" b="1" dirty="0">
              <a:solidFill>
                <a:srgbClr val="FF0000"/>
              </a:solidFill>
              <a:latin typeface="Verdana" panose="020B0604030504040204" pitchFamily="2" charset="0"/>
            </a:endParaRPr>
          </a:p>
        </p:txBody>
      </p:sp>
      <p:pic>
        <p:nvPicPr>
          <p:cNvPr id="45069" name="图片 45068"/>
          <p:cNvPicPr>
            <a:picLocks noChangeAspect="1"/>
          </p:cNvPicPr>
          <p:nvPr/>
        </p:nvPicPr>
        <p:blipFill>
          <a:blip r:embed="rId6"/>
          <a:stretch>
            <a:fillRect/>
          </a:stretch>
        </p:blipFill>
        <p:spPr>
          <a:xfrm>
            <a:off x="2590800" y="5038725"/>
            <a:ext cx="2514600" cy="371475"/>
          </a:xfrm>
          <a:prstGeom prst="rect">
            <a:avLst/>
          </a:prstGeom>
          <a:noFill/>
          <a:ln w="9525">
            <a:noFill/>
          </a:ln>
        </p:spPr>
      </p:pic>
      <p:pic>
        <p:nvPicPr>
          <p:cNvPr id="45070" name="图片 45069"/>
          <p:cNvPicPr>
            <a:picLocks noChangeAspect="1"/>
          </p:cNvPicPr>
          <p:nvPr/>
        </p:nvPicPr>
        <p:blipFill>
          <a:blip r:embed="rId7"/>
          <a:stretch>
            <a:fillRect/>
          </a:stretch>
        </p:blipFill>
        <p:spPr>
          <a:xfrm>
            <a:off x="2667000" y="5410200"/>
            <a:ext cx="2362200" cy="398463"/>
          </a:xfrm>
          <a:prstGeom prst="rect">
            <a:avLst/>
          </a:prstGeom>
          <a:noFill/>
          <a:ln w="9525">
            <a:noFill/>
          </a:ln>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dissolve">
                                      <p:cBhvr>
                                        <p:cTn id="7" dur="500"/>
                                        <p:tgtEl>
                                          <p:spTgt spid="450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062"/>
                                        </p:tgtEl>
                                        <p:attrNameLst>
                                          <p:attrName>style.visibility</p:attrName>
                                        </p:attrNameLst>
                                      </p:cBhvr>
                                      <p:to>
                                        <p:strVal val="visible"/>
                                      </p:to>
                                    </p:set>
                                    <p:animEffect transition="in" filter="blinds(horizontal)">
                                      <p:cBhvr>
                                        <p:cTn id="12" dur="500"/>
                                        <p:tgtEl>
                                          <p:spTgt spid="450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5063"/>
                                        </p:tgtEl>
                                        <p:attrNameLst>
                                          <p:attrName>style.visibility</p:attrName>
                                        </p:attrNameLst>
                                      </p:cBhvr>
                                      <p:to>
                                        <p:strVal val="visible"/>
                                      </p:to>
                                    </p:set>
                                    <p:animEffect transition="in" filter="wipe(up)">
                                      <p:cBhvr>
                                        <p:cTn id="17" dur="500"/>
                                        <p:tgtEl>
                                          <p:spTgt spid="45063"/>
                                        </p:tgtEl>
                                      </p:cBhvr>
                                    </p:animEffect>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nodeType="clickEffect">
                                  <p:stCondLst>
                                    <p:cond delay="0"/>
                                  </p:stCondLst>
                                  <p:childTnLst>
                                    <p:set>
                                      <p:cBhvr>
                                        <p:cTn id="21" dur="1" fill="hold">
                                          <p:stCondLst>
                                            <p:cond delay="0"/>
                                          </p:stCondLst>
                                        </p:cTn>
                                        <p:tgtEl>
                                          <p:spTgt spid="45069"/>
                                        </p:tgtEl>
                                        <p:attrNameLst>
                                          <p:attrName>style.visibility</p:attrName>
                                        </p:attrNameLst>
                                      </p:cBhvr>
                                      <p:to>
                                        <p:strVal val="visible"/>
                                      </p:to>
                                    </p:set>
                                    <p:anim calcmode="lin" valueType="num">
                                      <p:cBhvr>
                                        <p:cTn id="22" dur="1000" fill="hold"/>
                                        <p:tgtEl>
                                          <p:spTgt spid="45069"/>
                                        </p:tgtEl>
                                        <p:attrNameLst>
                                          <p:attrName>ppt_w</p:attrName>
                                        </p:attrNameLst>
                                      </p:cBhvr>
                                      <p:tavLst>
                                        <p:tav tm="0">
                                          <p:val>
                                            <p:fltVal val="0.000000"/>
                                          </p:val>
                                        </p:tav>
                                        <p:tav tm="100000">
                                          <p:val>
                                            <p:strVal val="#ppt_w"/>
                                          </p:val>
                                        </p:tav>
                                      </p:tavLst>
                                    </p:anim>
                                    <p:anim calcmode="lin" valueType="num">
                                      <p:cBhvr>
                                        <p:cTn id="23" dur="1000" fill="hold"/>
                                        <p:tgtEl>
                                          <p:spTgt spid="45069"/>
                                        </p:tgtEl>
                                        <p:attrNameLst>
                                          <p:attrName>ppt_h</p:attrName>
                                        </p:attrNameLst>
                                      </p:cBhvr>
                                      <p:tavLst>
                                        <p:tav tm="0">
                                          <p:val>
                                            <p:fltVal val="0.000000"/>
                                          </p:val>
                                        </p:tav>
                                        <p:tav tm="100000">
                                          <p:val>
                                            <p:strVal val="#ppt_h"/>
                                          </p:val>
                                        </p:tav>
                                      </p:tavLst>
                                    </p:anim>
                                    <p:anim calcmode="lin" valueType="num">
                                      <p:cBhvr>
                                        <p:cTn id="24" dur="1000" fill="hold"/>
                                        <p:tgtEl>
                                          <p:spTgt spid="45069"/>
                                        </p:tgtEl>
                                        <p:attrNameLst>
                                          <p:attrName>ppt_x</p:attrName>
                                        </p:attrNameLst>
                                      </p:cBhvr>
                                      <p:tavLst>
                                        <p:tav tm="0" fmla="#ppt_x+(cos(-2*pi*(1-$))*-#ppt_x-sin(-2*pi*(1-$))*(1-#ppt_y))*(1-$)">
                                          <p:val>
                                            <p:fltVal val="0.000000"/>
                                          </p:val>
                                        </p:tav>
                                        <p:tav tm="100000">
                                          <p:val>
                                            <p:fltVal val="1.000000"/>
                                          </p:val>
                                        </p:tav>
                                      </p:tavLst>
                                    </p:anim>
                                    <p:anim calcmode="lin" valueType="num">
                                      <p:cBhvr>
                                        <p:cTn id="25" dur="1000" fill="hold"/>
                                        <p:tgtEl>
                                          <p:spTgt spid="45069"/>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5064"/>
                                        </p:tgtEl>
                                        <p:attrNameLst>
                                          <p:attrName>style.visibility</p:attrName>
                                        </p:attrNameLst>
                                      </p:cBhvr>
                                      <p:to>
                                        <p:strVal val="visible"/>
                                      </p:to>
                                    </p:set>
                                    <p:animEffect transition="in" filter="wipe(up)">
                                      <p:cBhvr>
                                        <p:cTn id="30" dur="500"/>
                                        <p:tgtEl>
                                          <p:spTgt spid="45064"/>
                                        </p:tgtEl>
                                      </p:cBhvr>
                                    </p:animEffect>
                                  </p:childTnLst>
                                </p:cTn>
                              </p:par>
                            </p:childTnLst>
                          </p:cTn>
                        </p:par>
                      </p:childTnLst>
                    </p:cTn>
                  </p:par>
                  <p:par>
                    <p:cTn id="31" fill="hold">
                      <p:stCondLst>
                        <p:cond delay="indefinite"/>
                      </p:stCondLst>
                      <p:childTnLst>
                        <p:par>
                          <p:cTn id="32" fill="hold">
                            <p:stCondLst>
                              <p:cond delay="0"/>
                            </p:stCondLst>
                            <p:childTnLst>
                              <p:par>
                                <p:cTn id="33" presetID="15" presetClass="entr" presetSubtype="0" fill="hold" nodeType="clickEffect">
                                  <p:stCondLst>
                                    <p:cond delay="0"/>
                                  </p:stCondLst>
                                  <p:childTnLst>
                                    <p:set>
                                      <p:cBhvr>
                                        <p:cTn id="34" dur="1" fill="hold">
                                          <p:stCondLst>
                                            <p:cond delay="0"/>
                                          </p:stCondLst>
                                        </p:cTn>
                                        <p:tgtEl>
                                          <p:spTgt spid="45070"/>
                                        </p:tgtEl>
                                        <p:attrNameLst>
                                          <p:attrName>style.visibility</p:attrName>
                                        </p:attrNameLst>
                                      </p:cBhvr>
                                      <p:to>
                                        <p:strVal val="visible"/>
                                      </p:to>
                                    </p:set>
                                    <p:anim calcmode="lin" valueType="num">
                                      <p:cBhvr>
                                        <p:cTn id="35" dur="1000" fill="hold"/>
                                        <p:tgtEl>
                                          <p:spTgt spid="45070"/>
                                        </p:tgtEl>
                                        <p:attrNameLst>
                                          <p:attrName>ppt_w</p:attrName>
                                        </p:attrNameLst>
                                      </p:cBhvr>
                                      <p:tavLst>
                                        <p:tav tm="0">
                                          <p:val>
                                            <p:fltVal val="0.000000"/>
                                          </p:val>
                                        </p:tav>
                                        <p:tav tm="100000">
                                          <p:val>
                                            <p:strVal val="#ppt_w"/>
                                          </p:val>
                                        </p:tav>
                                      </p:tavLst>
                                    </p:anim>
                                    <p:anim calcmode="lin" valueType="num">
                                      <p:cBhvr>
                                        <p:cTn id="36" dur="1000" fill="hold"/>
                                        <p:tgtEl>
                                          <p:spTgt spid="45070"/>
                                        </p:tgtEl>
                                        <p:attrNameLst>
                                          <p:attrName>ppt_h</p:attrName>
                                        </p:attrNameLst>
                                      </p:cBhvr>
                                      <p:tavLst>
                                        <p:tav tm="0">
                                          <p:val>
                                            <p:fltVal val="0.000000"/>
                                          </p:val>
                                        </p:tav>
                                        <p:tav tm="100000">
                                          <p:val>
                                            <p:strVal val="#ppt_h"/>
                                          </p:val>
                                        </p:tav>
                                      </p:tavLst>
                                    </p:anim>
                                    <p:anim calcmode="lin" valueType="num">
                                      <p:cBhvr>
                                        <p:cTn id="37" dur="1000" fill="hold"/>
                                        <p:tgtEl>
                                          <p:spTgt spid="45070"/>
                                        </p:tgtEl>
                                        <p:attrNameLst>
                                          <p:attrName>ppt_x</p:attrName>
                                        </p:attrNameLst>
                                      </p:cBhvr>
                                      <p:tavLst>
                                        <p:tav tm="0" fmla="#ppt_x+(cos(-2*pi*(1-$))*-#ppt_x-sin(-2*pi*(1-$))*(1-#ppt_y))*(1-$)">
                                          <p:val>
                                            <p:fltVal val="0.000000"/>
                                          </p:val>
                                        </p:tav>
                                        <p:tav tm="100000">
                                          <p:val>
                                            <p:fltVal val="1.000000"/>
                                          </p:val>
                                        </p:tav>
                                      </p:tavLst>
                                    </p:anim>
                                    <p:anim calcmode="lin" valueType="num">
                                      <p:cBhvr>
                                        <p:cTn id="38" dur="1000" fill="hold"/>
                                        <p:tgtEl>
                                          <p:spTgt spid="45070"/>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5065"/>
                                        </p:tgtEl>
                                        <p:attrNameLst>
                                          <p:attrName>style.visibility</p:attrName>
                                        </p:attrNameLst>
                                      </p:cBhvr>
                                      <p:to>
                                        <p:strVal val="visible"/>
                                      </p:to>
                                    </p:set>
                                    <p:animEffect transition="in" filter="dissolve">
                                      <p:cBhvr>
                                        <p:cTn id="43" dur="500"/>
                                        <p:tgtEl>
                                          <p:spTgt spid="45065"/>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45066"/>
                                        </p:tgtEl>
                                        <p:attrNameLst>
                                          <p:attrName>style.visibility</p:attrName>
                                        </p:attrNameLst>
                                      </p:cBhvr>
                                      <p:to>
                                        <p:strVal val="visible"/>
                                      </p:to>
                                    </p:set>
                                    <p:animEffect transition="in" filter="checkerboard(across)">
                                      <p:cBhvr>
                                        <p:cTn id="48" dur="500"/>
                                        <p:tgtEl>
                                          <p:spTgt spid="45066"/>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nodeType="clickEffect">
                                  <p:stCondLst>
                                    <p:cond delay="0"/>
                                  </p:stCondLst>
                                  <p:childTnLst>
                                    <p:set>
                                      <p:cBhvr>
                                        <p:cTn id="52" dur="1" fill="hold">
                                          <p:stCondLst>
                                            <p:cond delay="0"/>
                                          </p:stCondLst>
                                        </p:cTn>
                                        <p:tgtEl>
                                          <p:spTgt spid="45067"/>
                                        </p:tgtEl>
                                        <p:attrNameLst>
                                          <p:attrName>style.visibility</p:attrName>
                                        </p:attrNameLst>
                                      </p:cBhvr>
                                      <p:to>
                                        <p:strVal val="visible"/>
                                      </p:to>
                                    </p:set>
                                    <p:animEffect transition="in" filter="checkerboard(across)">
                                      <p:cBhvr>
                                        <p:cTn id="53" dur="500"/>
                                        <p:tgtEl>
                                          <p:spTgt spid="45067"/>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1" fill="hold" grpId="0" nodeType="clickEffect">
                                  <p:stCondLst>
                                    <p:cond delay="0"/>
                                  </p:stCondLst>
                                  <p:childTnLst>
                                    <p:set>
                                      <p:cBhvr>
                                        <p:cTn id="57" dur="1" fill="hold">
                                          <p:stCondLst>
                                            <p:cond delay="0"/>
                                          </p:stCondLst>
                                        </p:cTn>
                                        <p:tgtEl>
                                          <p:spTgt spid="45068"/>
                                        </p:tgtEl>
                                        <p:attrNameLst>
                                          <p:attrName>style.visibility</p:attrName>
                                        </p:attrNameLst>
                                      </p:cBhvr>
                                      <p:to>
                                        <p:strVal val="visible"/>
                                      </p:to>
                                    </p:set>
                                    <p:anim calcmode="lin" valueType="num">
                                      <p:cBhvr additive="base">
                                        <p:cTn id="58" dur="500" fill="hold"/>
                                        <p:tgtEl>
                                          <p:spTgt spid="45068"/>
                                        </p:tgtEl>
                                        <p:attrNameLst>
                                          <p:attrName>ppt_x</p:attrName>
                                        </p:attrNameLst>
                                      </p:cBhvr>
                                      <p:tavLst>
                                        <p:tav tm="0">
                                          <p:val>
                                            <p:strVal val="#ppt_x"/>
                                          </p:val>
                                        </p:tav>
                                        <p:tav tm="100000">
                                          <p:val>
                                            <p:strVal val="#ppt_x"/>
                                          </p:val>
                                        </p:tav>
                                      </p:tavLst>
                                    </p:anim>
                                    <p:anim calcmode="lin" valueType="num">
                                      <p:cBhvr additive="base">
                                        <p:cTn id="59" dur="500" fill="hold"/>
                                        <p:tgtEl>
                                          <p:spTgt spid="4506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45065" grpId="0" bldLvl="0" animBg="1"/>
      <p:bldP spid="4506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标题 46081"/>
          <p:cNvSpPr>
            <a:spLocks noGrp="1"/>
          </p:cNvSpPr>
          <p:nvPr>
            <p:ph type="title"/>
          </p:nvPr>
        </p:nvSpPr>
        <p:spPr/>
        <p:txBody>
          <a:bodyPr anchor="ctr"/>
          <a:p>
            <a:r>
              <a:rPr lang="en-US" altLang="x-none" dirty="0"/>
              <a:t>By-Table Query Answering</a:t>
            </a:r>
            <a:endParaRPr lang="en-US" altLang="x-none" dirty="0"/>
          </a:p>
        </p:txBody>
      </p:sp>
      <p:pic>
        <p:nvPicPr>
          <p:cNvPr id="46083" name="图片 46082" descr="77"/>
          <p:cNvPicPr>
            <a:picLocks noChangeAspect="1"/>
          </p:cNvPicPr>
          <p:nvPr/>
        </p:nvPicPr>
        <p:blipFill>
          <a:blip r:embed="rId1"/>
          <a:stretch>
            <a:fillRect/>
          </a:stretch>
        </p:blipFill>
        <p:spPr>
          <a:xfrm>
            <a:off x="2286000" y="4876800"/>
            <a:ext cx="2828925" cy="990600"/>
          </a:xfrm>
          <a:prstGeom prst="rect">
            <a:avLst/>
          </a:prstGeom>
          <a:noFill/>
          <a:ln w="9525">
            <a:noFill/>
          </a:ln>
        </p:spPr>
      </p:pic>
      <p:pic>
        <p:nvPicPr>
          <p:cNvPr id="46084" name="图片 46083" descr="88"/>
          <p:cNvPicPr>
            <a:picLocks noChangeAspect="1"/>
          </p:cNvPicPr>
          <p:nvPr/>
        </p:nvPicPr>
        <p:blipFill>
          <a:blip r:embed="rId2"/>
          <a:stretch>
            <a:fillRect/>
          </a:stretch>
        </p:blipFill>
        <p:spPr>
          <a:xfrm>
            <a:off x="5334000" y="4648200"/>
            <a:ext cx="4724400" cy="1655763"/>
          </a:xfrm>
          <a:prstGeom prst="rect">
            <a:avLst/>
          </a:prstGeom>
          <a:noFill/>
          <a:ln w="9525">
            <a:noFill/>
          </a:ln>
        </p:spPr>
      </p:pic>
      <p:pic>
        <p:nvPicPr>
          <p:cNvPr id="46085" name="图片 46084"/>
          <p:cNvPicPr>
            <a:picLocks noChangeAspect="1"/>
          </p:cNvPicPr>
          <p:nvPr/>
        </p:nvPicPr>
        <p:blipFill>
          <a:blip r:embed="rId3"/>
          <a:stretch>
            <a:fillRect/>
          </a:stretch>
        </p:blipFill>
        <p:spPr>
          <a:xfrm>
            <a:off x="2057400" y="1752600"/>
            <a:ext cx="7543800" cy="2782888"/>
          </a:xfrm>
          <a:prstGeom prst="rect">
            <a:avLst/>
          </a:prstGeom>
          <a:noFill/>
          <a:ln w="9525">
            <a:noFill/>
          </a:ln>
        </p:spPr>
      </p:pic>
      <p:sp>
        <p:nvSpPr>
          <p:cNvPr id="46086" name="椭圆 46085"/>
          <p:cNvSpPr/>
          <p:nvPr/>
        </p:nvSpPr>
        <p:spPr>
          <a:xfrm>
            <a:off x="3581400" y="3886200"/>
            <a:ext cx="1371600" cy="457200"/>
          </a:xfrm>
          <a:prstGeom prst="ellipse">
            <a:avLst/>
          </a:prstGeom>
          <a:noFill/>
          <a:ln w="38100" cap="flat" cmpd="sng">
            <a:solidFill>
              <a:srgbClr val="FF0000"/>
            </a:solidFill>
            <a:prstDash val="solid"/>
            <a:headEnd type="none" w="med" len="med"/>
            <a:tailEnd type="none" w="med" len="med"/>
          </a:ln>
        </p:spPr>
        <p:txBody>
          <a:bodyPr/>
          <a:p>
            <a:endParaRPr lang="zh-CN" altLang="en-US"/>
          </a:p>
        </p:txBody>
      </p:sp>
      <p:sp>
        <p:nvSpPr>
          <p:cNvPr id="46087" name="椭圆 46086"/>
          <p:cNvSpPr/>
          <p:nvPr/>
        </p:nvSpPr>
        <p:spPr>
          <a:xfrm>
            <a:off x="6019800" y="3810000"/>
            <a:ext cx="1219200" cy="533400"/>
          </a:xfrm>
          <a:prstGeom prst="ellipse">
            <a:avLst/>
          </a:prstGeom>
          <a:noFill/>
          <a:ln w="38100" cap="flat" cmpd="sng">
            <a:solidFill>
              <a:srgbClr val="FF0000"/>
            </a:solidFill>
            <a:prstDash val="solid"/>
            <a:headEnd type="none" w="med" len="med"/>
            <a:tailEnd type="none" w="med" len="med"/>
          </a:ln>
        </p:spPr>
        <p:txBody>
          <a:bodyPr/>
          <a:p>
            <a:endParaRPr lang="zh-CN" altLang="en-US"/>
          </a:p>
        </p:txBody>
      </p:sp>
      <p:sp>
        <p:nvSpPr>
          <p:cNvPr id="46088" name="直接连接符 46087"/>
          <p:cNvSpPr/>
          <p:nvPr/>
        </p:nvSpPr>
        <p:spPr>
          <a:xfrm flipV="1">
            <a:off x="3657600" y="4267200"/>
            <a:ext cx="228600" cy="609600"/>
          </a:xfrm>
          <a:prstGeom prst="line">
            <a:avLst/>
          </a:prstGeom>
          <a:ln w="50800" cap="flat" cmpd="sng">
            <a:solidFill>
              <a:srgbClr val="FF6600"/>
            </a:solidFill>
            <a:prstDash val="solid"/>
            <a:headEnd type="none" w="med" len="med"/>
            <a:tailEnd type="triangle" w="med" len="med"/>
          </a:ln>
        </p:spPr>
      </p:sp>
      <p:sp>
        <p:nvSpPr>
          <p:cNvPr id="46089" name="直接连接符 46088"/>
          <p:cNvSpPr/>
          <p:nvPr/>
        </p:nvSpPr>
        <p:spPr>
          <a:xfrm flipV="1">
            <a:off x="3657600" y="4343400"/>
            <a:ext cx="2819400" cy="533400"/>
          </a:xfrm>
          <a:prstGeom prst="line">
            <a:avLst/>
          </a:prstGeom>
          <a:ln w="50800" cap="flat" cmpd="sng">
            <a:solidFill>
              <a:srgbClr val="FF6600"/>
            </a:solidFill>
            <a:prstDash val="solid"/>
            <a:headEnd type="none" w="med" len="med"/>
            <a:tailEnd type="triangle" w="med" len="med"/>
          </a:ln>
        </p:spPr>
      </p:sp>
      <p:sp>
        <p:nvSpPr>
          <p:cNvPr id="46090" name="直接连接符 46089"/>
          <p:cNvSpPr/>
          <p:nvPr/>
        </p:nvSpPr>
        <p:spPr>
          <a:xfrm flipV="1">
            <a:off x="3657600" y="4343400"/>
            <a:ext cx="5257800" cy="533400"/>
          </a:xfrm>
          <a:prstGeom prst="line">
            <a:avLst/>
          </a:prstGeom>
          <a:ln w="50800" cap="flat" cmpd="sng">
            <a:solidFill>
              <a:srgbClr val="FF6600"/>
            </a:solidFill>
            <a:prstDash val="solid"/>
            <a:headEnd type="none" w="med" len="med"/>
            <a:tailEnd type="triangle" w="med" len="med"/>
          </a:ln>
        </p:spPr>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blinds(horizontal)">
                                      <p:cBhvr>
                                        <p:cTn id="7" dur="500"/>
                                        <p:tgtEl>
                                          <p:spTgt spid="460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6088"/>
                                        </p:tgtEl>
                                        <p:attrNameLst>
                                          <p:attrName>style.visibility</p:attrName>
                                        </p:attrNameLst>
                                      </p:cBhvr>
                                      <p:to>
                                        <p:strVal val="visible"/>
                                      </p:to>
                                    </p:set>
                                    <p:animEffect transition="in" filter="wipe(down)">
                                      <p:cBhvr>
                                        <p:cTn id="12" dur="500"/>
                                        <p:tgtEl>
                                          <p:spTgt spid="46088"/>
                                        </p:tgtEl>
                                      </p:cBhvr>
                                    </p:animEffect>
                                  </p:childTnLst>
                                </p:cTn>
                              </p:par>
                              <p:par>
                                <p:cTn id="13" presetID="22" presetClass="entr" presetSubtype="4" fill="hold" nodeType="withEffect">
                                  <p:stCondLst>
                                    <p:cond delay="0"/>
                                  </p:stCondLst>
                                  <p:childTnLst>
                                    <p:set>
                                      <p:cBhvr>
                                        <p:cTn id="14" dur="1" fill="hold">
                                          <p:stCondLst>
                                            <p:cond delay="0"/>
                                          </p:stCondLst>
                                        </p:cTn>
                                        <p:tgtEl>
                                          <p:spTgt spid="46089"/>
                                        </p:tgtEl>
                                        <p:attrNameLst>
                                          <p:attrName>style.visibility</p:attrName>
                                        </p:attrNameLst>
                                      </p:cBhvr>
                                      <p:to>
                                        <p:strVal val="visible"/>
                                      </p:to>
                                    </p:set>
                                    <p:animEffect transition="in" filter="wipe(down)">
                                      <p:cBhvr>
                                        <p:cTn id="15" dur="500"/>
                                        <p:tgtEl>
                                          <p:spTgt spid="46089"/>
                                        </p:tgtEl>
                                      </p:cBhvr>
                                    </p:animEffect>
                                  </p:childTnLst>
                                </p:cTn>
                              </p:par>
                              <p:par>
                                <p:cTn id="16" presetID="22" presetClass="entr" presetSubtype="4" fill="hold" nodeType="withEffect">
                                  <p:stCondLst>
                                    <p:cond delay="0"/>
                                  </p:stCondLst>
                                  <p:childTnLst>
                                    <p:set>
                                      <p:cBhvr>
                                        <p:cTn id="17" dur="1" fill="hold">
                                          <p:stCondLst>
                                            <p:cond delay="0"/>
                                          </p:stCondLst>
                                        </p:cTn>
                                        <p:tgtEl>
                                          <p:spTgt spid="46090"/>
                                        </p:tgtEl>
                                        <p:attrNameLst>
                                          <p:attrName>style.visibility</p:attrName>
                                        </p:attrNameLst>
                                      </p:cBhvr>
                                      <p:to>
                                        <p:strVal val="visible"/>
                                      </p:to>
                                    </p:set>
                                    <p:animEffect transition="in" filter="wipe(down)">
                                      <p:cBhvr>
                                        <p:cTn id="18" dur="500"/>
                                        <p:tgtEl>
                                          <p:spTgt spid="4609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46084"/>
                                        </p:tgtEl>
                                        <p:attrNameLst>
                                          <p:attrName>style.visibility</p:attrName>
                                        </p:attrNameLst>
                                      </p:cBhvr>
                                      <p:to>
                                        <p:strVal val="visible"/>
                                      </p:to>
                                    </p:set>
                                    <p:animEffect transition="in" filter="box(in)">
                                      <p:cBhvr>
                                        <p:cTn id="23" dur="500"/>
                                        <p:tgtEl>
                                          <p:spTgt spid="4608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6086"/>
                                        </p:tgtEl>
                                        <p:attrNameLst>
                                          <p:attrName>style.visibility</p:attrName>
                                        </p:attrNameLst>
                                      </p:cBhvr>
                                      <p:to>
                                        <p:strVal val="visible"/>
                                      </p:to>
                                    </p:set>
                                    <p:animEffect transition="in" filter="dissolve">
                                      <p:cBhvr>
                                        <p:cTn id="28" dur="500"/>
                                        <p:tgtEl>
                                          <p:spTgt spid="46086"/>
                                        </p:tgtEl>
                                      </p:cBhvr>
                                    </p:animEffect>
                                  </p:childTnLst>
                                </p:cTn>
                              </p:par>
                              <p:par>
                                <p:cTn id="29" presetID="9" presetClass="entr" presetSubtype="0" fill="hold" nodeType="withEffect">
                                  <p:stCondLst>
                                    <p:cond delay="0"/>
                                  </p:stCondLst>
                                  <p:childTnLst>
                                    <p:set>
                                      <p:cBhvr>
                                        <p:cTn id="30" dur="1" fill="hold">
                                          <p:stCondLst>
                                            <p:cond delay="0"/>
                                          </p:stCondLst>
                                        </p:cTn>
                                        <p:tgtEl>
                                          <p:spTgt spid="46087"/>
                                        </p:tgtEl>
                                        <p:attrNameLst>
                                          <p:attrName>style.visibility</p:attrName>
                                        </p:attrNameLst>
                                      </p:cBhvr>
                                      <p:to>
                                        <p:strVal val="visible"/>
                                      </p:to>
                                    </p:set>
                                    <p:animEffect transition="in" filter="dissolve">
                                      <p:cBhvr>
                                        <p:cTn id="31" dur="5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标题 47105"/>
          <p:cNvSpPr>
            <a:spLocks noGrp="1"/>
          </p:cNvSpPr>
          <p:nvPr>
            <p:ph type="title"/>
          </p:nvPr>
        </p:nvSpPr>
        <p:spPr/>
        <p:txBody>
          <a:bodyPr anchor="ctr"/>
          <a:p>
            <a:r>
              <a:rPr lang="en-US" altLang="x-none" dirty="0"/>
              <a:t>By-Tuple Query Answering</a:t>
            </a:r>
            <a:endParaRPr lang="en-US" altLang="x-none" dirty="0"/>
          </a:p>
        </p:txBody>
      </p:sp>
      <p:pic>
        <p:nvPicPr>
          <p:cNvPr id="47107" name="图片 47106"/>
          <p:cNvPicPr>
            <a:picLocks noChangeAspect="1"/>
          </p:cNvPicPr>
          <p:nvPr/>
        </p:nvPicPr>
        <p:blipFill>
          <a:blip r:embed="rId1"/>
          <a:stretch>
            <a:fillRect/>
          </a:stretch>
        </p:blipFill>
        <p:spPr>
          <a:xfrm>
            <a:off x="2209800" y="1752600"/>
            <a:ext cx="7696200" cy="4522788"/>
          </a:xfrm>
          <a:prstGeom prst="rect">
            <a:avLst/>
          </a:prstGeom>
          <a:noFill/>
          <a:ln w="9525">
            <a:noFill/>
          </a:ln>
        </p:spPr>
      </p:pic>
      <p:sp>
        <p:nvSpPr>
          <p:cNvPr id="47108" name="直接连接符 47107"/>
          <p:cNvSpPr/>
          <p:nvPr/>
        </p:nvSpPr>
        <p:spPr>
          <a:xfrm flipV="1">
            <a:off x="3352800" y="4191000"/>
            <a:ext cx="76200" cy="685800"/>
          </a:xfrm>
          <a:prstGeom prst="line">
            <a:avLst/>
          </a:prstGeom>
          <a:ln w="50800" cap="flat" cmpd="sng">
            <a:solidFill>
              <a:srgbClr val="FF6600"/>
            </a:solidFill>
            <a:prstDash val="solid"/>
            <a:headEnd type="none" w="med" len="med"/>
            <a:tailEnd type="triangle" w="med" len="med"/>
          </a:ln>
        </p:spPr>
      </p:sp>
      <p:sp>
        <p:nvSpPr>
          <p:cNvPr id="47109" name="直接连接符 47108"/>
          <p:cNvSpPr/>
          <p:nvPr/>
        </p:nvSpPr>
        <p:spPr>
          <a:xfrm flipV="1">
            <a:off x="3352800" y="4267200"/>
            <a:ext cx="2209800" cy="609600"/>
          </a:xfrm>
          <a:prstGeom prst="line">
            <a:avLst/>
          </a:prstGeom>
          <a:ln w="50800" cap="flat" cmpd="sng">
            <a:solidFill>
              <a:srgbClr val="FF6600"/>
            </a:solidFill>
            <a:prstDash val="solid"/>
            <a:headEnd type="none" w="med" len="med"/>
            <a:tailEnd type="triangle" w="med" len="med"/>
          </a:ln>
        </p:spPr>
      </p:sp>
      <p:sp>
        <p:nvSpPr>
          <p:cNvPr id="47110" name="直接连接符 47109"/>
          <p:cNvSpPr/>
          <p:nvPr/>
        </p:nvSpPr>
        <p:spPr>
          <a:xfrm flipV="1">
            <a:off x="3352800" y="4267200"/>
            <a:ext cx="4419600" cy="609600"/>
          </a:xfrm>
          <a:prstGeom prst="line">
            <a:avLst/>
          </a:prstGeom>
          <a:ln w="50800" cap="flat" cmpd="sng">
            <a:solidFill>
              <a:srgbClr val="FF6600"/>
            </a:solidFill>
            <a:prstDash val="solid"/>
            <a:headEnd type="none" w="med" len="med"/>
            <a:tailEnd type="triangle" w="med" len="med"/>
          </a:ln>
        </p:spPr>
      </p:sp>
      <p:sp>
        <p:nvSpPr>
          <p:cNvPr id="47111" name="直接连接符 47110"/>
          <p:cNvSpPr/>
          <p:nvPr/>
        </p:nvSpPr>
        <p:spPr>
          <a:xfrm flipV="1">
            <a:off x="3352800" y="4267200"/>
            <a:ext cx="6400800" cy="609600"/>
          </a:xfrm>
          <a:prstGeom prst="line">
            <a:avLst/>
          </a:prstGeom>
          <a:ln w="50800" cap="flat" cmpd="sng">
            <a:solidFill>
              <a:srgbClr val="FF6600"/>
            </a:solidFill>
            <a:prstDash val="solid"/>
            <a:headEnd type="none" w="med" len="med"/>
            <a:tailEnd type="triangle" w="med" len="med"/>
          </a:ln>
        </p:spPr>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wipe(down)">
                                      <p:cBhvr>
                                        <p:cTn id="7" dur="500"/>
                                        <p:tgtEl>
                                          <p:spTgt spid="47108"/>
                                        </p:tgtEl>
                                      </p:cBhvr>
                                    </p:animEffect>
                                  </p:childTnLst>
                                </p:cTn>
                              </p:par>
                              <p:par>
                                <p:cTn id="8" presetID="22" presetClass="entr" presetSubtype="4" fill="hold" nodeType="withEffect">
                                  <p:stCondLst>
                                    <p:cond delay="0"/>
                                  </p:stCondLst>
                                  <p:childTnLst>
                                    <p:set>
                                      <p:cBhvr>
                                        <p:cTn id="9" dur="1" fill="hold">
                                          <p:stCondLst>
                                            <p:cond delay="0"/>
                                          </p:stCondLst>
                                        </p:cTn>
                                        <p:tgtEl>
                                          <p:spTgt spid="47109"/>
                                        </p:tgtEl>
                                        <p:attrNameLst>
                                          <p:attrName>style.visibility</p:attrName>
                                        </p:attrNameLst>
                                      </p:cBhvr>
                                      <p:to>
                                        <p:strVal val="visible"/>
                                      </p:to>
                                    </p:set>
                                    <p:animEffect transition="in" filter="wipe(down)">
                                      <p:cBhvr>
                                        <p:cTn id="10" dur="500"/>
                                        <p:tgtEl>
                                          <p:spTgt spid="47109"/>
                                        </p:tgtEl>
                                      </p:cBhvr>
                                    </p:animEffect>
                                  </p:childTnLst>
                                </p:cTn>
                              </p:par>
                              <p:par>
                                <p:cTn id="11" presetID="22" presetClass="entr" presetSubtype="4" fill="hold" nodeType="withEffect">
                                  <p:stCondLst>
                                    <p:cond delay="0"/>
                                  </p:stCondLst>
                                  <p:childTnLst>
                                    <p:set>
                                      <p:cBhvr>
                                        <p:cTn id="12" dur="1" fill="hold">
                                          <p:stCondLst>
                                            <p:cond delay="0"/>
                                          </p:stCondLst>
                                        </p:cTn>
                                        <p:tgtEl>
                                          <p:spTgt spid="47110"/>
                                        </p:tgtEl>
                                        <p:attrNameLst>
                                          <p:attrName>style.visibility</p:attrName>
                                        </p:attrNameLst>
                                      </p:cBhvr>
                                      <p:to>
                                        <p:strVal val="visible"/>
                                      </p:to>
                                    </p:set>
                                    <p:animEffect transition="in" filter="wipe(down)">
                                      <p:cBhvr>
                                        <p:cTn id="13" dur="500"/>
                                        <p:tgtEl>
                                          <p:spTgt spid="47110"/>
                                        </p:tgtEl>
                                      </p:cBhvr>
                                    </p:animEffect>
                                  </p:childTnLst>
                                </p:cTn>
                              </p:par>
                              <p:par>
                                <p:cTn id="14" presetID="22" presetClass="entr" presetSubtype="4" fill="hold" nodeType="withEffect">
                                  <p:stCondLst>
                                    <p:cond delay="0"/>
                                  </p:stCondLst>
                                  <p:childTnLst>
                                    <p:set>
                                      <p:cBhvr>
                                        <p:cTn id="15" dur="1" fill="hold">
                                          <p:stCondLst>
                                            <p:cond delay="0"/>
                                          </p:stCondLst>
                                        </p:cTn>
                                        <p:tgtEl>
                                          <p:spTgt spid="47111"/>
                                        </p:tgtEl>
                                        <p:attrNameLst>
                                          <p:attrName>style.visibility</p:attrName>
                                        </p:attrNameLst>
                                      </p:cBhvr>
                                      <p:to>
                                        <p:strVal val="visible"/>
                                      </p:to>
                                    </p:set>
                                    <p:animEffect transition="in" filter="wipe(down)">
                                      <p:cBhvr>
                                        <p:cTn id="16" dur="500"/>
                                        <p:tgtEl>
                                          <p:spTgt spid="47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标题 48129"/>
          <p:cNvSpPr>
            <a:spLocks noGrp="1"/>
          </p:cNvSpPr>
          <p:nvPr>
            <p:ph type="ctrTitle"/>
          </p:nvPr>
        </p:nvSpPr>
        <p:spPr>
          <a:xfrm>
            <a:off x="2209800" y="2130425"/>
            <a:ext cx="7772400" cy="1470025"/>
          </a:xfrm>
        </p:spPr>
        <p:txBody>
          <a:bodyPr anchor="ctr"/>
          <a:p>
            <a:pPr defTabSz="914400">
              <a:buSzPct val="100000"/>
            </a:pPr>
            <a:r>
              <a:rPr lang="zh-CN" altLang="en-US" sz="4400" kern="1200" baseline="0">
                <a:latin typeface="Arial" panose="020B0604020202020204" pitchFamily="34" charset="0"/>
                <a:ea typeface="宋体" panose="02010600030101010101" pitchFamily="2" charset="-122"/>
              </a:rPr>
              <a:t>四、不确定数据世系管理</a:t>
            </a:r>
            <a:endParaRPr lang="zh-CN" altLang="en-US" sz="4400" kern="1200" baseline="0">
              <a:latin typeface="Arial" panose="020B0604020202020204" pitchFamily="34" charset="0"/>
              <a:ea typeface="宋体" panose="02010600030101010101" pitchFamily="2" charset="-122"/>
            </a:endParaRPr>
          </a:p>
        </p:txBody>
      </p:sp>
      <p:sp>
        <p:nvSpPr>
          <p:cNvPr id="48131" name="副标题 48130"/>
          <p:cNvSpPr>
            <a:spLocks noGrp="1"/>
          </p:cNvSpPr>
          <p:nvPr>
            <p:ph type="subTitle" idx="1"/>
          </p:nvPr>
        </p:nvSpPr>
        <p:spPr>
          <a:xfrm>
            <a:off x="2895600" y="3886200"/>
            <a:ext cx="6400800" cy="1752600"/>
          </a:xfrm>
        </p:spPr>
        <p:txBody>
          <a:bodyPr/>
          <a:p>
            <a:pPr defTabSz="914400">
              <a:buSzPct val="100000"/>
            </a:pPr>
            <a:endParaRPr sz="3200" kern="1200" baseline="0">
              <a:latin typeface="Arial" panose="020B0604020202020204" pitchFamily="34" charset="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标题 49153"/>
          <p:cNvSpPr>
            <a:spLocks noGrp="1"/>
          </p:cNvSpPr>
          <p:nvPr>
            <p:ph type="title"/>
          </p:nvPr>
        </p:nvSpPr>
        <p:spPr/>
        <p:txBody>
          <a:bodyPr anchor="ctr"/>
          <a:p>
            <a:r>
              <a:rPr lang="en-US" altLang="x-none" dirty="0"/>
              <a:t>Motivation</a:t>
            </a:r>
            <a:endParaRPr lang="en-US" altLang="x-none" dirty="0"/>
          </a:p>
        </p:txBody>
      </p:sp>
      <p:sp>
        <p:nvSpPr>
          <p:cNvPr id="49155" name="文本占位符 49154"/>
          <p:cNvSpPr>
            <a:spLocks noGrp="1"/>
          </p:cNvSpPr>
          <p:nvPr>
            <p:ph type="body" idx="1"/>
          </p:nvPr>
        </p:nvSpPr>
        <p:spPr/>
        <p:txBody>
          <a:bodyPr/>
          <a:p>
            <a:r>
              <a:rPr lang="zh-CN" altLang="en-US" sz="2800" dirty="0"/>
              <a:t>Many applications</a:t>
            </a:r>
            <a:r>
              <a:rPr lang="en-US" altLang="x-none" sz="2800" dirty="0"/>
              <a:t> require both lineage and uncertainty.</a:t>
            </a:r>
            <a:endParaRPr lang="en-US" altLang="x-none" sz="2800" dirty="0"/>
          </a:p>
          <a:p>
            <a:pPr lvl="1"/>
            <a:r>
              <a:rPr lang="zh-CN" altLang="en-US" sz="2400" dirty="0"/>
              <a:t>Data integration</a:t>
            </a:r>
            <a:endParaRPr lang="zh-CN" altLang="en-US" sz="2400" dirty="0"/>
          </a:p>
          <a:p>
            <a:pPr lvl="1"/>
            <a:r>
              <a:rPr lang="zh-CN" altLang="en-US" sz="2400" dirty="0"/>
              <a:t>Deduplication</a:t>
            </a:r>
            <a:endParaRPr lang="zh-CN" altLang="en-US" sz="2400" dirty="0"/>
          </a:p>
          <a:p>
            <a:pPr lvl="1"/>
            <a:r>
              <a:rPr lang="zh-CN" altLang="en-US" sz="2400" dirty="0"/>
              <a:t>Scientific data management</a:t>
            </a:r>
            <a:endParaRPr lang="zh-CN" altLang="en-US" sz="2400" dirty="0"/>
          </a:p>
          <a:p>
            <a:pPr lvl="1"/>
            <a:r>
              <a:rPr lang="zh-CN" altLang="en-US" sz="2400" dirty="0"/>
              <a:t>Information extraction</a:t>
            </a:r>
            <a:endParaRPr lang="zh-CN" altLang="en-US" sz="2400" dirty="0"/>
          </a:p>
          <a:p>
            <a:r>
              <a:rPr lang="zh-CN" altLang="en-US" sz="2800" dirty="0"/>
              <a:t>Lineage is useful since it</a:t>
            </a:r>
            <a:endParaRPr lang="zh-CN" altLang="en-US" sz="2800" dirty="0"/>
          </a:p>
          <a:p>
            <a:pPr lvl="1"/>
            <a:r>
              <a:rPr lang="zh-CN" altLang="en-US" sz="2400" dirty="0"/>
              <a:t>Offers helpful additional info to users</a:t>
            </a:r>
            <a:endParaRPr lang="zh-CN" altLang="en-US" sz="2400" dirty="0"/>
          </a:p>
          <a:p>
            <a:pPr lvl="1"/>
            <a:r>
              <a:rPr lang="zh-CN" altLang="en-US" sz="2400" dirty="0"/>
              <a:t>Correlates uncertainty in results with base data</a:t>
            </a:r>
            <a:endParaRPr lang="zh-CN" altLang="en-US" sz="2400" dirty="0"/>
          </a:p>
          <a:p>
            <a:pPr lvl="1"/>
            <a:r>
              <a:rPr lang="zh-CN" altLang="en-US" sz="2400" dirty="0"/>
              <a:t>Exhibits representl and computl benefits</a:t>
            </a:r>
            <a:endParaRPr lang="zh-CN" altLang="en-US" sz="2400" dirty="0"/>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标题 50177"/>
          <p:cNvSpPr>
            <a:spLocks noGrp="1"/>
          </p:cNvSpPr>
          <p:nvPr>
            <p:ph type="title"/>
          </p:nvPr>
        </p:nvSpPr>
        <p:spPr/>
        <p:txBody>
          <a:bodyPr anchor="ctr"/>
          <a:p>
            <a:r>
              <a:rPr lang="en-US" altLang="x-none" dirty="0"/>
              <a:t>ULDB Data Model (1)</a:t>
            </a:r>
            <a:endParaRPr lang="en-US" altLang="x-none" dirty="0"/>
          </a:p>
        </p:txBody>
      </p:sp>
      <p:sp>
        <p:nvSpPr>
          <p:cNvPr id="50179" name="文本占位符 50178"/>
          <p:cNvSpPr>
            <a:spLocks noGrp="1"/>
          </p:cNvSpPr>
          <p:nvPr>
            <p:ph type="body" idx="1"/>
          </p:nvPr>
        </p:nvSpPr>
        <p:spPr>
          <a:xfrm>
            <a:off x="3267075" y="5684838"/>
            <a:ext cx="5657850" cy="536575"/>
          </a:xfrm>
        </p:spPr>
        <p:txBody>
          <a:bodyPr/>
          <a:p>
            <a:pPr algn="ctr">
              <a:buNone/>
            </a:pPr>
            <a:r>
              <a:rPr lang="en-US" altLang="x-none" sz="2800" dirty="0"/>
              <a:t>Database with Lineage (LDB)</a:t>
            </a:r>
            <a:endParaRPr lang="en-US" altLang="x-none" sz="2800" dirty="0"/>
          </a:p>
        </p:txBody>
      </p:sp>
      <p:pic>
        <p:nvPicPr>
          <p:cNvPr id="50180" name="图片 50179"/>
          <p:cNvPicPr>
            <a:picLocks noChangeAspect="1"/>
          </p:cNvPicPr>
          <p:nvPr/>
        </p:nvPicPr>
        <p:blipFill>
          <a:blip r:embed="rId1">
            <a:grayscl/>
            <a:lum contrast="-12000"/>
          </a:blip>
          <a:stretch>
            <a:fillRect/>
          </a:stretch>
        </p:blipFill>
        <p:spPr>
          <a:xfrm>
            <a:off x="2671763" y="1560513"/>
            <a:ext cx="6808787" cy="3736975"/>
          </a:xfrm>
          <a:prstGeom prst="rect">
            <a:avLst/>
          </a:prstGeom>
          <a:noFill/>
          <a:ln w="9525">
            <a:noFill/>
          </a:ln>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标题 51201"/>
          <p:cNvSpPr>
            <a:spLocks noGrp="1"/>
          </p:cNvSpPr>
          <p:nvPr>
            <p:ph type="title"/>
          </p:nvPr>
        </p:nvSpPr>
        <p:spPr/>
        <p:txBody>
          <a:bodyPr anchor="ctr"/>
          <a:p>
            <a:r>
              <a:rPr lang="en-US" altLang="x-none" dirty="0"/>
              <a:t>ULDB Data Model (2)</a:t>
            </a:r>
            <a:endParaRPr lang="en-US" altLang="x-none" dirty="0"/>
          </a:p>
        </p:txBody>
      </p:sp>
      <p:sp>
        <p:nvSpPr>
          <p:cNvPr id="51203" name="文本占位符 51202"/>
          <p:cNvSpPr>
            <a:spLocks noGrp="1"/>
          </p:cNvSpPr>
          <p:nvPr>
            <p:ph type="body" idx="1"/>
          </p:nvPr>
        </p:nvSpPr>
        <p:spPr>
          <a:xfrm>
            <a:off x="3279775" y="2916238"/>
            <a:ext cx="5632450" cy="1152525"/>
          </a:xfrm>
        </p:spPr>
        <p:txBody>
          <a:bodyPr/>
          <a:p>
            <a:pPr algn="ctr">
              <a:lnSpc>
                <a:spcPct val="90000"/>
              </a:lnSpc>
              <a:buNone/>
            </a:pPr>
            <a:r>
              <a:rPr lang="en-US" altLang="x-none" sz="2400" dirty="0"/>
              <a:t>x-relation (Uncertain Database)</a:t>
            </a:r>
            <a:endParaRPr lang="en-US" altLang="x-none" sz="2400" dirty="0"/>
          </a:p>
          <a:p>
            <a:pPr lvl="1">
              <a:lnSpc>
                <a:spcPct val="90000"/>
              </a:lnSpc>
              <a:buClr>
                <a:schemeClr val="tx1"/>
              </a:buClr>
            </a:pPr>
            <a:r>
              <a:rPr lang="en-US" altLang="x-none" sz="2000" dirty="0"/>
              <a:t>x-tuples: tuple alternatives</a:t>
            </a:r>
            <a:endParaRPr lang="en-US" altLang="x-none" sz="2000" dirty="0"/>
          </a:p>
          <a:p>
            <a:pPr lvl="1">
              <a:lnSpc>
                <a:spcPct val="90000"/>
              </a:lnSpc>
              <a:buClr>
                <a:schemeClr val="tx1"/>
              </a:buClr>
            </a:pPr>
            <a:r>
              <a:rPr lang="en-US" altLang="x-none" sz="2000" dirty="0"/>
              <a:t>maybe x-tuples: ‘?’</a:t>
            </a:r>
            <a:endParaRPr lang="en-US" altLang="x-none" sz="2000" dirty="0"/>
          </a:p>
        </p:txBody>
      </p:sp>
      <p:pic>
        <p:nvPicPr>
          <p:cNvPr id="51204" name="图片 51203"/>
          <p:cNvPicPr>
            <a:picLocks noChangeAspect="1"/>
          </p:cNvPicPr>
          <p:nvPr/>
        </p:nvPicPr>
        <p:blipFill>
          <a:blip r:embed="rId1">
            <a:lum contrast="-12000"/>
          </a:blip>
          <a:stretch>
            <a:fillRect/>
          </a:stretch>
        </p:blipFill>
        <p:spPr>
          <a:xfrm>
            <a:off x="3467100" y="1635125"/>
            <a:ext cx="5226050" cy="1116013"/>
          </a:xfrm>
          <a:prstGeom prst="rect">
            <a:avLst/>
          </a:prstGeom>
          <a:noFill/>
          <a:ln w="9525">
            <a:noFill/>
          </a:ln>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标题 52225"/>
          <p:cNvSpPr>
            <a:spLocks noGrp="1"/>
          </p:cNvSpPr>
          <p:nvPr>
            <p:ph type="title"/>
          </p:nvPr>
        </p:nvSpPr>
        <p:spPr/>
        <p:txBody>
          <a:bodyPr anchor="ctr"/>
          <a:p>
            <a:r>
              <a:rPr lang="en-US" altLang="x-none" dirty="0"/>
              <a:t>ULDB Data Model (3)</a:t>
            </a:r>
            <a:endParaRPr lang="en-US" altLang="x-none" dirty="0"/>
          </a:p>
        </p:txBody>
      </p:sp>
      <p:sp>
        <p:nvSpPr>
          <p:cNvPr id="52227" name="文本占位符 52226"/>
          <p:cNvSpPr>
            <a:spLocks noGrp="1"/>
          </p:cNvSpPr>
          <p:nvPr>
            <p:ph type="body" idx="1"/>
          </p:nvPr>
        </p:nvSpPr>
        <p:spPr>
          <a:xfrm>
            <a:off x="1981200" y="5973763"/>
            <a:ext cx="8229600" cy="563562"/>
          </a:xfrm>
        </p:spPr>
        <p:txBody>
          <a:bodyPr/>
          <a:p>
            <a:pPr algn="ctr">
              <a:buNone/>
            </a:pPr>
            <a:r>
              <a:rPr lang="en-US" altLang="x-none" sz="2800" dirty="0"/>
              <a:t>ULDB: Combining Lineage and Uncertainty</a:t>
            </a:r>
            <a:endParaRPr lang="en-US" altLang="x-none" sz="2800" dirty="0"/>
          </a:p>
        </p:txBody>
      </p:sp>
      <p:pic>
        <p:nvPicPr>
          <p:cNvPr id="52228" name="图片 52227"/>
          <p:cNvPicPr>
            <a:picLocks noChangeAspect="1"/>
          </p:cNvPicPr>
          <p:nvPr/>
        </p:nvPicPr>
        <p:blipFill>
          <a:blip r:embed="rId1">
            <a:lum contrast="-12000"/>
          </a:blip>
          <a:stretch>
            <a:fillRect/>
          </a:stretch>
        </p:blipFill>
        <p:spPr>
          <a:xfrm>
            <a:off x="3021013" y="1595438"/>
            <a:ext cx="6227762" cy="4405312"/>
          </a:xfrm>
          <a:prstGeom prst="rect">
            <a:avLst/>
          </a:prstGeom>
          <a:noFill/>
          <a:ln w="9525">
            <a:noFill/>
          </a:ln>
        </p:spPr>
      </p:pic>
      <p:sp>
        <p:nvSpPr>
          <p:cNvPr id="52229" name="椭圆 52228"/>
          <p:cNvSpPr/>
          <p:nvPr/>
        </p:nvSpPr>
        <p:spPr>
          <a:xfrm>
            <a:off x="6456363" y="5565775"/>
            <a:ext cx="265112" cy="425450"/>
          </a:xfrm>
          <a:prstGeom prst="ellipse">
            <a:avLst/>
          </a:prstGeom>
          <a:noFill/>
          <a:ln w="38100" cap="flat" cmpd="sng">
            <a:solidFill>
              <a:srgbClr val="671787"/>
            </a:solidFill>
            <a:prstDash val="solid"/>
            <a:headEnd type="none" w="med" len="med"/>
            <a:tailEnd type="none" w="med" len="med"/>
          </a:ln>
        </p:spPr>
        <p:txBody>
          <a:bodyPr/>
          <a:p>
            <a:endParaRPr lang="zh-CN" altLang="en-US"/>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52229"/>
                                        </p:tgtEl>
                                        <p:attrNameLst>
                                          <p:attrName>style.visibility</p:attrName>
                                        </p:attrNameLst>
                                      </p:cBhvr>
                                      <p:to>
                                        <p:strVal val="visible"/>
                                      </p:to>
                                    </p:set>
                                    <p:anim calcmode="lin" valueType="num">
                                      <p:cBhvr additive="base">
                                        <p:cTn id="7" dur="500" fill="hold"/>
                                        <p:tgtEl>
                                          <p:spTgt spid="52229"/>
                                        </p:tgtEl>
                                        <p:attrNameLst>
                                          <p:attrName>ppt_x</p:attrName>
                                        </p:attrNameLst>
                                      </p:cBhvr>
                                      <p:tavLst>
                                        <p:tav tm="0">
                                          <p:val>
                                            <p:strVal val="1+#ppt_w/2"/>
                                          </p:val>
                                        </p:tav>
                                        <p:tav tm="100000">
                                          <p:val>
                                            <p:strVal val="#ppt_x"/>
                                          </p:val>
                                        </p:tav>
                                      </p:tavLst>
                                    </p:anim>
                                    <p:anim calcmode="lin" valueType="num">
                                      <p:cBhvr additive="base">
                                        <p:cTn id="8"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标题 53249"/>
          <p:cNvSpPr>
            <a:spLocks noGrp="1"/>
          </p:cNvSpPr>
          <p:nvPr>
            <p:ph type="ctrTitle"/>
          </p:nvPr>
        </p:nvSpPr>
        <p:spPr>
          <a:xfrm>
            <a:off x="2209800" y="2130425"/>
            <a:ext cx="7772400" cy="1470025"/>
          </a:xfrm>
        </p:spPr>
        <p:txBody>
          <a:bodyPr anchor="ctr"/>
          <a:p>
            <a:pPr defTabSz="914400">
              <a:buSzPct val="100000"/>
            </a:pPr>
            <a:r>
              <a:rPr lang="zh-CN" altLang="en-US" sz="4400" kern="1200" baseline="0">
                <a:latin typeface="Arial" panose="020B0604020202020204" pitchFamily="34" charset="0"/>
                <a:ea typeface="宋体" panose="02010600030101010101" pitchFamily="2" charset="-122"/>
              </a:rPr>
              <a:t>五、</a:t>
            </a:r>
            <a:r>
              <a:rPr lang="en-US" altLang="zh-CN" sz="4400" kern="1200" baseline="0">
                <a:latin typeface="Arial" panose="020B0604020202020204" pitchFamily="34" charset="0"/>
                <a:ea typeface="宋体" panose="02010600030101010101" pitchFamily="2" charset="-122"/>
              </a:rPr>
              <a:t>Ranking</a:t>
            </a:r>
            <a:r>
              <a:rPr lang="zh-CN" altLang="en-US" sz="4400" kern="1200" baseline="0">
                <a:latin typeface="Arial" panose="020B0604020202020204" pitchFamily="34" charset="0"/>
                <a:ea typeface="宋体" panose="02010600030101010101" pitchFamily="2" charset="-122"/>
              </a:rPr>
              <a:t>查询</a:t>
            </a:r>
            <a:endParaRPr lang="zh-CN" altLang="en-US" sz="4400" kern="1200" baseline="0">
              <a:latin typeface="Arial" panose="020B0604020202020204" pitchFamily="34" charset="0"/>
              <a:ea typeface="宋体" panose="02010600030101010101" pitchFamily="2" charset="-122"/>
            </a:endParaRPr>
          </a:p>
        </p:txBody>
      </p:sp>
      <p:sp>
        <p:nvSpPr>
          <p:cNvPr id="53251" name="副标题 53250"/>
          <p:cNvSpPr>
            <a:spLocks noGrp="1"/>
          </p:cNvSpPr>
          <p:nvPr>
            <p:ph type="subTitle" idx="1"/>
          </p:nvPr>
        </p:nvSpPr>
        <p:spPr>
          <a:xfrm>
            <a:off x="2895600" y="3886200"/>
            <a:ext cx="6400800" cy="1752600"/>
          </a:xfrm>
        </p:spPr>
        <p:txBody>
          <a:bodyPr/>
          <a:p>
            <a:pPr defTabSz="914400">
              <a:buSzPct val="100000"/>
            </a:pPr>
            <a:endParaRPr sz="3200" kern="1200" baseline="0">
              <a:latin typeface="Arial" panose="020B0604020202020204" pitchFamily="34" charset="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内容占位符 1"/>
          <p:cNvSpPr>
            <a:spLocks noGrp="1"/>
          </p:cNvSpPr>
          <p:nvPr>
            <p:ph idx="1"/>
          </p:nvPr>
        </p:nvSpPr>
        <p:spPr>
          <a:xfrm>
            <a:off x="1981200" y="1481138"/>
            <a:ext cx="8229600" cy="4525962"/>
          </a:xfrm>
        </p:spPr>
        <p:txBody>
          <a:bodyPr vert="horz" wrap="square" anchor="t"/>
          <a:p>
            <a:r>
              <a:rPr lang="zh-CN" altLang="en-US" dirty="0"/>
              <a:t>原始数据不精确</a:t>
            </a:r>
            <a:endParaRPr lang="en-US" altLang="x-none" dirty="0"/>
          </a:p>
          <a:p>
            <a:pPr lvl="1"/>
            <a:r>
              <a:rPr lang="zh-CN" altLang="en-US" dirty="0"/>
              <a:t>仪器精度</a:t>
            </a:r>
            <a:endParaRPr lang="en-US" altLang="x-none" dirty="0"/>
          </a:p>
          <a:p>
            <a:pPr lvl="1"/>
            <a:r>
              <a:rPr lang="zh-CN" altLang="en-US" dirty="0"/>
              <a:t>网络传输</a:t>
            </a:r>
            <a:endParaRPr lang="en-US" altLang="x-none" dirty="0"/>
          </a:p>
          <a:p>
            <a:pPr lvl="1"/>
            <a:r>
              <a:rPr lang="zh-CN" altLang="en-US" dirty="0"/>
              <a:t>外部环境影响</a:t>
            </a:r>
            <a:endParaRPr lang="en-US" altLang="x-none" dirty="0"/>
          </a:p>
          <a:p>
            <a:endParaRPr lang="en-US" altLang="x-none" dirty="0"/>
          </a:p>
          <a:p>
            <a:r>
              <a:rPr lang="zh-CN" altLang="en-US" dirty="0"/>
              <a:t>应用举例</a:t>
            </a:r>
            <a:endParaRPr lang="en-US" altLang="x-none" dirty="0"/>
          </a:p>
          <a:p>
            <a:pPr lvl="1"/>
            <a:r>
              <a:rPr lang="zh-CN" altLang="en-US" dirty="0"/>
              <a:t>传感器网络</a:t>
            </a:r>
            <a:endParaRPr lang="en-US" altLang="x-none" dirty="0"/>
          </a:p>
          <a:p>
            <a:pPr lvl="1"/>
            <a:r>
              <a:rPr lang="en-US" altLang="x-none" dirty="0"/>
              <a:t>RFID</a:t>
            </a:r>
            <a:r>
              <a:rPr lang="zh-CN" altLang="en-US" dirty="0"/>
              <a:t>读卡器，读准率仅</a:t>
            </a:r>
            <a:r>
              <a:rPr lang="en-US" altLang="x-none" dirty="0"/>
              <a:t>60%-70%</a:t>
            </a:r>
            <a:endParaRPr lang="zh-CN" altLang="en-US" dirty="0"/>
          </a:p>
        </p:txBody>
      </p:sp>
      <p:pic>
        <p:nvPicPr>
          <p:cNvPr id="8195" name="标题 2"/>
          <p:cNvPicPr>
            <a:picLocks noGrp="1"/>
          </p:cNvPicPr>
          <p:nvPr>
            <p:ph type="title"/>
          </p:nvPr>
        </p:nvPicPr>
        <p:blipFill>
          <a:blip r:embed="rId1"/>
          <a:stretch>
            <a:fillRect/>
          </a:stretch>
        </p:blipFill>
        <p:spPr>
          <a:xfrm>
            <a:off x="1719263" y="268288"/>
            <a:ext cx="8497887" cy="1158875"/>
          </a:xfrm>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5"/>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Sliding-window Top-k Queries on Uncertain Streams, VLDB 2008</a:t>
            </a:r>
            <a:endParaRPr lang="en-US" altLang="x-none" sz="1200" dirty="0">
              <a:latin typeface="Garamond" pitchFamily="2" charset="0"/>
            </a:endParaRPr>
          </a:p>
        </p:txBody>
      </p:sp>
      <p:sp>
        <p:nvSpPr>
          <p:cNvPr id="54275" name="Rectangle 6"/>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54276" name="Rectangle 2"/>
          <p:cNvSpPr>
            <a:spLocks noGrp="1"/>
          </p:cNvSpPr>
          <p:nvPr>
            <p:ph type="title"/>
          </p:nvPr>
        </p:nvSpPr>
        <p:spPr/>
        <p:txBody>
          <a:bodyPr vert="horz" wrap="square" anchor="t"/>
          <a:p>
            <a:pPr eaLnBrk="1" hangingPunct="1"/>
            <a:r>
              <a:rPr lang="en-US" altLang="x-none" dirty="0"/>
              <a:t>Possible World Model</a:t>
            </a:r>
            <a:endParaRPr lang="en-US" altLang="x-none" dirty="0"/>
          </a:p>
        </p:txBody>
      </p:sp>
      <p:sp>
        <p:nvSpPr>
          <p:cNvPr id="54277" name="Text Box 84"/>
          <p:cNvSpPr txBox="1"/>
          <p:nvPr/>
        </p:nvSpPr>
        <p:spPr>
          <a:xfrm>
            <a:off x="2063750" y="1916113"/>
            <a:ext cx="2056130" cy="645160"/>
          </a:xfrm>
          <a:prstGeom prst="rect">
            <a:avLst/>
          </a:prstGeom>
          <a:noFill/>
          <a:ln w="9525">
            <a:noFill/>
          </a:ln>
        </p:spPr>
        <p:txBody>
          <a:bodyPr wrap="none">
            <a:spAutoFit/>
          </a:bodyPr>
          <a:p>
            <a:r>
              <a:rPr lang="en-US" altLang="x-none" b="1" dirty="0">
                <a:latin typeface="Palatino" pitchFamily="2" charset="0"/>
              </a:rPr>
              <a:t>A small record set</a:t>
            </a:r>
            <a:endParaRPr lang="en-US" altLang="x-none" b="1" dirty="0">
              <a:latin typeface="Palatino" pitchFamily="2" charset="0"/>
            </a:endParaRPr>
          </a:p>
          <a:p>
            <a:r>
              <a:rPr lang="en-US" altLang="x-none" b="1" dirty="0">
                <a:latin typeface="Palatino" pitchFamily="2" charset="0"/>
              </a:rPr>
              <a:t>of reading logs</a:t>
            </a:r>
            <a:endParaRPr lang="en-US" altLang="x-none" b="1" dirty="0">
              <a:latin typeface="Palatino" pitchFamily="2" charset="0"/>
            </a:endParaRPr>
          </a:p>
        </p:txBody>
      </p:sp>
      <p:sp>
        <p:nvSpPr>
          <p:cNvPr id="54278" name="Text Box 85"/>
          <p:cNvSpPr txBox="1"/>
          <p:nvPr/>
        </p:nvSpPr>
        <p:spPr>
          <a:xfrm>
            <a:off x="2116138" y="4313238"/>
            <a:ext cx="2081530" cy="645160"/>
          </a:xfrm>
          <a:prstGeom prst="rect">
            <a:avLst/>
          </a:prstGeom>
          <a:noFill/>
          <a:ln w="9525">
            <a:noFill/>
          </a:ln>
        </p:spPr>
        <p:txBody>
          <a:bodyPr wrap="none">
            <a:spAutoFit/>
          </a:bodyPr>
          <a:p>
            <a:r>
              <a:rPr lang="en-US" altLang="x-none" b="1" dirty="0">
                <a:latin typeface="Palatino" pitchFamily="2" charset="0"/>
              </a:rPr>
              <a:t>16 possible world </a:t>
            </a:r>
            <a:endParaRPr lang="en-US" altLang="x-none" b="1" dirty="0">
              <a:latin typeface="Palatino" pitchFamily="2" charset="0"/>
            </a:endParaRPr>
          </a:p>
          <a:p>
            <a:r>
              <a:rPr lang="en-US" altLang="x-none" b="1" dirty="0">
                <a:latin typeface="Palatino" pitchFamily="2" charset="0"/>
              </a:rPr>
              <a:t>     instances</a:t>
            </a:r>
            <a:endParaRPr lang="en-US" altLang="x-none" b="1" dirty="0">
              <a:latin typeface="Palatino" pitchFamily="2" charset="0"/>
            </a:endParaRPr>
          </a:p>
        </p:txBody>
      </p:sp>
      <p:graphicFrame>
        <p:nvGraphicFramePr>
          <p:cNvPr id="54279" name="表格 54278"/>
          <p:cNvGraphicFramePr/>
          <p:nvPr/>
        </p:nvGraphicFramePr>
        <p:xfrm>
          <a:off x="4595813" y="3429000"/>
          <a:ext cx="5500370" cy="2600325"/>
        </p:xfrm>
        <a:graphic>
          <a:graphicData uri="http://schemas.openxmlformats.org/drawingml/2006/table">
            <a:tbl>
              <a:tblPr/>
              <a:tblGrid>
                <a:gridCol w="1214755"/>
                <a:gridCol w="619125"/>
                <a:gridCol w="1237615"/>
                <a:gridCol w="594995"/>
                <a:gridCol w="1190625"/>
                <a:gridCol w="643255"/>
              </a:tblGrid>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b="1" dirty="0">
                          <a:solidFill>
                            <a:srgbClr val="FFFFFF"/>
                          </a:solidFill>
                        </a:rPr>
                        <a:t>Tuples</a:t>
                      </a:r>
                      <a:endParaRPr lang="zh-CN" altLang="en-US" sz="18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b="1" dirty="0">
                          <a:solidFill>
                            <a:srgbClr val="FFFFFF"/>
                          </a:solidFill>
                        </a:rPr>
                        <a:t>Pr.</a:t>
                      </a:r>
                      <a:endParaRPr lang="zh-CN" altLang="en-US" sz="18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b="1" dirty="0">
                          <a:solidFill>
                            <a:srgbClr val="FFFFFF"/>
                          </a:solidFill>
                        </a:rPr>
                        <a:t>Tuples</a:t>
                      </a:r>
                      <a:endParaRPr lang="zh-CN" altLang="en-US" sz="18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b="1" dirty="0">
                          <a:solidFill>
                            <a:srgbClr val="FFFFFF"/>
                          </a:solidFill>
                        </a:rPr>
                        <a:t>Pr.</a:t>
                      </a:r>
                      <a:endParaRPr lang="zh-CN" altLang="en-US" sz="18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b="1" dirty="0">
                          <a:solidFill>
                            <a:srgbClr val="FFFFFF"/>
                          </a:solidFill>
                        </a:rPr>
                        <a:t>Tuples</a:t>
                      </a:r>
                      <a:endParaRPr lang="zh-CN" altLang="en-US" sz="18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b="1" dirty="0">
                          <a:solidFill>
                            <a:srgbClr val="FFFFFF"/>
                          </a:solidFill>
                        </a:rPr>
                        <a:t>Pr.</a:t>
                      </a:r>
                      <a:endParaRPr lang="zh-CN" altLang="en-US" sz="18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r>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8, 6, 5, 2</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.064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8, 6, 5</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.096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8, 5, 2</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.064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8, 5 </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.096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8, 6, 2</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.016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8, 6</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.024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8, 2</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.016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8</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.024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6, 5, 2</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.096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6, 5</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.144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6, 2</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.024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6</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.036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5, 2</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.096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5</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.144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2</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.024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800" dirty="0">
                          <a:solidFill>
                            <a:srgbClr val="000000"/>
                          </a:solidFill>
                        </a:rPr>
                        <a:t>Empty</a:t>
                      </a:r>
                      <a:endParaRPr lang="zh-CN" altLang="en-US" sz="18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.036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endParaRPr lang="zh-CN" altLang="en-US" sz="180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endParaRPr lang="zh-CN" altLang="en-US" sz="160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endParaRPr lang="zh-CN" altLang="en-US" sz="180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endParaRPr lang="zh-CN" altLang="en-US" sz="160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bl>
          </a:graphicData>
        </a:graphic>
      </p:graphicFrame>
      <p:graphicFrame>
        <p:nvGraphicFramePr>
          <p:cNvPr id="54337" name="表格 54336"/>
          <p:cNvGraphicFramePr/>
          <p:nvPr/>
        </p:nvGraphicFramePr>
        <p:xfrm>
          <a:off x="5303838" y="1341438"/>
          <a:ext cx="3649345" cy="1857375"/>
        </p:xfrm>
        <a:graphic>
          <a:graphicData uri="http://schemas.openxmlformats.org/drawingml/2006/table">
            <a:tbl>
              <a:tblPr/>
              <a:tblGrid>
                <a:gridCol w="1008380"/>
                <a:gridCol w="1511935"/>
                <a:gridCol w="1129030"/>
              </a:tblGrid>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b="1" dirty="0">
                          <a:solidFill>
                            <a:srgbClr val="FFFFFF"/>
                          </a:solidFill>
                        </a:rPr>
                        <a:t>ID</a:t>
                      </a:r>
                      <a:endParaRPr lang="en-US" altLang="x-none" sz="18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b="1" dirty="0">
                          <a:solidFill>
                            <a:srgbClr val="FFFFFF"/>
                          </a:solidFill>
                        </a:rPr>
                        <a:t>Speed(*10)</a:t>
                      </a:r>
                      <a:endParaRPr lang="en-US" altLang="x-none" sz="18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b="1" dirty="0">
                          <a:solidFill>
                            <a:srgbClr val="FFFFFF"/>
                          </a:solidFill>
                        </a:rPr>
                        <a:t>Prob.</a:t>
                      </a:r>
                      <a:endParaRPr lang="en-US" altLang="x-none" sz="18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r>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1</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5</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0.8</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2</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6</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0.5</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3</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8</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0.4</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71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4</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2</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Font typeface="Wingdings" panose="05000000000000000000" pitchFamily="2" charset="2"/>
                        <a:buNone/>
                      </a:pPr>
                      <a:r>
                        <a:rPr lang="en-US" altLang="x-none" sz="1800" dirty="0"/>
                        <a:t>0.4</a:t>
                      </a:r>
                      <a:endParaRPr lang="en-US" altLang="x-none" sz="1800" dirty="0"/>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bl>
          </a:graphicData>
        </a:graphic>
      </p:graphicFrame>
      <p:sp>
        <p:nvSpPr>
          <p:cNvPr id="2" name="灯片编号占位符 1"/>
          <p:cNvSpPr/>
          <p:nvPr>
            <p:ph type="sldNum" sz="quarter" idx="12"/>
          </p:nvPr>
        </p:nvSpPr>
        <p:spPr/>
        <p:txBody>
          <a:bodyPr/>
          <a:p>
            <a:pPr lvl="0"/>
            <a:fld id="{9A0DB2DC-4C9A-4742-B13C-FB6460FD3503}" type="slidenum">
              <a:rPr lang="en-US" altLang="x-none" dirty="0"/>
            </a:fld>
            <a:endParaRPr lang="en-US" altLang="x-none"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5"/>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Sliding-window Top-k Queries on Uncertain Streams, VLDB 2008</a:t>
            </a:r>
            <a:endParaRPr lang="en-US" altLang="x-none" sz="1200" dirty="0">
              <a:latin typeface="Garamond" pitchFamily="2" charset="0"/>
            </a:endParaRPr>
          </a:p>
        </p:txBody>
      </p:sp>
      <p:sp>
        <p:nvSpPr>
          <p:cNvPr id="55299" name="Rectangle 6"/>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55300" name="标题 1"/>
          <p:cNvSpPr>
            <a:spLocks noGrp="1"/>
          </p:cNvSpPr>
          <p:nvPr>
            <p:ph type="title"/>
          </p:nvPr>
        </p:nvSpPr>
        <p:spPr/>
        <p:txBody>
          <a:bodyPr vert="horz" wrap="square" anchor="t"/>
          <a:p>
            <a:pPr eaLnBrk="1" hangingPunct="1"/>
            <a:r>
              <a:rPr lang="en-US" altLang="x-none" dirty="0"/>
              <a:t>Uncertain Top-</a:t>
            </a:r>
            <a:r>
              <a:rPr lang="en-US" altLang="x-none" i="1" dirty="0"/>
              <a:t>k</a:t>
            </a:r>
            <a:r>
              <a:rPr lang="en-US" altLang="x-none" dirty="0"/>
              <a:t> queries		</a:t>
            </a:r>
            <a:endParaRPr lang="zh-CN" altLang="en-US" dirty="0"/>
          </a:p>
        </p:txBody>
      </p:sp>
      <p:sp>
        <p:nvSpPr>
          <p:cNvPr id="55301" name="Rectangle 3"/>
          <p:cNvSpPr>
            <a:spLocks noGrp="1"/>
          </p:cNvSpPr>
          <p:nvPr>
            <p:ph type="body"/>
          </p:nvPr>
        </p:nvSpPr>
        <p:spPr/>
        <p:txBody>
          <a:bodyPr vert="horz" wrap="square" anchor="t"/>
          <a:p>
            <a:pPr>
              <a:lnSpc>
                <a:spcPct val="80000"/>
              </a:lnSpc>
            </a:pPr>
            <a:r>
              <a:rPr lang="en-US" altLang="x-none" sz="2600" dirty="0">
                <a:latin typeface="Palatino" pitchFamily="2" charset="0"/>
              </a:rPr>
              <a:t>U-Top</a:t>
            </a:r>
            <a:r>
              <a:rPr lang="en-US" altLang="x-none" sz="2600" i="1" dirty="0">
                <a:latin typeface="Palatino" pitchFamily="2" charset="0"/>
              </a:rPr>
              <a:t>k </a:t>
            </a:r>
            <a:r>
              <a:rPr lang="en-US" altLang="x-none" sz="2800" dirty="0">
                <a:latin typeface="Palatino" pitchFamily="2" charset="0"/>
              </a:rPr>
              <a:t>[4]</a:t>
            </a:r>
            <a:endParaRPr lang="en-US" altLang="x-none" sz="2600" i="1" dirty="0">
              <a:latin typeface="Palatino" pitchFamily="2" charset="0"/>
            </a:endParaRPr>
          </a:p>
          <a:p>
            <a:pPr lvl="1">
              <a:lnSpc>
                <a:spcPct val="80000"/>
              </a:lnSpc>
            </a:pPr>
            <a:r>
              <a:rPr lang="en-US" altLang="x-none" sz="2200" dirty="0">
                <a:latin typeface="Palatino" pitchFamily="2" charset="0"/>
              </a:rPr>
              <a:t>returns the top-</a:t>
            </a:r>
            <a:r>
              <a:rPr lang="en-US" altLang="x-none" sz="2200" i="1" dirty="0">
                <a:latin typeface="Palatino" pitchFamily="2" charset="0"/>
              </a:rPr>
              <a:t>k</a:t>
            </a:r>
            <a:r>
              <a:rPr lang="en-US" altLang="x-none" sz="2200" dirty="0">
                <a:latin typeface="Palatino" pitchFamily="2" charset="0"/>
              </a:rPr>
              <a:t> tuples in all possible worlds with maximum probability.</a:t>
            </a:r>
            <a:endParaRPr lang="en-US" altLang="x-none" sz="2200" dirty="0">
              <a:latin typeface="Palatino" pitchFamily="2" charset="0"/>
            </a:endParaRPr>
          </a:p>
          <a:p>
            <a:pPr>
              <a:lnSpc>
                <a:spcPct val="80000"/>
              </a:lnSpc>
            </a:pPr>
            <a:r>
              <a:rPr lang="en-US" altLang="x-none" sz="2600" dirty="0">
                <a:latin typeface="Palatino" pitchFamily="2" charset="0"/>
              </a:rPr>
              <a:t>U-</a:t>
            </a:r>
            <a:r>
              <a:rPr lang="en-US" altLang="x-none" sz="2600" i="1" dirty="0">
                <a:latin typeface="Palatino" pitchFamily="2" charset="0"/>
              </a:rPr>
              <a:t>k</a:t>
            </a:r>
            <a:r>
              <a:rPr lang="en-US" altLang="x-none" sz="2600" dirty="0">
                <a:latin typeface="Palatino" pitchFamily="2" charset="0"/>
              </a:rPr>
              <a:t>Ranks</a:t>
            </a:r>
            <a:r>
              <a:rPr lang="en-US" altLang="x-none" sz="2400" i="1" dirty="0">
                <a:latin typeface="Palatino" pitchFamily="2" charset="0"/>
              </a:rPr>
              <a:t> </a:t>
            </a:r>
            <a:r>
              <a:rPr lang="en-US" altLang="x-none" sz="2400" dirty="0">
                <a:latin typeface="Palatino" pitchFamily="2" charset="0"/>
              </a:rPr>
              <a:t>[4]</a:t>
            </a:r>
            <a:endParaRPr lang="en-US" altLang="x-none" sz="2600" dirty="0">
              <a:latin typeface="Palatino" pitchFamily="2" charset="0"/>
            </a:endParaRPr>
          </a:p>
          <a:p>
            <a:pPr lvl="1">
              <a:lnSpc>
                <a:spcPct val="80000"/>
              </a:lnSpc>
            </a:pPr>
            <a:r>
              <a:rPr lang="en-US" altLang="x-none" sz="2200" dirty="0">
                <a:latin typeface="Palatino" pitchFamily="2" charset="0"/>
              </a:rPr>
              <a:t>returns the winner for the </a:t>
            </a:r>
            <a:r>
              <a:rPr lang="en-US" altLang="x-none" sz="2200" i="1" dirty="0">
                <a:latin typeface="Palatino" pitchFamily="2" charset="0"/>
              </a:rPr>
              <a:t>i</a:t>
            </a:r>
            <a:r>
              <a:rPr lang="en-US" altLang="x-none" sz="2200" dirty="0">
                <a:latin typeface="Palatino" pitchFamily="2" charset="0"/>
              </a:rPr>
              <a:t>-th rank for all 1 ≤ </a:t>
            </a:r>
            <a:r>
              <a:rPr lang="en-US" altLang="x-none" sz="2200" i="1" dirty="0">
                <a:latin typeface="Palatino" pitchFamily="2" charset="0"/>
              </a:rPr>
              <a:t>i</a:t>
            </a:r>
            <a:r>
              <a:rPr lang="en-US" altLang="x-none" sz="2200" dirty="0">
                <a:latin typeface="Palatino" pitchFamily="2" charset="0"/>
              </a:rPr>
              <a:t> ≤</a:t>
            </a:r>
            <a:r>
              <a:rPr lang="en-US" altLang="x-none" sz="2200" i="1" dirty="0">
                <a:latin typeface="Palatino" pitchFamily="2" charset="0"/>
              </a:rPr>
              <a:t> k</a:t>
            </a:r>
            <a:r>
              <a:rPr lang="en-US" altLang="x-none" sz="2200" dirty="0">
                <a:latin typeface="Palatino" pitchFamily="2" charset="0"/>
              </a:rPr>
              <a:t>.</a:t>
            </a:r>
            <a:endParaRPr lang="en-US" altLang="x-none" sz="2200" dirty="0">
              <a:latin typeface="Palatino" pitchFamily="2" charset="0"/>
            </a:endParaRPr>
          </a:p>
          <a:p>
            <a:pPr>
              <a:lnSpc>
                <a:spcPct val="80000"/>
              </a:lnSpc>
            </a:pPr>
            <a:r>
              <a:rPr lang="en-US" altLang="x-none" sz="2600" dirty="0">
                <a:latin typeface="Palatino" pitchFamily="2" charset="0"/>
              </a:rPr>
              <a:t>PT-</a:t>
            </a:r>
            <a:r>
              <a:rPr lang="en-US" altLang="x-none" sz="2600" i="1" dirty="0">
                <a:latin typeface="Palatino" pitchFamily="2" charset="0"/>
              </a:rPr>
              <a:t>k </a:t>
            </a:r>
            <a:r>
              <a:rPr lang="en-US" altLang="x-none" sz="2800" dirty="0">
                <a:latin typeface="Palatino" pitchFamily="2" charset="0"/>
              </a:rPr>
              <a:t>[2]</a:t>
            </a:r>
            <a:endParaRPr lang="en-US" altLang="x-none" sz="2600" i="1" dirty="0">
              <a:latin typeface="Palatino" pitchFamily="2" charset="0"/>
            </a:endParaRPr>
          </a:p>
          <a:p>
            <a:pPr lvl="1">
              <a:lnSpc>
                <a:spcPct val="80000"/>
              </a:lnSpc>
            </a:pPr>
            <a:r>
              <a:rPr lang="en-US" altLang="x-none" sz="2200" dirty="0">
                <a:latin typeface="Palatino" pitchFamily="2" charset="0"/>
              </a:rPr>
              <a:t>returns all the tuples with maximum aggregate probability greater than a user-given threshold </a:t>
            </a:r>
            <a:r>
              <a:rPr lang="en-US" altLang="x-none" sz="2200" i="1" dirty="0">
                <a:latin typeface="Palatino" pitchFamily="2" charset="0"/>
              </a:rPr>
              <a:t>p</a:t>
            </a:r>
            <a:endParaRPr lang="en-US" altLang="x-none" sz="2200" i="1" dirty="0">
              <a:latin typeface="Palatino" pitchFamily="2" charset="0"/>
            </a:endParaRPr>
          </a:p>
          <a:p>
            <a:pPr lvl="2">
              <a:lnSpc>
                <a:spcPct val="80000"/>
              </a:lnSpc>
            </a:pPr>
            <a:r>
              <a:rPr lang="en-US" altLang="x-none" sz="2000" dirty="0">
                <a:latin typeface="Palatino" pitchFamily="2" charset="0"/>
              </a:rPr>
              <a:t>aggregate probability: the prob. of being the top-</a:t>
            </a:r>
            <a:r>
              <a:rPr lang="en-US" altLang="x-none" sz="2000" i="1" dirty="0">
                <a:latin typeface="Palatino" pitchFamily="2" charset="0"/>
              </a:rPr>
              <a:t>k</a:t>
            </a:r>
            <a:r>
              <a:rPr lang="en-US" altLang="x-none" sz="2000" dirty="0">
                <a:latin typeface="Palatino" pitchFamily="2" charset="0"/>
              </a:rPr>
              <a:t> among all.</a:t>
            </a:r>
            <a:endParaRPr lang="en-US" altLang="x-none" sz="2000" dirty="0">
              <a:latin typeface="Palatino" pitchFamily="2" charset="0"/>
            </a:endParaRPr>
          </a:p>
          <a:p>
            <a:pPr>
              <a:lnSpc>
                <a:spcPct val="80000"/>
              </a:lnSpc>
            </a:pPr>
            <a:r>
              <a:rPr lang="en-US" altLang="x-none" sz="2600" dirty="0">
                <a:solidFill>
                  <a:srgbClr val="C00000"/>
                </a:solidFill>
                <a:latin typeface="Palatino" pitchFamily="2" charset="0"/>
              </a:rPr>
              <a:t>P</a:t>
            </a:r>
            <a:r>
              <a:rPr lang="en-US" altLang="x-none" sz="2600" i="1" dirty="0">
                <a:solidFill>
                  <a:srgbClr val="C00000"/>
                </a:solidFill>
                <a:latin typeface="Palatino" pitchFamily="2" charset="0"/>
              </a:rPr>
              <a:t>k</a:t>
            </a:r>
            <a:r>
              <a:rPr lang="en-US" altLang="x-none" sz="2600" dirty="0">
                <a:solidFill>
                  <a:srgbClr val="C00000"/>
                </a:solidFill>
                <a:latin typeface="Palatino" pitchFamily="2" charset="0"/>
              </a:rPr>
              <a:t>-Top</a:t>
            </a:r>
            <a:r>
              <a:rPr lang="en-US" altLang="x-none" sz="2600" i="1" dirty="0">
                <a:solidFill>
                  <a:srgbClr val="C00000"/>
                </a:solidFill>
                <a:latin typeface="Palatino" pitchFamily="2" charset="0"/>
              </a:rPr>
              <a:t>k</a:t>
            </a:r>
            <a:endParaRPr lang="en-US" altLang="x-none" sz="2600" i="1" dirty="0">
              <a:solidFill>
                <a:srgbClr val="C00000"/>
              </a:solidFill>
              <a:latin typeface="Palatino" pitchFamily="2" charset="0"/>
            </a:endParaRPr>
          </a:p>
          <a:p>
            <a:pPr lvl="1">
              <a:lnSpc>
                <a:spcPct val="80000"/>
              </a:lnSpc>
            </a:pPr>
            <a:r>
              <a:rPr lang="en-US" altLang="x-none" sz="2200" dirty="0">
                <a:latin typeface="Palatino" pitchFamily="2" charset="0"/>
              </a:rPr>
              <a:t>returns the </a:t>
            </a:r>
            <a:r>
              <a:rPr lang="en-US" altLang="x-none" sz="2200" i="1" dirty="0">
                <a:latin typeface="Palatino" pitchFamily="2" charset="0"/>
              </a:rPr>
              <a:t>k</a:t>
            </a:r>
            <a:r>
              <a:rPr lang="en-US" altLang="x-none" sz="2200" dirty="0">
                <a:latin typeface="Palatino" pitchFamily="2" charset="0"/>
              </a:rPr>
              <a:t> most probable tuples of being the top-</a:t>
            </a:r>
            <a:r>
              <a:rPr lang="en-US" altLang="x-none" sz="2200" i="1" dirty="0">
                <a:latin typeface="Palatino" pitchFamily="2" charset="0"/>
              </a:rPr>
              <a:t>k</a:t>
            </a:r>
            <a:r>
              <a:rPr lang="en-US" altLang="x-none" sz="2200" dirty="0">
                <a:latin typeface="Palatino" pitchFamily="2" charset="0"/>
              </a:rPr>
              <a:t> among all.</a:t>
            </a:r>
            <a:endParaRPr lang="en-US" altLang="x-none" sz="2200" dirty="0">
              <a:latin typeface="Palatino" pitchFamily="2" charset="0"/>
            </a:endParaRPr>
          </a:p>
          <a:p>
            <a:pPr lvl="1">
              <a:lnSpc>
                <a:spcPct val="80000"/>
              </a:lnSpc>
            </a:pPr>
            <a:r>
              <a:rPr lang="en-US" altLang="x-none" sz="2200" dirty="0">
                <a:latin typeface="Palatino" pitchFamily="2" charset="0"/>
              </a:rPr>
              <a:t>A slight modification of PT-</a:t>
            </a:r>
            <a:r>
              <a:rPr lang="en-US" altLang="x-none" sz="2200" i="1" dirty="0">
                <a:latin typeface="Palatino" pitchFamily="2" charset="0"/>
              </a:rPr>
              <a:t>k</a:t>
            </a:r>
            <a:r>
              <a:rPr lang="en-US" altLang="x-none" sz="2200" dirty="0">
                <a:latin typeface="Palatino" pitchFamily="2" charset="0"/>
              </a:rPr>
              <a:t>, while without threshold </a:t>
            </a:r>
            <a:r>
              <a:rPr lang="en-US" altLang="x-none" sz="2200" i="1" dirty="0">
                <a:latin typeface="Palatino" pitchFamily="2" charset="0"/>
              </a:rPr>
              <a:t>p</a:t>
            </a:r>
            <a:r>
              <a:rPr lang="en-US" altLang="x-none" sz="2200" dirty="0">
                <a:latin typeface="Palatino" pitchFamily="2" charset="0"/>
              </a:rPr>
              <a:t>.</a:t>
            </a:r>
            <a:endParaRPr lang="en-US" altLang="x-none" sz="2200" dirty="0">
              <a:latin typeface="Palatino" pitchFamily="2" charset="0"/>
            </a:endParaRPr>
          </a:p>
        </p:txBody>
      </p:sp>
      <p:sp>
        <p:nvSpPr>
          <p:cNvPr id="2" name="灯片编号占位符 1"/>
          <p:cNvSpPr/>
          <p:nvPr>
            <p:ph type="sldNum" sz="quarter" idx="12"/>
          </p:nvPr>
        </p:nvSpPr>
        <p:spPr/>
        <p:txBody>
          <a:bodyPr/>
          <a:p>
            <a:pPr lvl="0"/>
            <a:fld id="{9A0DB2DC-4C9A-4742-B13C-FB6460FD3503}" type="slidenum">
              <a:rPr lang="en-US" altLang="x-none" dirty="0"/>
            </a:fld>
            <a:endParaRPr lang="en-US" altLang="x-non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301">
                                            <p:txEl>
                                              <p:charRg st="322" end="330"/>
                                            </p:txEl>
                                          </p:spTgt>
                                        </p:tgtEl>
                                        <p:attrNameLst>
                                          <p:attrName>style.visibility</p:attrName>
                                        </p:attrNameLst>
                                      </p:cBhvr>
                                      <p:to>
                                        <p:strVal val="visible"/>
                                      </p:to>
                                    </p:set>
                                    <p:animEffect transition="in" filter="blinds(horizontal)">
                                      <p:cBhvr>
                                        <p:cTn id="7" dur="500"/>
                                        <p:tgtEl>
                                          <p:spTgt spid="55301">
                                            <p:txEl>
                                              <p:charRg st="322" end="33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5301">
                                            <p:txEl>
                                              <p:charRg st="330" end="395"/>
                                            </p:txEl>
                                          </p:spTgt>
                                        </p:tgtEl>
                                        <p:attrNameLst>
                                          <p:attrName>style.visibility</p:attrName>
                                        </p:attrNameLst>
                                      </p:cBhvr>
                                      <p:to>
                                        <p:strVal val="visible"/>
                                      </p:to>
                                    </p:set>
                                    <p:animEffect transition="in" filter="blinds(horizontal)">
                                      <p:cBhvr>
                                        <p:cTn id="10" dur="500"/>
                                        <p:tgtEl>
                                          <p:spTgt spid="55301">
                                            <p:txEl>
                                              <p:charRg st="330" end="39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5301">
                                            <p:txEl>
                                              <p:charRg st="395" end="453"/>
                                            </p:txEl>
                                          </p:spTgt>
                                        </p:tgtEl>
                                        <p:attrNameLst>
                                          <p:attrName>style.visibility</p:attrName>
                                        </p:attrNameLst>
                                      </p:cBhvr>
                                      <p:to>
                                        <p:strVal val="visible"/>
                                      </p:to>
                                    </p:set>
                                    <p:animEffect transition="in" filter="blinds(horizontal)">
                                      <p:cBhvr>
                                        <p:cTn id="13" dur="500"/>
                                        <p:tgtEl>
                                          <p:spTgt spid="55301">
                                            <p:txEl>
                                              <p:charRg st="395" end="45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5"/>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Sliding-window Top-k Queries on Uncertain Streams, VLDB 2008</a:t>
            </a:r>
            <a:endParaRPr lang="en-US" altLang="x-none" sz="1200" dirty="0">
              <a:latin typeface="Garamond" pitchFamily="2" charset="0"/>
            </a:endParaRPr>
          </a:p>
        </p:txBody>
      </p:sp>
      <p:sp>
        <p:nvSpPr>
          <p:cNvPr id="56323" name="Rectangle 6"/>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56324" name="Rectangle 2"/>
          <p:cNvSpPr>
            <a:spLocks noGrp="1"/>
          </p:cNvSpPr>
          <p:nvPr>
            <p:ph type="title"/>
          </p:nvPr>
        </p:nvSpPr>
        <p:spPr/>
        <p:txBody>
          <a:bodyPr vert="horz" wrap="square" anchor="t"/>
          <a:p>
            <a:r>
              <a:rPr lang="en-US" altLang="x-none" dirty="0"/>
              <a:t>Example  (</a:t>
            </a:r>
            <a:r>
              <a:rPr lang="en-US" altLang="x-none" i="1" dirty="0"/>
              <a:t>k</a:t>
            </a:r>
            <a:r>
              <a:rPr lang="en-US" altLang="x-none" dirty="0"/>
              <a:t>=2)</a:t>
            </a:r>
            <a:endParaRPr lang="en-US" altLang="x-none" dirty="0"/>
          </a:p>
        </p:txBody>
      </p:sp>
      <p:graphicFrame>
        <p:nvGraphicFramePr>
          <p:cNvPr id="56325" name="内容占位符 56324"/>
          <p:cNvGraphicFramePr/>
          <p:nvPr>
            <p:ph sz="half" idx="1"/>
          </p:nvPr>
        </p:nvGraphicFramePr>
        <p:xfrm>
          <a:off x="4727575" y="1628775"/>
          <a:ext cx="5334000" cy="2350770"/>
        </p:xfrm>
        <a:graphic>
          <a:graphicData uri="http://schemas.openxmlformats.org/drawingml/2006/table">
            <a:tbl>
              <a:tblPr/>
              <a:tblGrid>
                <a:gridCol w="1079500"/>
                <a:gridCol w="749300"/>
                <a:gridCol w="1035050"/>
                <a:gridCol w="795655"/>
                <a:gridCol w="953770"/>
                <a:gridCol w="720725"/>
              </a:tblGrid>
              <a:tr h="335280">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b="1" dirty="0">
                          <a:solidFill>
                            <a:srgbClr val="FFFFFF"/>
                          </a:solidFill>
                        </a:rPr>
                        <a:t>Tuples</a:t>
                      </a:r>
                      <a:endParaRPr lang="zh-CN" altLang="en-US" sz="16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b="1" dirty="0">
                          <a:solidFill>
                            <a:srgbClr val="FFFFFF"/>
                          </a:solidFill>
                        </a:rPr>
                        <a:t>Pr.</a:t>
                      </a:r>
                      <a:endParaRPr lang="zh-CN" altLang="en-US" sz="16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b="1" dirty="0">
                          <a:solidFill>
                            <a:srgbClr val="FFFFFF"/>
                          </a:solidFill>
                        </a:rPr>
                        <a:t>Tuples</a:t>
                      </a:r>
                      <a:endParaRPr lang="zh-CN" altLang="en-US" sz="16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b="1" dirty="0">
                          <a:solidFill>
                            <a:srgbClr val="FFFFFF"/>
                          </a:solidFill>
                        </a:rPr>
                        <a:t>Pr.</a:t>
                      </a:r>
                      <a:endParaRPr lang="zh-CN" altLang="en-US" sz="16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b="1" dirty="0">
                          <a:solidFill>
                            <a:srgbClr val="FFFFFF"/>
                          </a:solidFill>
                        </a:rPr>
                        <a:t>Tuples</a:t>
                      </a:r>
                      <a:endParaRPr lang="zh-CN" altLang="en-US" sz="16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b="1" dirty="0">
                          <a:solidFill>
                            <a:srgbClr val="FFFFFF"/>
                          </a:solidFill>
                        </a:rPr>
                        <a:t>Pr.</a:t>
                      </a:r>
                      <a:endParaRPr lang="zh-CN" altLang="en-US" sz="16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r>
              <a:tr h="335280">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8, 6, 5, 2</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.064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8, 6, 5</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.096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8, 5, 2</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.064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36550">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8, 5 </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.096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8, 6, 2</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.016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8, 6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.024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336550">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8, 2</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.016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8</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.024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6, 5, 2</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.096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36550">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6, 5</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.144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6, 2</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.024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.036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335280">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5, 2</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.096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5</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.144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2</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.024</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35280">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Empty</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r>
                        <a:rPr lang="en-US" altLang="x-none" sz="1600" dirty="0">
                          <a:solidFill>
                            <a:srgbClr val="000000"/>
                          </a:solidFill>
                        </a:rPr>
                        <a:t>.036</a:t>
                      </a:r>
                      <a:endParaRPr lang="zh-CN" altLang="en-US" sz="16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endParaRPr lang="zh-CN" altLang="en-US" sz="160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endParaRPr lang="zh-CN" altLang="en-US" sz="160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endParaRPr lang="zh-CN" altLang="en-US" sz="160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spcBef>
                          <a:spcPct val="0"/>
                        </a:spcBef>
                        <a:buClrTx/>
                        <a:buSzPct val="100000"/>
                        <a:buNone/>
                      </a:pPr>
                      <a:endParaRPr lang="zh-CN" altLang="en-US" sz="160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bl>
          </a:graphicData>
        </a:graphic>
      </p:graphicFrame>
      <p:sp>
        <p:nvSpPr>
          <p:cNvPr id="56383" name="Text Box 74"/>
          <p:cNvSpPr txBox="1"/>
          <p:nvPr/>
        </p:nvSpPr>
        <p:spPr>
          <a:xfrm>
            <a:off x="1992313" y="1989138"/>
            <a:ext cx="2291080" cy="706755"/>
          </a:xfrm>
          <a:prstGeom prst="rect">
            <a:avLst/>
          </a:prstGeom>
          <a:noFill/>
          <a:ln w="9525">
            <a:noFill/>
          </a:ln>
        </p:spPr>
        <p:txBody>
          <a:bodyPr wrap="none">
            <a:spAutoFit/>
          </a:bodyPr>
          <a:p>
            <a:r>
              <a:rPr lang="en-US" altLang="x-none" sz="2000" b="1" dirty="0">
                <a:latin typeface="Palatino" pitchFamily="2" charset="0"/>
              </a:rPr>
              <a:t>16 possible world </a:t>
            </a:r>
            <a:br>
              <a:rPr lang="en-US" altLang="x-none" sz="2000" b="1" dirty="0">
                <a:latin typeface="Palatino" pitchFamily="2" charset="0"/>
              </a:rPr>
            </a:br>
            <a:r>
              <a:rPr lang="en-US" altLang="x-none" sz="2000" b="1" dirty="0">
                <a:latin typeface="Palatino" pitchFamily="2" charset="0"/>
              </a:rPr>
              <a:t>     instances</a:t>
            </a:r>
            <a:endParaRPr lang="en-US" altLang="x-none" sz="2000" b="1" dirty="0">
              <a:latin typeface="Palatino" pitchFamily="2" charset="0"/>
            </a:endParaRPr>
          </a:p>
        </p:txBody>
      </p:sp>
      <p:graphicFrame>
        <p:nvGraphicFramePr>
          <p:cNvPr id="56384" name="内容占位符 56383"/>
          <p:cNvGraphicFramePr/>
          <p:nvPr>
            <p:ph sz="half" idx="1"/>
          </p:nvPr>
        </p:nvGraphicFramePr>
        <p:xfrm>
          <a:off x="2063750" y="4581525"/>
          <a:ext cx="7919720" cy="1265555"/>
        </p:xfrm>
        <a:graphic>
          <a:graphicData uri="http://schemas.openxmlformats.org/drawingml/2006/table">
            <a:tbl>
              <a:tblPr/>
              <a:tblGrid>
                <a:gridCol w="1854200"/>
                <a:gridCol w="1285875"/>
                <a:gridCol w="1776095"/>
                <a:gridCol w="1365250"/>
                <a:gridCol w="1638300"/>
              </a:tblGrid>
              <a:tr h="640080">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ClrTx/>
                        <a:buSzPct val="100000"/>
                        <a:buNone/>
                      </a:pPr>
                      <a:r>
                        <a:rPr lang="en-US" altLang="x-none" sz="2000" b="1" dirty="0">
                          <a:solidFill>
                            <a:srgbClr val="FFFFFF"/>
                          </a:solidFill>
                        </a:rPr>
                        <a:t>Query</a:t>
                      </a:r>
                      <a:endParaRPr lang="en-US" altLang="x-none" sz="20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ClrTx/>
                        <a:buSzPct val="100000"/>
                        <a:buNone/>
                      </a:pPr>
                      <a:r>
                        <a:rPr lang="en-US" altLang="x-none" sz="2000" b="1" dirty="0">
                          <a:solidFill>
                            <a:srgbClr val="FFFFFF"/>
                          </a:solidFill>
                        </a:rPr>
                        <a:t>U-Top</a:t>
                      </a:r>
                      <a:r>
                        <a:rPr lang="en-US" altLang="x-none" sz="2000" b="1" i="1" dirty="0">
                          <a:solidFill>
                            <a:srgbClr val="FFFFFF"/>
                          </a:solidFill>
                        </a:rPr>
                        <a:t>k</a:t>
                      </a:r>
                      <a:endParaRPr lang="en-US" altLang="x-none" sz="2000" b="1" i="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CC9900">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ClrTx/>
                        <a:buSzPct val="100000"/>
                        <a:buNone/>
                      </a:pPr>
                      <a:r>
                        <a:rPr lang="en-US" altLang="x-none" sz="2000" b="1" dirty="0">
                          <a:solidFill>
                            <a:srgbClr val="FFFFFF"/>
                          </a:solidFill>
                        </a:rPr>
                        <a:t>U-</a:t>
                      </a:r>
                      <a:r>
                        <a:rPr lang="en-US" altLang="x-none" sz="2000" b="1" i="1" dirty="0">
                          <a:solidFill>
                            <a:srgbClr val="FFFFFF"/>
                          </a:solidFill>
                        </a:rPr>
                        <a:t>k</a:t>
                      </a:r>
                      <a:r>
                        <a:rPr lang="en-US" altLang="x-none" sz="2000" b="1" dirty="0">
                          <a:solidFill>
                            <a:srgbClr val="FFFFFF"/>
                          </a:solidFill>
                        </a:rPr>
                        <a:t>Ranks</a:t>
                      </a:r>
                      <a:endParaRPr lang="zh-CN" altLang="en-US" sz="2000" b="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ClrTx/>
                        <a:buSzPct val="100000"/>
                        <a:buNone/>
                      </a:pPr>
                      <a:r>
                        <a:rPr lang="en-US" altLang="x-none" sz="2000" b="1" dirty="0">
                          <a:solidFill>
                            <a:srgbClr val="FFFFFF"/>
                          </a:solidFill>
                        </a:rPr>
                        <a:t>PT-</a:t>
                      </a:r>
                      <a:r>
                        <a:rPr lang="en-US" altLang="x-none" sz="2000" b="1" i="1" dirty="0">
                          <a:solidFill>
                            <a:srgbClr val="FFFFFF"/>
                          </a:solidFill>
                        </a:rPr>
                        <a:t>k</a:t>
                      </a:r>
                      <a:endParaRPr lang="zh-CN" altLang="en-US" sz="2000" b="1" i="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ClrTx/>
                        <a:buSzPct val="100000"/>
                        <a:buNone/>
                      </a:pPr>
                      <a:r>
                        <a:rPr lang="en-US" altLang="x-none" sz="2000" b="1" dirty="0">
                          <a:solidFill>
                            <a:srgbClr val="FFFFFF"/>
                          </a:solidFill>
                        </a:rPr>
                        <a:t>P</a:t>
                      </a:r>
                      <a:r>
                        <a:rPr lang="en-US" altLang="x-none" sz="2000" b="1" i="1" dirty="0">
                          <a:solidFill>
                            <a:srgbClr val="FFFFFF"/>
                          </a:solidFill>
                        </a:rPr>
                        <a:t>k</a:t>
                      </a:r>
                      <a:r>
                        <a:rPr lang="en-US" altLang="x-none" sz="2000" b="1" dirty="0">
                          <a:solidFill>
                            <a:srgbClr val="FFFFFF"/>
                          </a:solidFill>
                        </a:rPr>
                        <a:t>-Top</a:t>
                      </a:r>
                      <a:r>
                        <a:rPr lang="en-US" altLang="x-none" sz="2000" b="1" i="1" dirty="0">
                          <a:solidFill>
                            <a:srgbClr val="FFFFFF"/>
                          </a:solidFill>
                        </a:rPr>
                        <a:t>k</a:t>
                      </a:r>
                      <a:endParaRPr lang="en-US" altLang="x-none" sz="2000" b="1" i="1" dirty="0">
                        <a:solidFill>
                          <a:srgbClr val="FFFFFF"/>
                        </a:solidFill>
                      </a:endParaRPr>
                    </a:p>
                    <a:p>
                      <a:pPr marL="0" lvl="0" indent="0" algn="ctr" eaLnBrk="1" hangingPunct="1">
                        <a:spcBef>
                          <a:spcPct val="0"/>
                        </a:spcBef>
                        <a:buClrTx/>
                        <a:buSzPct val="100000"/>
                        <a:buNone/>
                      </a:pPr>
                      <a:r>
                        <a:rPr lang="en-US" altLang="x-none" sz="1600" b="1" i="1" dirty="0">
                          <a:solidFill>
                            <a:srgbClr val="FFFFFF"/>
                          </a:solidFill>
                        </a:rPr>
                        <a:t>(p=0.3)</a:t>
                      </a:r>
                      <a:endParaRPr lang="en-US" altLang="x-none" sz="1600" b="1" i="1" dirty="0">
                        <a:solidFill>
                          <a:srgbClr val="FFFFFF"/>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r>
              <a:tr h="625475">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ClrTx/>
                        <a:buSzPct val="100000"/>
                        <a:buNone/>
                      </a:pPr>
                      <a:r>
                        <a:rPr lang="en-US" altLang="x-none" sz="2000" dirty="0">
                          <a:solidFill>
                            <a:srgbClr val="000000"/>
                          </a:solidFill>
                        </a:rPr>
                        <a:t>Result</a:t>
                      </a:r>
                      <a:endParaRPr lang="zh-CN" altLang="en-US" sz="20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ClrTx/>
                        <a:buSzPct val="100000"/>
                        <a:buNone/>
                      </a:pPr>
                      <a:r>
                        <a:rPr lang="en-US" altLang="x-none" sz="2000" dirty="0">
                          <a:solidFill>
                            <a:srgbClr val="000000"/>
                          </a:solidFill>
                        </a:rPr>
                        <a:t>{6, 5}</a:t>
                      </a:r>
                      <a:endParaRPr lang="en-US" altLang="x-none" sz="20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ClrTx/>
                        <a:buSzPct val="100000"/>
                        <a:buNone/>
                      </a:pPr>
                      <a:r>
                        <a:rPr lang="en-US" altLang="x-none" sz="2000" dirty="0">
                          <a:solidFill>
                            <a:srgbClr val="000000"/>
                          </a:solidFill>
                        </a:rPr>
                        <a:t>{8, 5}</a:t>
                      </a:r>
                      <a:endParaRPr lang="zh-CN" altLang="en-US" sz="20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ClrTx/>
                        <a:buSzPct val="100000"/>
                        <a:buNone/>
                      </a:pPr>
                      <a:r>
                        <a:rPr lang="en-US" altLang="x-none" sz="2000" dirty="0">
                          <a:solidFill>
                            <a:srgbClr val="000000"/>
                          </a:solidFill>
                        </a:rPr>
                        <a:t>{5, 6, 8}</a:t>
                      </a:r>
                      <a:endParaRPr lang="en-US" altLang="x-none" sz="20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600" u="none" kern="1200" baseline="0">
                          <a:solidFill>
                            <a:schemeClr val="tx1"/>
                          </a:solidFill>
                          <a:latin typeface="Arial" panose="020B0604020202020204" pitchFamily="34" charset="0"/>
                          <a:ea typeface="宋体" panose="02010600030101010101" pitchFamily="2" charset="-122"/>
                        </a:defRPr>
                      </a:lvl1pPr>
                      <a:lvl2pPr marL="669925" lvl="1" indent="-325120" algn="l" defTabSz="91440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sz="22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sz="20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q"/>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ClrTx/>
                        <a:buSzPct val="100000"/>
                        <a:buNone/>
                      </a:pPr>
                      <a:r>
                        <a:rPr lang="en-US" altLang="x-none" sz="2000" dirty="0">
                          <a:solidFill>
                            <a:srgbClr val="000000"/>
                          </a:solidFill>
                        </a:rPr>
                        <a:t>{5, 6}</a:t>
                      </a:r>
                      <a:endParaRPr lang="en-US" altLang="x-none" sz="2000" dirty="0">
                        <a:solidFill>
                          <a:srgbClr val="000000"/>
                        </a:solidFill>
                      </a:endParaRPr>
                    </a:p>
                  </a:txBody>
                  <a:tcPr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bl>
          </a:graphicData>
        </a:graphic>
      </p:graphicFrame>
      <p:sp>
        <p:nvSpPr>
          <p:cNvPr id="56404" name="Text Box 74"/>
          <p:cNvSpPr txBox="1"/>
          <p:nvPr/>
        </p:nvSpPr>
        <p:spPr>
          <a:xfrm>
            <a:off x="1992313" y="4076700"/>
            <a:ext cx="1871662" cy="398780"/>
          </a:xfrm>
          <a:prstGeom prst="rect">
            <a:avLst/>
          </a:prstGeom>
          <a:noFill/>
          <a:ln w="9525">
            <a:noFill/>
          </a:ln>
        </p:spPr>
        <p:txBody>
          <a:bodyPr>
            <a:spAutoFit/>
          </a:bodyPr>
          <a:p>
            <a:r>
              <a:rPr lang="en-US" altLang="x-none" sz="2000" b="1" dirty="0">
                <a:latin typeface="Palatino" pitchFamily="2" charset="0"/>
              </a:rPr>
              <a:t>Query results</a:t>
            </a:r>
            <a:endParaRPr lang="en-US" altLang="x-none" sz="2000" b="1" dirty="0">
              <a:latin typeface="Palatino" pitchFamily="2" charset="0"/>
            </a:endParaRPr>
          </a:p>
        </p:txBody>
      </p:sp>
      <p:sp>
        <p:nvSpPr>
          <p:cNvPr id="2" name="灯片编号占位符 1"/>
          <p:cNvSpPr/>
          <p:nvPr>
            <p:ph type="sldNum" sz="quarter" idx="12"/>
          </p:nvPr>
        </p:nvSpPr>
        <p:spPr/>
        <p:txBody>
          <a:bodyPr/>
          <a:p>
            <a:pPr lvl="0"/>
            <a:fld id="{9A0DB2DC-4C9A-4742-B13C-FB6460FD3503}" type="slidenum">
              <a:rPr lang="en-US" altLang="x-none" dirty="0"/>
            </a:fld>
            <a:endParaRPr lang="en-US" altLang="x-none"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标题 57345"/>
          <p:cNvSpPr>
            <a:spLocks noGrp="1"/>
          </p:cNvSpPr>
          <p:nvPr>
            <p:ph type="title"/>
          </p:nvPr>
        </p:nvSpPr>
        <p:spPr/>
        <p:txBody>
          <a:bodyPr anchor="ctr"/>
          <a:p>
            <a:r>
              <a:rPr lang="zh-CN" altLang="en-US"/>
              <a:t>多种语义</a:t>
            </a:r>
            <a:endParaRPr lang="zh-CN" altLang="en-US"/>
          </a:p>
        </p:txBody>
      </p:sp>
      <p:pic>
        <p:nvPicPr>
          <p:cNvPr id="57347" name="内容占位符 57346"/>
          <p:cNvPicPr>
            <a:picLocks noChangeAspect="1"/>
          </p:cNvPicPr>
          <p:nvPr>
            <p:ph idx="1"/>
          </p:nvPr>
        </p:nvPicPr>
        <p:blipFill>
          <a:blip r:embed="rId1"/>
          <a:stretch>
            <a:fillRect/>
          </a:stretch>
        </p:blipFill>
        <p:spPr>
          <a:xfrm>
            <a:off x="2290763" y="1600200"/>
            <a:ext cx="7608887" cy="4525963"/>
          </a:xfrm>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标题 58369"/>
          <p:cNvSpPr>
            <a:spLocks noGrp="1"/>
          </p:cNvSpPr>
          <p:nvPr>
            <p:ph type="ctrTitle"/>
          </p:nvPr>
        </p:nvSpPr>
        <p:spPr>
          <a:xfrm>
            <a:off x="2209800" y="2130425"/>
            <a:ext cx="7772400" cy="1470025"/>
          </a:xfrm>
        </p:spPr>
        <p:txBody>
          <a:bodyPr anchor="ctr"/>
          <a:p>
            <a:pPr defTabSz="914400">
              <a:buSzPct val="100000"/>
            </a:pPr>
            <a:r>
              <a:rPr lang="zh-CN" altLang="en-US" sz="4400" kern="1200" baseline="0">
                <a:latin typeface="Arial" panose="020B0604020202020204" pitchFamily="34" charset="0"/>
                <a:ea typeface="宋体" panose="02010600030101010101" pitchFamily="2" charset="-122"/>
              </a:rPr>
              <a:t>六、</a:t>
            </a:r>
            <a:r>
              <a:rPr lang="en-US" altLang="zh-CN" sz="4400" kern="1200" baseline="0">
                <a:latin typeface="Arial" panose="020B0604020202020204" pitchFamily="34" charset="0"/>
                <a:ea typeface="宋体" panose="02010600030101010101" pitchFamily="2" charset="-122"/>
              </a:rPr>
              <a:t>NN </a:t>
            </a:r>
            <a:r>
              <a:rPr lang="zh-CN" altLang="en-US" sz="4400" kern="1200" baseline="0">
                <a:latin typeface="Arial" panose="020B0604020202020204" pitchFamily="34" charset="0"/>
                <a:ea typeface="宋体" panose="02010600030101010101" pitchFamily="2" charset="-122"/>
              </a:rPr>
              <a:t>查询</a:t>
            </a:r>
            <a:endParaRPr lang="zh-CN" altLang="en-US" sz="4400" kern="1200" baseline="0">
              <a:latin typeface="Arial" panose="020B0604020202020204" pitchFamily="34" charset="0"/>
              <a:ea typeface="宋体" panose="02010600030101010101" pitchFamily="2" charset="-122"/>
            </a:endParaRPr>
          </a:p>
        </p:txBody>
      </p:sp>
      <p:sp>
        <p:nvSpPr>
          <p:cNvPr id="58371" name="副标题 58370"/>
          <p:cNvSpPr>
            <a:spLocks noGrp="1"/>
          </p:cNvSpPr>
          <p:nvPr>
            <p:ph type="subTitle" idx="1"/>
          </p:nvPr>
        </p:nvSpPr>
        <p:spPr>
          <a:xfrm>
            <a:off x="2895600" y="3886200"/>
            <a:ext cx="6400800" cy="1752600"/>
          </a:xfrm>
        </p:spPr>
        <p:txBody>
          <a:bodyPr/>
          <a:p>
            <a:pPr defTabSz="914400">
              <a:buSzPct val="100000"/>
            </a:pPr>
            <a:endParaRPr sz="3200" kern="1200" baseline="0">
              <a:latin typeface="Arial" panose="020B0604020202020204" pitchFamily="34" charset="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Freeform 31"/>
          <p:cNvSpPr/>
          <p:nvPr/>
        </p:nvSpPr>
        <p:spPr>
          <a:xfrm>
            <a:off x="6545263" y="3460750"/>
            <a:ext cx="949325" cy="368300"/>
          </a:xfrm>
          <a:custGeom>
            <a:avLst/>
            <a:gdLst>
              <a:gd name="txL" fmla="*/ 0 w 948888"/>
              <a:gd name="txT" fmla="*/ 0 h 656967"/>
              <a:gd name="txR" fmla="*/ 948888 w 948888"/>
              <a:gd name="txB" fmla="*/ 656967 h 656967"/>
            </a:gdLst>
            <a:ahLst/>
            <a:cxnLst>
              <a:cxn ang="0">
                <a:pos x="452754" y="0"/>
              </a:cxn>
              <a:cxn ang="0">
                <a:pos x="949325" y="14570"/>
              </a:cxn>
              <a:cxn ang="0">
                <a:pos x="934720" y="641069"/>
              </a:cxn>
              <a:cxn ang="0">
                <a:pos x="934720" y="626498"/>
              </a:cxn>
              <a:cxn ang="0">
                <a:pos x="14605" y="655638"/>
              </a:cxn>
              <a:cxn ang="0">
                <a:pos x="0" y="335104"/>
              </a:cxn>
              <a:cxn ang="0">
                <a:pos x="248284" y="247686"/>
              </a:cxn>
              <a:cxn ang="0">
                <a:pos x="365125" y="116558"/>
              </a:cxn>
              <a:cxn ang="0">
                <a:pos x="452754" y="0"/>
              </a:cxn>
            </a:cxnLst>
            <a:rect l="txL" t="txT" r="txR" b="txB"/>
            <a:pathLst>
              <a:path w="948888" h="656967">
                <a:moveTo>
                  <a:pt x="452546" y="0"/>
                </a:moveTo>
                <a:lnTo>
                  <a:pt x="948888" y="14600"/>
                </a:lnTo>
                <a:cubicBezTo>
                  <a:pt x="944022" y="223856"/>
                  <a:pt x="939272" y="433115"/>
                  <a:pt x="934290" y="642368"/>
                </a:cubicBezTo>
                <a:cubicBezTo>
                  <a:pt x="934174" y="647233"/>
                  <a:pt x="934290" y="632635"/>
                  <a:pt x="934290" y="627768"/>
                </a:cubicBezTo>
                <a:lnTo>
                  <a:pt x="14598" y="656967"/>
                </a:lnTo>
                <a:lnTo>
                  <a:pt x="0" y="335783"/>
                </a:lnTo>
                <a:lnTo>
                  <a:pt x="248170" y="248188"/>
                </a:lnTo>
                <a:lnTo>
                  <a:pt x="364957" y="116794"/>
                </a:lnTo>
                <a:lnTo>
                  <a:pt x="452546" y="0"/>
                </a:lnTo>
                <a:close/>
              </a:path>
            </a:pathLst>
          </a:custGeom>
          <a:solidFill>
            <a:schemeClr val="accent1"/>
          </a:solidFill>
          <a:ln w="9525">
            <a:noFill/>
          </a:ln>
        </p:spPr>
        <p:txBody>
          <a:bodyPr>
            <a:spAutoFit/>
          </a:bodyPr>
          <a:p>
            <a:endParaRPr lang="zh-CN" altLang="en-US" dirty="0">
              <a:latin typeface="Verdana" panose="020B0604030504040204" pitchFamily="2" charset="0"/>
            </a:endParaRPr>
          </a:p>
        </p:txBody>
      </p:sp>
      <p:sp>
        <p:nvSpPr>
          <p:cNvPr id="59395" name="Freeform 30"/>
          <p:cNvSpPr/>
          <p:nvPr/>
        </p:nvSpPr>
        <p:spPr>
          <a:xfrm>
            <a:off x="6589713" y="1401763"/>
            <a:ext cx="1970087" cy="368300"/>
          </a:xfrm>
          <a:custGeom>
            <a:avLst/>
            <a:gdLst>
              <a:gd name="txL" fmla="*/ 0 w 1970769"/>
              <a:gd name="txT" fmla="*/ 0 h 394180"/>
              <a:gd name="txR" fmla="*/ 1970769 w 1970769"/>
              <a:gd name="txB" fmla="*/ 394180 h 394180"/>
            </a:gdLst>
            <a:ahLst/>
            <a:cxnLst>
              <a:cxn ang="0">
                <a:pos x="87560" y="0"/>
              </a:cxn>
              <a:cxn ang="0">
                <a:pos x="1970087" y="14582"/>
              </a:cxn>
              <a:cxn ang="0">
                <a:pos x="1970087" y="393700"/>
              </a:cxn>
              <a:cxn ang="0">
                <a:pos x="466984" y="364538"/>
              </a:cxn>
              <a:cxn ang="0">
                <a:pos x="350238" y="218722"/>
              </a:cxn>
              <a:cxn ang="0">
                <a:pos x="204305" y="116653"/>
              </a:cxn>
              <a:cxn ang="0">
                <a:pos x="0" y="0"/>
              </a:cxn>
            </a:cxnLst>
            <a:rect l="txL" t="txT" r="txR" b="txB"/>
            <a:pathLst>
              <a:path w="1970769" h="394180">
                <a:moveTo>
                  <a:pt x="87590" y="0"/>
                </a:moveTo>
                <a:lnTo>
                  <a:pt x="1970769" y="14600"/>
                </a:lnTo>
                <a:lnTo>
                  <a:pt x="1970769" y="394180"/>
                </a:lnTo>
                <a:lnTo>
                  <a:pt x="467146" y="364982"/>
                </a:lnTo>
                <a:lnTo>
                  <a:pt x="350359" y="218989"/>
                </a:lnTo>
                <a:lnTo>
                  <a:pt x="204376" y="116795"/>
                </a:lnTo>
                <a:lnTo>
                  <a:pt x="0" y="0"/>
                </a:lnTo>
              </a:path>
            </a:pathLst>
          </a:custGeom>
          <a:solidFill>
            <a:schemeClr val="accent1"/>
          </a:solidFill>
          <a:ln w="9525">
            <a:noFill/>
          </a:ln>
        </p:spPr>
        <p:txBody>
          <a:bodyPr>
            <a:spAutoFit/>
          </a:bodyPr>
          <a:p>
            <a:endParaRPr lang="zh-CN" altLang="en-US" dirty="0">
              <a:latin typeface="Verdana" panose="020B0604030504040204" pitchFamily="2" charset="0"/>
            </a:endParaRPr>
          </a:p>
        </p:txBody>
      </p:sp>
      <p:sp>
        <p:nvSpPr>
          <p:cNvPr id="59396" name="Title 1"/>
          <p:cNvSpPr/>
          <p:nvPr>
            <p:ph type="title"/>
          </p:nvPr>
        </p:nvSpPr>
        <p:spPr>
          <a:xfrm>
            <a:off x="1681163" y="106363"/>
            <a:ext cx="8986837" cy="725487"/>
          </a:xfrm>
        </p:spPr>
        <p:txBody>
          <a:bodyPr vert="horz" wrap="square" anchor="b">
            <a:normAutofit fontScale="90000"/>
          </a:bodyPr>
          <a:p>
            <a:r>
              <a:rPr lang="en-US" altLang="x-none" dirty="0"/>
              <a:t>Computing P</a:t>
            </a:r>
            <a:r>
              <a:rPr lang="en-US" altLang="x-none" baseline="-25000" dirty="0"/>
              <a:t>nn</a:t>
            </a:r>
            <a:endParaRPr lang="en-US" altLang="x-none" baseline="-25000" dirty="0"/>
          </a:p>
        </p:txBody>
      </p:sp>
      <p:sp>
        <p:nvSpPr>
          <p:cNvPr id="59397" name="Footer Placeholder 4"/>
          <p:cNvSpPr txBox="1"/>
          <p:nvPr/>
        </p:nvSpPr>
        <p:spPr>
          <a:xfrm>
            <a:off x="4292600" y="6248400"/>
            <a:ext cx="3632200" cy="457200"/>
          </a:xfrm>
          <a:prstGeom prst="rect">
            <a:avLst/>
          </a:prstGeom>
          <a:noFill/>
          <a:ln w="9525">
            <a:noFill/>
          </a:ln>
        </p:spPr>
        <p:txBody>
          <a:bodyPr/>
          <a:p>
            <a:pPr algn="ct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59398" name="Slide Number Placeholder 22"/>
          <p:cNvSpPr txBox="1"/>
          <p:nvPr/>
        </p:nvSpPr>
        <p:spPr>
          <a:xfrm>
            <a:off x="8129588" y="6356350"/>
            <a:ext cx="1981200" cy="365125"/>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sp>
        <p:nvSpPr>
          <p:cNvPr id="59399" name="Rectangle 5"/>
          <p:cNvSpPr/>
          <p:nvPr/>
        </p:nvSpPr>
        <p:spPr>
          <a:xfrm>
            <a:off x="4114800" y="1603375"/>
            <a:ext cx="925513" cy="436563"/>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dirty="0">
              <a:solidFill>
                <a:srgbClr val="FFFFFF"/>
              </a:solidFill>
              <a:latin typeface="Verdana" panose="020B0604030504040204" pitchFamily="2" charset="0"/>
            </a:endParaRPr>
          </a:p>
        </p:txBody>
      </p:sp>
      <p:sp>
        <p:nvSpPr>
          <p:cNvPr id="59400" name="Rectangle 6"/>
          <p:cNvSpPr/>
          <p:nvPr/>
        </p:nvSpPr>
        <p:spPr>
          <a:xfrm>
            <a:off x="6494463" y="1406525"/>
            <a:ext cx="2049462" cy="387350"/>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dirty="0">
              <a:solidFill>
                <a:srgbClr val="FFFFFF"/>
              </a:solidFill>
              <a:latin typeface="Verdana" panose="020B0604030504040204" pitchFamily="2" charset="0"/>
            </a:endParaRPr>
          </a:p>
        </p:txBody>
      </p:sp>
      <p:sp>
        <p:nvSpPr>
          <p:cNvPr id="59401" name="Rectangle 7"/>
          <p:cNvSpPr/>
          <p:nvPr/>
        </p:nvSpPr>
        <p:spPr>
          <a:xfrm>
            <a:off x="5437188" y="2406650"/>
            <a:ext cx="925512" cy="436563"/>
          </a:xfrm>
          <a:prstGeom prst="rect">
            <a:avLst/>
          </a:prstGeom>
          <a:solidFill>
            <a:srgbClr val="D9D9D9"/>
          </a:solidFill>
          <a:ln w="25400" cap="flat" cmpd="sng">
            <a:solidFill>
              <a:srgbClr val="6F9500"/>
            </a:solidFill>
            <a:prstDash val="solid"/>
            <a:miter/>
            <a:headEnd type="none" w="med" len="med"/>
            <a:tailEnd type="none" w="med" len="med"/>
          </a:ln>
        </p:spPr>
        <p:txBody>
          <a:bodyPr anchor="ctr"/>
          <a:p>
            <a:pPr algn="ctr"/>
            <a:endParaRPr lang="zh-CN" altLang="en-US" dirty="0">
              <a:solidFill>
                <a:srgbClr val="FFFFFF"/>
              </a:solidFill>
              <a:latin typeface="Verdana" panose="020B0604030504040204" pitchFamily="2" charset="0"/>
            </a:endParaRPr>
          </a:p>
        </p:txBody>
      </p:sp>
      <p:sp>
        <p:nvSpPr>
          <p:cNvPr id="59402" name="Rectangle 8"/>
          <p:cNvSpPr/>
          <p:nvPr/>
        </p:nvSpPr>
        <p:spPr>
          <a:xfrm>
            <a:off x="6561138" y="3479800"/>
            <a:ext cx="925512" cy="625475"/>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dirty="0">
              <a:solidFill>
                <a:srgbClr val="FFFFFF"/>
              </a:solidFill>
              <a:latin typeface="Verdana" panose="020B0604030504040204" pitchFamily="2" charset="0"/>
            </a:endParaRPr>
          </a:p>
        </p:txBody>
      </p:sp>
      <p:sp>
        <p:nvSpPr>
          <p:cNvPr id="59403" name="TextBox 9"/>
          <p:cNvSpPr txBox="1"/>
          <p:nvPr/>
        </p:nvSpPr>
        <p:spPr>
          <a:xfrm>
            <a:off x="4114800" y="1981200"/>
            <a:ext cx="754063" cy="368300"/>
          </a:xfrm>
          <a:prstGeom prst="rect">
            <a:avLst/>
          </a:prstGeom>
          <a:noFill/>
          <a:ln w="9525">
            <a:noFill/>
          </a:ln>
        </p:spPr>
        <p:txBody>
          <a:bodyPr>
            <a:spAutoFit/>
          </a:bodyPr>
          <a:p>
            <a:r>
              <a:rPr lang="en-US" altLang="x-none" dirty="0">
                <a:latin typeface="Arial" panose="020B0604020202020204" pitchFamily="34" charset="0"/>
              </a:rPr>
              <a:t>O</a:t>
            </a:r>
            <a:r>
              <a:rPr lang="en-US" altLang="x-none" baseline="-25000" dirty="0">
                <a:latin typeface="Arial" panose="020B0604020202020204" pitchFamily="34" charset="0"/>
              </a:rPr>
              <a:t>1</a:t>
            </a:r>
            <a:endParaRPr lang="en-US" altLang="x-none" dirty="0">
              <a:latin typeface="Arial" panose="020B0604020202020204" pitchFamily="34" charset="0"/>
            </a:endParaRPr>
          </a:p>
        </p:txBody>
      </p:sp>
      <p:sp>
        <p:nvSpPr>
          <p:cNvPr id="59404" name="TextBox 10"/>
          <p:cNvSpPr txBox="1"/>
          <p:nvPr/>
        </p:nvSpPr>
        <p:spPr>
          <a:xfrm>
            <a:off x="7162800" y="1730375"/>
            <a:ext cx="611188" cy="368300"/>
          </a:xfrm>
          <a:prstGeom prst="rect">
            <a:avLst/>
          </a:prstGeom>
          <a:noFill/>
          <a:ln w="9525">
            <a:noFill/>
          </a:ln>
        </p:spPr>
        <p:txBody>
          <a:bodyPr>
            <a:spAutoFit/>
          </a:bodyPr>
          <a:p>
            <a:r>
              <a:rPr lang="en-US" altLang="x-none" dirty="0">
                <a:latin typeface="Arial" panose="020B0604020202020204" pitchFamily="34" charset="0"/>
              </a:rPr>
              <a:t>O</a:t>
            </a:r>
            <a:r>
              <a:rPr lang="en-US" altLang="x-none" baseline="-25000" dirty="0">
                <a:latin typeface="Arial" panose="020B0604020202020204" pitchFamily="34" charset="0"/>
              </a:rPr>
              <a:t>2</a:t>
            </a:r>
            <a:endParaRPr lang="en-US" altLang="x-none" dirty="0">
              <a:latin typeface="Arial" panose="020B0604020202020204" pitchFamily="34" charset="0"/>
            </a:endParaRPr>
          </a:p>
        </p:txBody>
      </p:sp>
      <p:sp>
        <p:nvSpPr>
          <p:cNvPr id="59405" name="TextBox 11"/>
          <p:cNvSpPr txBox="1"/>
          <p:nvPr/>
        </p:nvSpPr>
        <p:spPr>
          <a:xfrm>
            <a:off x="6858000" y="4052888"/>
            <a:ext cx="622300" cy="368300"/>
          </a:xfrm>
          <a:prstGeom prst="rect">
            <a:avLst/>
          </a:prstGeom>
          <a:noFill/>
          <a:ln w="9525">
            <a:noFill/>
          </a:ln>
        </p:spPr>
        <p:txBody>
          <a:bodyPr>
            <a:spAutoFit/>
          </a:bodyPr>
          <a:p>
            <a:r>
              <a:rPr lang="en-US" altLang="x-none" dirty="0">
                <a:latin typeface="Arial" panose="020B0604020202020204" pitchFamily="34" charset="0"/>
              </a:rPr>
              <a:t>O</a:t>
            </a:r>
            <a:r>
              <a:rPr lang="en-US" altLang="x-none" baseline="-25000" dirty="0">
                <a:latin typeface="Arial" panose="020B0604020202020204" pitchFamily="34" charset="0"/>
              </a:rPr>
              <a:t>3</a:t>
            </a:r>
            <a:endParaRPr lang="en-US" altLang="x-none" dirty="0">
              <a:latin typeface="Arial" panose="020B0604020202020204" pitchFamily="34" charset="0"/>
            </a:endParaRPr>
          </a:p>
        </p:txBody>
      </p:sp>
      <p:sp>
        <p:nvSpPr>
          <p:cNvPr id="59406" name="Oval 12"/>
          <p:cNvSpPr/>
          <p:nvPr/>
        </p:nvSpPr>
        <p:spPr>
          <a:xfrm>
            <a:off x="4643438" y="1781175"/>
            <a:ext cx="66675" cy="63500"/>
          </a:xfrm>
          <a:prstGeom prst="ellipse">
            <a:avLst/>
          </a:prstGeom>
          <a:solidFill>
            <a:schemeClr val="tx1"/>
          </a:solidFill>
          <a:ln w="9525">
            <a:noFill/>
          </a:ln>
        </p:spPr>
        <p:txBody>
          <a:bodyPr anchor="ctr"/>
          <a:p>
            <a:pPr algn="ctr"/>
            <a:endParaRPr lang="zh-CN" altLang="en-US" dirty="0">
              <a:solidFill>
                <a:srgbClr val="FFFFFF"/>
              </a:solidFill>
              <a:latin typeface="Verdana" panose="020B0604030504040204" pitchFamily="2" charset="0"/>
            </a:endParaRPr>
          </a:p>
        </p:txBody>
      </p:sp>
      <p:sp>
        <p:nvSpPr>
          <p:cNvPr id="59407" name="Oval 13"/>
          <p:cNvSpPr/>
          <p:nvPr/>
        </p:nvSpPr>
        <p:spPr>
          <a:xfrm>
            <a:off x="5867400" y="2562225"/>
            <a:ext cx="65088" cy="63500"/>
          </a:xfrm>
          <a:prstGeom prst="ellipse">
            <a:avLst/>
          </a:prstGeom>
          <a:solidFill>
            <a:schemeClr val="tx1"/>
          </a:solidFill>
          <a:ln w="9525">
            <a:noFill/>
          </a:ln>
        </p:spPr>
        <p:txBody>
          <a:bodyPr anchor="ctr"/>
          <a:p>
            <a:pPr algn="ctr"/>
            <a:endParaRPr lang="zh-CN" altLang="en-US" dirty="0">
              <a:solidFill>
                <a:srgbClr val="FFFFFF"/>
              </a:solidFill>
              <a:latin typeface="Verdana" panose="020B0604030504040204" pitchFamily="2" charset="0"/>
            </a:endParaRPr>
          </a:p>
        </p:txBody>
      </p:sp>
      <p:sp>
        <p:nvSpPr>
          <p:cNvPr id="59408" name="TextBox 14"/>
          <p:cNvSpPr txBox="1"/>
          <p:nvPr/>
        </p:nvSpPr>
        <p:spPr>
          <a:xfrm>
            <a:off x="5699125" y="2781300"/>
            <a:ext cx="396875" cy="368300"/>
          </a:xfrm>
          <a:prstGeom prst="rect">
            <a:avLst/>
          </a:prstGeom>
          <a:noFill/>
          <a:ln w="9525">
            <a:noFill/>
          </a:ln>
        </p:spPr>
        <p:txBody>
          <a:bodyPr>
            <a:spAutoFit/>
          </a:bodyPr>
          <a:p>
            <a:r>
              <a:rPr lang="en-US" altLang="x-none" dirty="0">
                <a:latin typeface="Arial" panose="020B0604020202020204" pitchFamily="34" charset="0"/>
              </a:rPr>
              <a:t>q</a:t>
            </a:r>
            <a:endParaRPr lang="en-US" altLang="x-none" dirty="0">
              <a:latin typeface="Arial" panose="020B0604020202020204" pitchFamily="34" charset="0"/>
            </a:endParaRPr>
          </a:p>
        </p:txBody>
      </p:sp>
      <p:cxnSp>
        <p:nvCxnSpPr>
          <p:cNvPr id="59409" name="Straight Arrow Connector 16"/>
          <p:cNvCxnSpPr>
            <a:stCxn id="59407" idx="1"/>
          </p:cNvCxnSpPr>
          <p:nvPr/>
        </p:nvCxnSpPr>
        <p:spPr>
          <a:xfrm flipH="1" flipV="1">
            <a:off x="4676775" y="1808163"/>
            <a:ext cx="1200150" cy="763587"/>
          </a:xfrm>
          <a:prstGeom prst="straightConnector1">
            <a:avLst/>
          </a:prstGeom>
          <a:ln w="9525" cap="flat" cmpd="sng">
            <a:solidFill>
              <a:schemeClr val="tx1"/>
            </a:solidFill>
            <a:prstDash val="solid"/>
            <a:headEnd type="none" w="med" len="med"/>
            <a:tailEnd type="arrow" w="med" len="med"/>
          </a:ln>
        </p:spPr>
      </p:cxnSp>
      <p:sp>
        <p:nvSpPr>
          <p:cNvPr id="59410" name="Oval 18"/>
          <p:cNvSpPr/>
          <p:nvPr/>
        </p:nvSpPr>
        <p:spPr>
          <a:xfrm>
            <a:off x="4445000" y="1219200"/>
            <a:ext cx="2909888" cy="2749550"/>
          </a:xfrm>
          <a:prstGeom prst="ellipse">
            <a:avLst/>
          </a:prstGeom>
          <a:noFill/>
          <a:ln w="25400" cap="flat" cmpd="sng">
            <a:solidFill>
              <a:srgbClr val="6F9500"/>
            </a:solidFill>
            <a:prstDash val="solid"/>
            <a:headEnd type="none" w="med" len="med"/>
            <a:tailEnd type="none" w="med" len="med"/>
          </a:ln>
        </p:spPr>
        <p:txBody>
          <a:bodyPr anchor="ctr"/>
          <a:p>
            <a:pPr algn="ctr"/>
            <a:endParaRPr lang="zh-CN" altLang="en-US" dirty="0">
              <a:solidFill>
                <a:srgbClr val="FFFFFF"/>
              </a:solidFill>
              <a:latin typeface="Verdana" panose="020B0604030504040204" pitchFamily="2" charset="0"/>
            </a:endParaRPr>
          </a:p>
        </p:txBody>
      </p:sp>
      <p:sp>
        <p:nvSpPr>
          <p:cNvPr id="59411" name="Rectangle 24"/>
          <p:cNvSpPr/>
          <p:nvPr/>
        </p:nvSpPr>
        <p:spPr>
          <a:xfrm>
            <a:off x="7685088" y="2406650"/>
            <a:ext cx="925512" cy="436563"/>
          </a:xfrm>
          <a:prstGeom prst="rect">
            <a:avLst/>
          </a:prstGeom>
          <a:solidFill>
            <a:schemeClr val="accent1"/>
          </a:solidFill>
          <a:ln w="25400" cap="flat" cmpd="sng">
            <a:solidFill>
              <a:srgbClr val="6F9500"/>
            </a:solidFill>
            <a:prstDash val="solid"/>
            <a:miter/>
            <a:headEnd type="none" w="med" len="med"/>
            <a:tailEnd type="none" w="med" len="med"/>
          </a:ln>
        </p:spPr>
        <p:txBody>
          <a:bodyPr anchor="ctr"/>
          <a:p>
            <a:pPr algn="ctr"/>
            <a:endParaRPr lang="zh-CN" altLang="en-US" dirty="0">
              <a:solidFill>
                <a:srgbClr val="FFFFFF"/>
              </a:solidFill>
              <a:latin typeface="Verdana" panose="020B0604030504040204" pitchFamily="2" charset="0"/>
            </a:endParaRPr>
          </a:p>
        </p:txBody>
      </p:sp>
      <p:sp>
        <p:nvSpPr>
          <p:cNvPr id="59412" name="TextBox 25"/>
          <p:cNvSpPr txBox="1"/>
          <p:nvPr/>
        </p:nvSpPr>
        <p:spPr>
          <a:xfrm>
            <a:off x="7969250" y="2781300"/>
            <a:ext cx="641350" cy="368300"/>
          </a:xfrm>
          <a:prstGeom prst="rect">
            <a:avLst/>
          </a:prstGeom>
          <a:noFill/>
          <a:ln w="9525">
            <a:noFill/>
          </a:ln>
        </p:spPr>
        <p:txBody>
          <a:bodyPr>
            <a:spAutoFit/>
          </a:bodyPr>
          <a:p>
            <a:r>
              <a:rPr lang="zh-CN" altLang="en-US" dirty="0">
                <a:latin typeface="Arial" panose="020B0604020202020204" pitchFamily="34" charset="0"/>
              </a:rPr>
              <a:t>O</a:t>
            </a:r>
            <a:r>
              <a:rPr lang="ar-SA" altLang="en-US" baseline="-25000" dirty="0">
                <a:latin typeface="Arial" panose="020B0604020202020204" pitchFamily="34" charset="0"/>
              </a:rPr>
              <a:t>4</a:t>
            </a:r>
            <a:endParaRPr lang="zh-CN" altLang="en-US" dirty="0">
              <a:latin typeface="Arial" panose="020B0604020202020204" pitchFamily="34" charset="0"/>
            </a:endParaRPr>
          </a:p>
        </p:txBody>
      </p:sp>
      <p:sp>
        <p:nvSpPr>
          <p:cNvPr id="59413" name="TextBox 26"/>
          <p:cNvSpPr txBox="1"/>
          <p:nvPr/>
        </p:nvSpPr>
        <p:spPr>
          <a:xfrm>
            <a:off x="7419975" y="1468438"/>
            <a:ext cx="595313" cy="337185"/>
          </a:xfrm>
          <a:prstGeom prst="rect">
            <a:avLst/>
          </a:prstGeom>
          <a:noFill/>
          <a:ln w="9525">
            <a:noFill/>
          </a:ln>
        </p:spPr>
        <p:txBody>
          <a:bodyPr>
            <a:spAutoFit/>
          </a:bodyPr>
          <a:p>
            <a:r>
              <a:rPr lang="en-US" altLang="x-none" sz="1600" dirty="0">
                <a:latin typeface="Arial" panose="020B0604020202020204" pitchFamily="34" charset="0"/>
              </a:rPr>
              <a:t>0.7</a:t>
            </a:r>
            <a:endParaRPr lang="en-US" altLang="x-none" sz="1600" dirty="0">
              <a:latin typeface="Arial" panose="020B0604020202020204" pitchFamily="34" charset="0"/>
            </a:endParaRPr>
          </a:p>
        </p:txBody>
      </p:sp>
      <p:sp>
        <p:nvSpPr>
          <p:cNvPr id="59414" name="TextBox 27"/>
          <p:cNvSpPr txBox="1"/>
          <p:nvPr/>
        </p:nvSpPr>
        <p:spPr>
          <a:xfrm>
            <a:off x="6491288" y="1447800"/>
            <a:ext cx="595312" cy="337185"/>
          </a:xfrm>
          <a:prstGeom prst="rect">
            <a:avLst/>
          </a:prstGeom>
          <a:noFill/>
          <a:ln w="9525">
            <a:noFill/>
          </a:ln>
        </p:spPr>
        <p:txBody>
          <a:bodyPr>
            <a:spAutoFit/>
          </a:bodyPr>
          <a:p>
            <a:r>
              <a:rPr lang="en-US" altLang="x-none" sz="1600" dirty="0">
                <a:latin typeface="Arial" panose="020B0604020202020204" pitchFamily="34" charset="0"/>
              </a:rPr>
              <a:t>0.3</a:t>
            </a:r>
            <a:endParaRPr lang="en-US" altLang="x-none" sz="1600" dirty="0">
              <a:latin typeface="Arial" panose="020B0604020202020204" pitchFamily="34" charset="0"/>
            </a:endParaRPr>
          </a:p>
        </p:txBody>
      </p:sp>
      <p:sp>
        <p:nvSpPr>
          <p:cNvPr id="59415" name="TextBox 28"/>
          <p:cNvSpPr txBox="1"/>
          <p:nvPr/>
        </p:nvSpPr>
        <p:spPr>
          <a:xfrm>
            <a:off x="6491288" y="3429000"/>
            <a:ext cx="595312" cy="337185"/>
          </a:xfrm>
          <a:prstGeom prst="rect">
            <a:avLst/>
          </a:prstGeom>
          <a:noFill/>
          <a:ln w="9525">
            <a:noFill/>
          </a:ln>
        </p:spPr>
        <p:txBody>
          <a:bodyPr>
            <a:spAutoFit/>
          </a:bodyPr>
          <a:p>
            <a:r>
              <a:rPr lang="en-US" altLang="x-none" sz="1600" dirty="0">
                <a:latin typeface="Arial" panose="020B0604020202020204" pitchFamily="34" charset="0"/>
              </a:rPr>
              <a:t>0.1</a:t>
            </a:r>
            <a:endParaRPr lang="en-US" altLang="x-none" sz="1600" dirty="0">
              <a:latin typeface="Arial" panose="020B0604020202020204" pitchFamily="34" charset="0"/>
            </a:endParaRPr>
          </a:p>
        </p:txBody>
      </p:sp>
      <p:sp>
        <p:nvSpPr>
          <p:cNvPr id="59416" name="TextBox 29"/>
          <p:cNvSpPr txBox="1"/>
          <p:nvPr/>
        </p:nvSpPr>
        <p:spPr>
          <a:xfrm>
            <a:off x="6891338" y="3730625"/>
            <a:ext cx="595312" cy="337185"/>
          </a:xfrm>
          <a:prstGeom prst="rect">
            <a:avLst/>
          </a:prstGeom>
          <a:noFill/>
          <a:ln w="9525">
            <a:noFill/>
          </a:ln>
        </p:spPr>
        <p:txBody>
          <a:bodyPr>
            <a:spAutoFit/>
          </a:bodyPr>
          <a:p>
            <a:r>
              <a:rPr lang="en-US" altLang="x-none" sz="1600" dirty="0">
                <a:latin typeface="Arial" panose="020B0604020202020204" pitchFamily="34" charset="0"/>
              </a:rPr>
              <a:t>0.9</a:t>
            </a:r>
            <a:endParaRPr lang="en-US" altLang="x-none" sz="1600" dirty="0">
              <a:latin typeface="Arial" panose="020B0604020202020204" pitchFamily="34" charset="0"/>
            </a:endParaRPr>
          </a:p>
        </p:txBody>
      </p:sp>
      <p:sp>
        <p:nvSpPr>
          <p:cNvPr id="59417" name="TextBox 30"/>
          <p:cNvSpPr txBox="1"/>
          <p:nvPr/>
        </p:nvSpPr>
        <p:spPr>
          <a:xfrm>
            <a:off x="7883525" y="2468563"/>
            <a:ext cx="595313" cy="337185"/>
          </a:xfrm>
          <a:prstGeom prst="rect">
            <a:avLst/>
          </a:prstGeom>
          <a:noFill/>
          <a:ln w="9525">
            <a:noFill/>
          </a:ln>
        </p:spPr>
        <p:txBody>
          <a:bodyPr>
            <a:spAutoFit/>
          </a:bodyPr>
          <a:p>
            <a:r>
              <a:rPr lang="en-US" altLang="x-none" sz="1600" dirty="0">
                <a:latin typeface="Arial" panose="020B0604020202020204" pitchFamily="34" charset="0"/>
              </a:rPr>
              <a:t>1.0</a:t>
            </a:r>
            <a:endParaRPr lang="en-US" altLang="x-none" sz="1600" dirty="0">
              <a:latin typeface="Arial" panose="020B0604020202020204" pitchFamily="34" charset="0"/>
            </a:endParaRPr>
          </a:p>
        </p:txBody>
      </p:sp>
      <p:sp>
        <p:nvSpPr>
          <p:cNvPr id="59418" name="TextBox 14"/>
          <p:cNvSpPr txBox="1"/>
          <p:nvPr/>
        </p:nvSpPr>
        <p:spPr>
          <a:xfrm>
            <a:off x="4327525" y="1524000"/>
            <a:ext cx="396875" cy="368300"/>
          </a:xfrm>
          <a:prstGeom prst="rect">
            <a:avLst/>
          </a:prstGeom>
          <a:noFill/>
          <a:ln w="9525">
            <a:noFill/>
          </a:ln>
        </p:spPr>
        <p:txBody>
          <a:bodyPr>
            <a:spAutoFit/>
          </a:bodyPr>
          <a:p>
            <a:r>
              <a:rPr lang="en-US" altLang="x-none" dirty="0">
                <a:latin typeface="Arial" panose="020B0604020202020204" pitchFamily="34" charset="0"/>
              </a:rPr>
              <a:t>y</a:t>
            </a:r>
            <a:endParaRPr lang="en-US" altLang="x-none" dirty="0">
              <a:latin typeface="Arial" panose="020B0604020202020204" pitchFamily="34" charset="0"/>
            </a:endParaRPr>
          </a:p>
        </p:txBody>
      </p:sp>
      <p:sp>
        <p:nvSpPr>
          <p:cNvPr id="59419" name="TextBox 14"/>
          <p:cNvSpPr txBox="1"/>
          <p:nvPr/>
        </p:nvSpPr>
        <p:spPr>
          <a:xfrm>
            <a:off x="6005513" y="2438400"/>
            <a:ext cx="395287" cy="368300"/>
          </a:xfrm>
          <a:prstGeom prst="rect">
            <a:avLst/>
          </a:prstGeom>
          <a:noFill/>
          <a:ln w="9525">
            <a:noFill/>
          </a:ln>
        </p:spPr>
        <p:txBody>
          <a:bodyPr>
            <a:spAutoFit/>
          </a:bodyPr>
          <a:p>
            <a:r>
              <a:rPr lang="en-US" altLang="x-none" dirty="0">
                <a:latin typeface="Arial" panose="020B0604020202020204" pitchFamily="34" charset="0"/>
              </a:rPr>
              <a:t>x</a:t>
            </a:r>
            <a:endParaRPr lang="en-US" altLang="x-none" dirty="0">
              <a:latin typeface="Arial" panose="020B0604020202020204" pitchFamily="34" charset="0"/>
            </a:endParaRPr>
          </a:p>
        </p:txBody>
      </p:sp>
      <p:sp>
        <p:nvSpPr>
          <p:cNvPr id="59420" name="Text Box 27"/>
          <p:cNvSpPr txBox="1"/>
          <p:nvPr/>
        </p:nvSpPr>
        <p:spPr>
          <a:xfrm>
            <a:off x="2057400" y="4343400"/>
            <a:ext cx="4648200" cy="860425"/>
          </a:xfrm>
          <a:prstGeom prst="rect">
            <a:avLst/>
          </a:prstGeom>
          <a:noFill/>
          <a:ln w="9525">
            <a:noFill/>
          </a:ln>
        </p:spPr>
        <p:txBody>
          <a:bodyPr>
            <a:spAutoFit/>
          </a:bodyPr>
          <a:p>
            <a:pPr>
              <a:spcBef>
                <a:spcPct val="50000"/>
              </a:spcBef>
            </a:pPr>
            <a:r>
              <a:rPr lang="en-US" altLang="x-none" sz="2000" dirty="0">
                <a:latin typeface="Arial" panose="020B0604020202020204" pitchFamily="34" charset="0"/>
              </a:rPr>
              <a:t>Assume </a:t>
            </a:r>
            <a:r>
              <a:rPr lang="en-US" altLang="x-none" sz="2000" i="1" dirty="0">
                <a:latin typeface="Arial" panose="020B0604020202020204" pitchFamily="34" charset="0"/>
              </a:rPr>
              <a:t>Pr(O</a:t>
            </a:r>
            <a:r>
              <a:rPr lang="en-US" altLang="x-none" sz="2000" i="1" baseline="-25000" dirty="0">
                <a:latin typeface="Arial" panose="020B0604020202020204" pitchFamily="34" charset="0"/>
              </a:rPr>
              <a:t>i</a:t>
            </a:r>
            <a:r>
              <a:rPr lang="en-US" altLang="x-none" sz="2000" i="1" dirty="0">
                <a:latin typeface="Arial" panose="020B0604020202020204" pitchFamily="34" charset="0"/>
              </a:rPr>
              <a:t>) </a:t>
            </a:r>
            <a:r>
              <a:rPr lang="en-US" altLang="x-none" sz="2000" dirty="0">
                <a:latin typeface="Arial" panose="020B0604020202020204" pitchFamily="34" charset="0"/>
              </a:rPr>
              <a:t>=1.0</a:t>
            </a:r>
            <a:endParaRPr lang="en-US" altLang="x-none" sz="2000" baseline="-25000" dirty="0">
              <a:latin typeface="Arial" panose="020B0604020202020204" pitchFamily="34" charset="0"/>
            </a:endParaRPr>
          </a:p>
          <a:p>
            <a:pPr>
              <a:spcBef>
                <a:spcPct val="50000"/>
              </a:spcBef>
            </a:pPr>
            <a:r>
              <a:rPr lang="en-US" altLang="x-none" sz="2000" i="1" dirty="0">
                <a:latin typeface="Arial" panose="020B0604020202020204" pitchFamily="34" charset="0"/>
              </a:rPr>
              <a:t>P</a:t>
            </a:r>
            <a:r>
              <a:rPr lang="en-US" altLang="x-none" sz="2000" i="1" baseline="-25000" dirty="0">
                <a:latin typeface="Arial" panose="020B0604020202020204" pitchFamily="34" charset="0"/>
              </a:rPr>
              <a:t>nn</a:t>
            </a:r>
            <a:r>
              <a:rPr lang="en-US" altLang="x-none" sz="2000" i="1" dirty="0">
                <a:latin typeface="Arial" panose="020B0604020202020204" pitchFamily="34" charset="0"/>
              </a:rPr>
              <a:t>(O</a:t>
            </a:r>
            <a:r>
              <a:rPr lang="en-US" altLang="x-none" sz="2000" i="1" baseline="-25000" dirty="0">
                <a:latin typeface="Arial" panose="020B0604020202020204" pitchFamily="34" charset="0"/>
              </a:rPr>
              <a:t>1</a:t>
            </a:r>
            <a:r>
              <a:rPr lang="en-US" altLang="x-none" sz="2000" i="1" dirty="0">
                <a:latin typeface="Arial" panose="020B0604020202020204" pitchFamily="34" charset="0"/>
              </a:rPr>
              <a:t>,q | O</a:t>
            </a:r>
            <a:r>
              <a:rPr lang="en-US" altLang="x-none" sz="2000" i="1" baseline="-25000" dirty="0">
                <a:latin typeface="Arial" panose="020B0604020202020204" pitchFamily="34" charset="0"/>
              </a:rPr>
              <a:t>1</a:t>
            </a:r>
            <a:r>
              <a:rPr lang="en-US" altLang="x-none" sz="2000" i="1" dirty="0">
                <a:latin typeface="Arial" panose="020B0604020202020204" pitchFamily="34" charset="0"/>
              </a:rPr>
              <a:t>=y </a:t>
            </a:r>
            <a:r>
              <a:rPr lang="en-US" altLang="x-none" sz="2000" i="1" dirty="0">
                <a:latin typeface="Arial" panose="020B0604020202020204" pitchFamily="34" charset="0"/>
                <a:sym typeface="Symbol" panose="05050102010706020507" pitchFamily="2" charset="2"/>
              </a:rPr>
              <a:t> q=x)  = 0.7 * 1.0 * 0.9</a:t>
            </a:r>
            <a:endParaRPr lang="en-US" altLang="x-none" sz="2000" i="1" dirty="0">
              <a:latin typeface="Arial" panose="020B0604020202020204" pitchFamily="34" charset="0"/>
              <a:sym typeface="Symbol" panose="05050102010706020507" pitchFamily="2" charset="2"/>
            </a:endParaRPr>
          </a:p>
        </p:txBody>
      </p:sp>
      <p:graphicFrame>
        <p:nvGraphicFramePr>
          <p:cNvPr id="59421" name="对象 59420"/>
          <p:cNvGraphicFramePr>
            <a:graphicFrameLocks noChangeAspect="1"/>
          </p:cNvGraphicFramePr>
          <p:nvPr/>
        </p:nvGraphicFramePr>
        <p:xfrm>
          <a:off x="2057400" y="5257800"/>
          <a:ext cx="8135938" cy="850900"/>
        </p:xfrm>
        <a:graphic>
          <a:graphicData uri="http://schemas.openxmlformats.org/presentationml/2006/ole">
            <mc:AlternateContent xmlns:mc="http://schemas.openxmlformats.org/markup-compatibility/2006">
              <mc:Choice xmlns:v="urn:schemas-microsoft-com:vml" Requires="v">
                <p:oleObj spid="_x0000_s3106" name="" r:id="rId1" imgW="4013200" imgH="419100" progId="Equation.DSMT4">
                  <p:embed/>
                </p:oleObj>
              </mc:Choice>
              <mc:Fallback>
                <p:oleObj name="" r:id="rId1" imgW="4013200" imgH="419100" progId="Equation.DSMT4">
                  <p:embed/>
                  <p:pic>
                    <p:nvPicPr>
                      <p:cNvPr id="0" name="图片 3105"/>
                      <p:cNvPicPr/>
                      <p:nvPr/>
                    </p:nvPicPr>
                    <p:blipFill>
                      <a:blip r:embed="rId2"/>
                      <a:stretch>
                        <a:fillRect/>
                      </a:stretch>
                    </p:blipFill>
                    <p:spPr>
                      <a:xfrm>
                        <a:off x="2057400" y="5257800"/>
                        <a:ext cx="8135938" cy="850900"/>
                      </a:xfrm>
                      <a:prstGeom prst="rect">
                        <a:avLst/>
                      </a:prstGeom>
                      <a:noFill/>
                      <a:ln w="38100">
                        <a:noFill/>
                        <a:miter/>
                      </a:ln>
                    </p:spPr>
                  </p:pic>
                </p:oleObj>
              </mc:Fallback>
            </mc:AlternateContent>
          </a:graphicData>
        </a:graphic>
      </p:graphicFrame>
      <p:sp>
        <p:nvSpPr>
          <p:cNvPr id="59422" name="Date Placeholder 30"/>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59423" name="文本框 59422"/>
          <p:cNvSpPr txBox="1"/>
          <p:nvPr/>
        </p:nvSpPr>
        <p:spPr>
          <a:xfrm>
            <a:off x="1774825" y="2636838"/>
            <a:ext cx="2355850" cy="645160"/>
          </a:xfrm>
          <a:prstGeom prst="rect">
            <a:avLst/>
          </a:prstGeom>
          <a:noFill/>
          <a:ln w="9525">
            <a:noFill/>
          </a:ln>
        </p:spPr>
        <p:txBody>
          <a:bodyPr wrap="none">
            <a:spAutoFit/>
          </a:bodyPr>
          <a:p>
            <a:r>
              <a:rPr lang="en-US" altLang="zh-CN" b="1">
                <a:latin typeface="Arial" panose="020B0604020202020204" pitchFamily="34" charset="0"/>
              </a:rPr>
              <a:t>P</a:t>
            </a:r>
            <a:r>
              <a:rPr lang="en-US" altLang="zh-CN" b="1" baseline="-25000">
                <a:latin typeface="Arial" panose="020B0604020202020204" pitchFamily="34" charset="0"/>
              </a:rPr>
              <a:t>nn</a:t>
            </a:r>
            <a:r>
              <a:rPr lang="zh-CN" altLang="en-US" b="1">
                <a:latin typeface="Arial" panose="020B0604020202020204" pitchFamily="34" charset="0"/>
              </a:rPr>
              <a:t>表示一个对象成为</a:t>
            </a:r>
            <a:endParaRPr lang="zh-CN" altLang="en-US" b="1">
              <a:latin typeface="Arial" panose="020B0604020202020204" pitchFamily="34" charset="0"/>
            </a:endParaRPr>
          </a:p>
          <a:p>
            <a:r>
              <a:rPr lang="zh-CN" altLang="en-US" b="1">
                <a:latin typeface="Arial" panose="020B0604020202020204" pitchFamily="34" charset="0"/>
              </a:rPr>
              <a:t>最近邻的概率。</a:t>
            </a:r>
            <a:endParaRPr lang="zh-CN" altLang="en-US" b="1">
              <a:latin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p:nvPr>
            <p:ph type="title"/>
          </p:nvPr>
        </p:nvSpPr>
        <p:spPr>
          <a:xfrm>
            <a:off x="1681163" y="106363"/>
            <a:ext cx="8986837" cy="725487"/>
          </a:xfrm>
        </p:spPr>
        <p:txBody>
          <a:bodyPr vert="horz" wrap="square" anchor="b">
            <a:normAutofit fontScale="90000"/>
          </a:bodyPr>
          <a:p>
            <a:r>
              <a:rPr lang="en-US" altLang="x-none" dirty="0"/>
              <a:t>Solution Overview</a:t>
            </a:r>
            <a:endParaRPr lang="en-US" altLang="x-none" dirty="0"/>
          </a:p>
        </p:txBody>
      </p:sp>
      <p:sp>
        <p:nvSpPr>
          <p:cNvPr id="61443" name="Rectangle 3"/>
          <p:cNvSpPr/>
          <p:nvPr>
            <p:ph idx="1"/>
          </p:nvPr>
        </p:nvSpPr>
        <p:spPr>
          <a:xfrm>
            <a:off x="1981200" y="1219200"/>
            <a:ext cx="8229600" cy="4910138"/>
          </a:xfrm>
        </p:spPr>
        <p:txBody>
          <a:bodyPr vert="horz" wrap="square" anchor="t"/>
          <a:p>
            <a:pPr marL="495300" indent="-495300">
              <a:buClr>
                <a:srgbClr val="737326"/>
              </a:buClr>
              <a:buFont typeface="Wingdings 3" pitchFamily="2" charset="2"/>
              <a:buAutoNum type="arabicPeriod"/>
            </a:pPr>
            <a:r>
              <a:rPr lang="en-US" altLang="x-none" dirty="0"/>
              <a:t>Avoid expensive nested integration by lazily computing and incrementally  tightening bounds on P</a:t>
            </a:r>
            <a:r>
              <a:rPr lang="en-US" altLang="x-none" baseline="-25000" dirty="0"/>
              <a:t>nn</a:t>
            </a:r>
            <a:r>
              <a:rPr lang="en-US" altLang="x-none" dirty="0"/>
              <a:t>(O</a:t>
            </a:r>
            <a:r>
              <a:rPr lang="en-US" altLang="x-none" baseline="-25000" dirty="0"/>
              <a:t>i</a:t>
            </a:r>
            <a:r>
              <a:rPr lang="en-US" altLang="x-none" dirty="0"/>
              <a:t>,q) </a:t>
            </a:r>
            <a:r>
              <a:rPr lang="en-US" altLang="x-none" sz="2400" dirty="0">
                <a:solidFill>
                  <a:srgbClr val="FF0000"/>
                </a:solidFill>
              </a:rPr>
              <a:t>(CPU cost)</a:t>
            </a:r>
            <a:endParaRPr lang="en-US" altLang="x-none" dirty="0">
              <a:solidFill>
                <a:srgbClr val="FF0000"/>
              </a:solidFill>
            </a:endParaRPr>
          </a:p>
          <a:p>
            <a:pPr marL="495300" indent="-495300">
              <a:buFont typeface="Wingdings 3" pitchFamily="2" charset="2"/>
              <a:buChar char="p"/>
            </a:pPr>
            <a:endParaRPr lang="en-US" altLang="x-none" dirty="0"/>
          </a:p>
          <a:p>
            <a:pPr marL="495300" indent="-495300">
              <a:buFont typeface="Wingdings 3" pitchFamily="2" charset="2"/>
              <a:buChar char="p"/>
            </a:pPr>
            <a:r>
              <a:rPr lang="en-US" altLang="x-none" dirty="0"/>
              <a:t>Use incremental retrieval model to avoid unnecessary objects retrieval </a:t>
            </a:r>
            <a:r>
              <a:rPr lang="en-US" altLang="x-none" sz="2400" dirty="0">
                <a:solidFill>
                  <a:srgbClr val="FF0000"/>
                </a:solidFill>
              </a:rPr>
              <a:t> (I/O cost)</a:t>
            </a:r>
            <a:endParaRPr lang="en-US" altLang="x-none" dirty="0">
              <a:solidFill>
                <a:srgbClr val="FF0000"/>
              </a:solidFill>
            </a:endParaRPr>
          </a:p>
          <a:p>
            <a:pPr marL="495300" indent="-495300">
              <a:buFont typeface="Wingdings 3" pitchFamily="2" charset="2"/>
              <a:buChar char="p"/>
            </a:pPr>
            <a:endParaRPr lang="en-US" altLang="x-none" dirty="0"/>
          </a:p>
          <a:p>
            <a:pPr marL="495300" indent="-495300">
              <a:buFont typeface="Wingdings 3" pitchFamily="2" charset="2"/>
              <a:buChar char="p"/>
            </a:pPr>
            <a:r>
              <a:rPr lang="en-US" altLang="x-none" dirty="0"/>
              <a:t>Interleave computation of P</a:t>
            </a:r>
            <a:r>
              <a:rPr lang="en-US" altLang="x-none" baseline="-25000" dirty="0"/>
              <a:t>nn</a:t>
            </a:r>
            <a:r>
              <a:rPr lang="en-US" altLang="x-none" dirty="0"/>
              <a:t>(O</a:t>
            </a:r>
            <a:r>
              <a:rPr lang="en-US" altLang="x-none" baseline="-25000" dirty="0"/>
              <a:t>i</a:t>
            </a:r>
            <a:r>
              <a:rPr lang="en-US" altLang="x-none" dirty="0"/>
              <a:t>,q) bounds and objects retrieval </a:t>
            </a:r>
            <a:r>
              <a:rPr lang="en-US" altLang="x-none" sz="2400" dirty="0">
                <a:solidFill>
                  <a:srgbClr val="FF0000"/>
                </a:solidFill>
              </a:rPr>
              <a:t>(overall cost)</a:t>
            </a:r>
            <a:endParaRPr lang="en-US" altLang="x-none" dirty="0">
              <a:solidFill>
                <a:srgbClr val="FF0000"/>
              </a:solidFill>
            </a:endParaRPr>
          </a:p>
        </p:txBody>
      </p:sp>
      <p:sp>
        <p:nvSpPr>
          <p:cNvPr id="61444" name="Footer Placeholder 4"/>
          <p:cNvSpPr txBox="1"/>
          <p:nvPr/>
        </p:nvSpPr>
        <p:spPr>
          <a:xfrm>
            <a:off x="4292600" y="6248400"/>
            <a:ext cx="3632200" cy="457200"/>
          </a:xfrm>
          <a:prstGeom prst="rect">
            <a:avLst/>
          </a:prstGeom>
          <a:noFill/>
          <a:ln w="9525">
            <a:noFill/>
          </a:ln>
        </p:spPr>
        <p:txBody>
          <a:bodyPr/>
          <a:p>
            <a:pPr algn="ct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61445" name="Slide Number Placeholder 22"/>
          <p:cNvSpPr txBox="1"/>
          <p:nvPr/>
        </p:nvSpPr>
        <p:spPr>
          <a:xfrm>
            <a:off x="8129588" y="6356350"/>
            <a:ext cx="1981200" cy="365125"/>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sp>
        <p:nvSpPr>
          <p:cNvPr id="61446" name="Date Placeholder 6"/>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3"/>
          <p:cNvSpPr/>
          <p:nvPr>
            <p:ph idx="1"/>
          </p:nvPr>
        </p:nvSpPr>
        <p:spPr>
          <a:xfrm>
            <a:off x="1981200" y="1219200"/>
            <a:ext cx="8229600" cy="4910138"/>
          </a:xfrm>
        </p:spPr>
        <p:txBody>
          <a:bodyPr vert="horz" wrap="square" anchor="t"/>
          <a:p>
            <a:pPr marL="313055" indent="-313055"/>
            <a:r>
              <a:rPr lang="en-US" altLang="x-none" sz="2600" dirty="0"/>
              <a:t>Retrieve objects based on their minimum distance to q (e.g., using R-tree index)</a:t>
            </a:r>
            <a:endParaRPr lang="en-US" altLang="x-none" sz="2600" dirty="0"/>
          </a:p>
          <a:p>
            <a:pPr marL="313055" indent="-313055"/>
            <a:r>
              <a:rPr lang="en-US" altLang="x-none" sz="2600" dirty="0"/>
              <a:t>A virtual object </a:t>
            </a:r>
            <a:r>
              <a:rPr lang="en-US" altLang="x-none" sz="2600" dirty="0">
                <a:sym typeface="Symbol" panose="05050102010706020507" pitchFamily="2" charset="2"/>
              </a:rPr>
              <a:t> is used to represent non-retrieved objects</a:t>
            </a:r>
            <a:endParaRPr lang="en-US" altLang="x-none" sz="2600" dirty="0">
              <a:sym typeface="Symbol" panose="05050102010706020507" pitchFamily="2" charset="2"/>
            </a:endParaRPr>
          </a:p>
          <a:p>
            <a:pPr marL="313055" indent="-313055">
              <a:buFont typeface="Wingdings 3" pitchFamily="2" charset="2"/>
              <a:buNone/>
            </a:pPr>
            <a:endParaRPr lang="en-US" altLang="x-none" sz="2200" dirty="0"/>
          </a:p>
          <a:p>
            <a:pPr marL="313055" indent="-313055"/>
            <a:endParaRPr lang="zh-CN" altLang="en-US" dirty="0"/>
          </a:p>
        </p:txBody>
      </p:sp>
      <p:sp>
        <p:nvSpPr>
          <p:cNvPr id="62467" name="Freeform 44"/>
          <p:cNvSpPr/>
          <p:nvPr/>
        </p:nvSpPr>
        <p:spPr>
          <a:xfrm>
            <a:off x="2747963" y="3787775"/>
            <a:ext cx="147637" cy="368300"/>
          </a:xfrm>
          <a:custGeom>
            <a:avLst/>
            <a:gdLst>
              <a:gd name="txL" fmla="*/ 0 w 147415"/>
              <a:gd name="txT" fmla="*/ 0 h 136082"/>
              <a:gd name="txR" fmla="*/ 147415 w 147415"/>
              <a:gd name="txB" fmla="*/ 136082 h 136082"/>
            </a:gdLst>
            <a:ahLst/>
            <a:cxnLst>
              <a:cxn ang="0">
                <a:pos x="0" y="137862"/>
              </a:cxn>
              <a:cxn ang="0">
                <a:pos x="136897" y="137862"/>
              </a:cxn>
              <a:cxn ang="0">
                <a:pos x="148305" y="0"/>
              </a:cxn>
              <a:cxn ang="0">
                <a:pos x="0" y="137862"/>
              </a:cxn>
            </a:cxnLst>
            <a:rect l="txL" t="txT" r="txR" b="txB"/>
            <a:pathLst>
              <a:path w="147415" h="136082">
                <a:moveTo>
                  <a:pt x="0" y="136082"/>
                </a:moveTo>
                <a:lnTo>
                  <a:pt x="136075" y="136082"/>
                </a:lnTo>
                <a:lnTo>
                  <a:pt x="147415" y="0"/>
                </a:lnTo>
                <a:lnTo>
                  <a:pt x="0" y="136082"/>
                </a:lnTo>
                <a:close/>
              </a:path>
            </a:pathLst>
          </a:custGeom>
          <a:solidFill>
            <a:schemeClr val="accent1"/>
          </a:solidFill>
          <a:ln w="9525">
            <a:noFill/>
          </a:ln>
        </p:spPr>
        <p:txBody>
          <a:bodyPr>
            <a:spAutoFit/>
          </a:bodyPr>
          <a:p>
            <a:endParaRPr lang="zh-CN" altLang="en-US" dirty="0">
              <a:latin typeface="Verdana" panose="020B0604030504040204" pitchFamily="2" charset="0"/>
            </a:endParaRPr>
          </a:p>
        </p:txBody>
      </p:sp>
      <p:sp>
        <p:nvSpPr>
          <p:cNvPr id="62468" name="Freeform 46"/>
          <p:cNvSpPr/>
          <p:nvPr/>
        </p:nvSpPr>
        <p:spPr>
          <a:xfrm>
            <a:off x="3848100" y="3594100"/>
            <a:ext cx="363538" cy="368300"/>
          </a:xfrm>
          <a:custGeom>
            <a:avLst/>
            <a:gdLst>
              <a:gd name="txL" fmla="*/ 0 w 362868"/>
              <a:gd name="txT" fmla="*/ 0 h 306186"/>
              <a:gd name="txR" fmla="*/ 362868 w 362868"/>
              <a:gd name="txB" fmla="*/ 306186 h 306186"/>
            </a:gdLst>
            <a:ahLst/>
            <a:cxnLst>
              <a:cxn ang="0">
                <a:pos x="0" y="306994"/>
              </a:cxn>
              <a:cxn ang="0">
                <a:pos x="365555" y="306994"/>
              </a:cxn>
              <a:cxn ang="0">
                <a:pos x="205625" y="147811"/>
              </a:cxn>
              <a:cxn ang="0">
                <a:pos x="102811" y="45481"/>
              </a:cxn>
              <a:cxn ang="0">
                <a:pos x="11423" y="0"/>
              </a:cxn>
              <a:cxn ang="0">
                <a:pos x="0" y="306994"/>
              </a:cxn>
            </a:cxnLst>
            <a:rect l="txL" t="txT" r="txR" b="txB"/>
            <a:pathLst>
              <a:path w="362868" h="306186">
                <a:moveTo>
                  <a:pt x="0" y="306186"/>
                </a:moveTo>
                <a:lnTo>
                  <a:pt x="362868" y="306186"/>
                </a:lnTo>
                <a:lnTo>
                  <a:pt x="204113" y="147423"/>
                </a:lnTo>
                <a:lnTo>
                  <a:pt x="102056" y="45361"/>
                </a:lnTo>
                <a:lnTo>
                  <a:pt x="11339" y="0"/>
                </a:lnTo>
                <a:lnTo>
                  <a:pt x="0" y="306186"/>
                </a:lnTo>
                <a:close/>
              </a:path>
            </a:pathLst>
          </a:custGeom>
          <a:solidFill>
            <a:schemeClr val="accent1"/>
          </a:solidFill>
          <a:ln w="9525">
            <a:noFill/>
          </a:ln>
        </p:spPr>
        <p:txBody>
          <a:bodyPr>
            <a:spAutoFit/>
          </a:bodyPr>
          <a:p>
            <a:endParaRPr lang="zh-CN" altLang="en-US" dirty="0">
              <a:latin typeface="Verdana" panose="020B0604030504040204" pitchFamily="2" charset="0"/>
            </a:endParaRPr>
          </a:p>
        </p:txBody>
      </p:sp>
      <p:sp>
        <p:nvSpPr>
          <p:cNvPr id="62469" name="Freeform 47"/>
          <p:cNvSpPr/>
          <p:nvPr/>
        </p:nvSpPr>
        <p:spPr>
          <a:xfrm>
            <a:off x="6127750" y="3527425"/>
            <a:ext cx="657225" cy="368300"/>
          </a:xfrm>
          <a:custGeom>
            <a:avLst/>
            <a:gdLst>
              <a:gd name="txL" fmla="*/ 0 w 657699"/>
              <a:gd name="txT" fmla="*/ 0 h 328867"/>
              <a:gd name="txR" fmla="*/ 657699 w 657699"/>
              <a:gd name="txB" fmla="*/ 328867 h 328867"/>
            </a:gdLst>
            <a:ahLst/>
            <a:cxnLst>
              <a:cxn ang="0">
                <a:pos x="11307" y="305242"/>
              </a:cxn>
              <a:cxn ang="0">
                <a:pos x="655805" y="327852"/>
              </a:cxn>
              <a:cxn ang="0">
                <a:pos x="655805" y="0"/>
              </a:cxn>
              <a:cxn ang="0">
                <a:pos x="0" y="0"/>
              </a:cxn>
              <a:cxn ang="0">
                <a:pos x="11307" y="305242"/>
              </a:cxn>
            </a:cxnLst>
            <a:rect l="txL" t="txT" r="txR" b="txB"/>
            <a:pathLst>
              <a:path w="657699" h="328867">
                <a:moveTo>
                  <a:pt x="11339" y="306186"/>
                </a:moveTo>
                <a:lnTo>
                  <a:pt x="657699" y="328867"/>
                </a:lnTo>
                <a:lnTo>
                  <a:pt x="657699" y="0"/>
                </a:lnTo>
                <a:lnTo>
                  <a:pt x="0" y="0"/>
                </a:lnTo>
                <a:lnTo>
                  <a:pt x="11339" y="306186"/>
                </a:lnTo>
                <a:close/>
              </a:path>
            </a:pathLst>
          </a:custGeom>
          <a:solidFill>
            <a:schemeClr val="accent1"/>
          </a:solidFill>
          <a:ln w="9525">
            <a:noFill/>
          </a:ln>
        </p:spPr>
        <p:txBody>
          <a:bodyPr>
            <a:spAutoFit/>
          </a:bodyPr>
          <a:p>
            <a:endParaRPr lang="zh-CN" altLang="en-US" dirty="0">
              <a:latin typeface="Verdana" panose="020B0604030504040204" pitchFamily="2" charset="0"/>
            </a:endParaRPr>
          </a:p>
        </p:txBody>
      </p:sp>
      <p:sp>
        <p:nvSpPr>
          <p:cNvPr id="62470" name="Freeform 48"/>
          <p:cNvSpPr/>
          <p:nvPr/>
        </p:nvSpPr>
        <p:spPr>
          <a:xfrm>
            <a:off x="7920038" y="3582988"/>
            <a:ext cx="1563687" cy="368300"/>
          </a:xfrm>
          <a:custGeom>
            <a:avLst/>
            <a:gdLst>
              <a:gd name="txL" fmla="*/ 0 w 1564870"/>
              <a:gd name="txT" fmla="*/ 0 h 317526"/>
              <a:gd name="txR" fmla="*/ 1564870 w 1564870"/>
              <a:gd name="txB" fmla="*/ 317526 h 317526"/>
            </a:gdLst>
            <a:ahLst/>
            <a:cxnLst>
              <a:cxn ang="0">
                <a:pos x="0" y="11336"/>
              </a:cxn>
              <a:cxn ang="0">
                <a:pos x="1548838" y="0"/>
              </a:cxn>
              <a:cxn ang="0">
                <a:pos x="1560144" y="317422"/>
              </a:cxn>
              <a:cxn ang="0">
                <a:pos x="0" y="306086"/>
              </a:cxn>
              <a:cxn ang="0">
                <a:pos x="0" y="11336"/>
              </a:cxn>
            </a:cxnLst>
            <a:rect l="txL" t="txT" r="txR" b="txB"/>
            <a:pathLst>
              <a:path w="1564870" h="317526">
                <a:moveTo>
                  <a:pt x="0" y="11340"/>
                </a:moveTo>
                <a:lnTo>
                  <a:pt x="1553531" y="0"/>
                </a:lnTo>
                <a:lnTo>
                  <a:pt x="1564870" y="317526"/>
                </a:lnTo>
                <a:lnTo>
                  <a:pt x="0" y="306186"/>
                </a:lnTo>
                <a:lnTo>
                  <a:pt x="0" y="11340"/>
                </a:lnTo>
                <a:close/>
              </a:path>
            </a:pathLst>
          </a:custGeom>
          <a:solidFill>
            <a:schemeClr val="accent1"/>
          </a:solidFill>
          <a:ln w="9525">
            <a:noFill/>
          </a:ln>
        </p:spPr>
        <p:txBody>
          <a:bodyPr>
            <a:spAutoFit/>
          </a:bodyPr>
          <a:p>
            <a:endParaRPr lang="zh-CN" altLang="en-US" dirty="0">
              <a:latin typeface="Verdana" panose="020B0604030504040204" pitchFamily="2" charset="0"/>
            </a:endParaRPr>
          </a:p>
        </p:txBody>
      </p:sp>
      <p:sp>
        <p:nvSpPr>
          <p:cNvPr id="62471" name="Freeform 49"/>
          <p:cNvSpPr/>
          <p:nvPr/>
        </p:nvSpPr>
        <p:spPr>
          <a:xfrm>
            <a:off x="7896225" y="4887913"/>
            <a:ext cx="647700" cy="368300"/>
          </a:xfrm>
          <a:custGeom>
            <a:avLst/>
            <a:gdLst>
              <a:gd name="txL" fmla="*/ 0 w 646359"/>
              <a:gd name="txT" fmla="*/ 0 h 453609"/>
              <a:gd name="txR" fmla="*/ 646359 w 646359"/>
              <a:gd name="txB" fmla="*/ 453609 h 453609"/>
            </a:gdLst>
            <a:ahLst/>
            <a:cxnLst>
              <a:cxn ang="0">
                <a:pos x="0" y="0"/>
              </a:cxn>
              <a:cxn ang="0">
                <a:pos x="651740" y="11380"/>
              </a:cxn>
              <a:cxn ang="0">
                <a:pos x="640306" y="443894"/>
              </a:cxn>
              <a:cxn ang="0">
                <a:pos x="0" y="455275"/>
              </a:cxn>
              <a:cxn ang="0">
                <a:pos x="0" y="0"/>
              </a:cxn>
            </a:cxnLst>
            <a:rect l="txL" t="txT" r="txR" b="txB"/>
            <a:pathLst>
              <a:path w="646359" h="453609">
                <a:moveTo>
                  <a:pt x="0" y="0"/>
                </a:moveTo>
                <a:lnTo>
                  <a:pt x="646359" y="11340"/>
                </a:lnTo>
                <a:lnTo>
                  <a:pt x="635020" y="442269"/>
                </a:lnTo>
                <a:lnTo>
                  <a:pt x="0" y="453609"/>
                </a:lnTo>
                <a:lnTo>
                  <a:pt x="0" y="0"/>
                </a:lnTo>
                <a:close/>
              </a:path>
            </a:pathLst>
          </a:custGeom>
          <a:solidFill>
            <a:schemeClr val="accent1"/>
          </a:solidFill>
          <a:ln w="9525">
            <a:noFill/>
          </a:ln>
        </p:spPr>
        <p:txBody>
          <a:bodyPr>
            <a:spAutoFit/>
          </a:bodyPr>
          <a:p>
            <a:endParaRPr lang="zh-CN" altLang="en-US" dirty="0">
              <a:latin typeface="Verdana" panose="020B0604030504040204" pitchFamily="2" charset="0"/>
            </a:endParaRPr>
          </a:p>
        </p:txBody>
      </p:sp>
      <p:sp>
        <p:nvSpPr>
          <p:cNvPr id="62472" name="Rectangle 2"/>
          <p:cNvSpPr/>
          <p:nvPr>
            <p:ph type="title"/>
          </p:nvPr>
        </p:nvSpPr>
        <p:spPr>
          <a:xfrm>
            <a:off x="1681163" y="106363"/>
            <a:ext cx="8986837" cy="725487"/>
          </a:xfrm>
        </p:spPr>
        <p:txBody>
          <a:bodyPr vert="horz" wrap="square" anchor="b">
            <a:normAutofit fontScale="90000"/>
          </a:bodyPr>
          <a:p>
            <a:r>
              <a:rPr lang="en-US" altLang="x-none" dirty="0"/>
              <a:t>Minimizing IO: </a:t>
            </a:r>
            <a:r>
              <a:rPr lang="en-US" altLang="x-none" sz="3600" dirty="0"/>
              <a:t>MinDist Retrieval</a:t>
            </a:r>
            <a:endParaRPr lang="en-US" altLang="x-none" dirty="0"/>
          </a:p>
        </p:txBody>
      </p:sp>
      <p:sp>
        <p:nvSpPr>
          <p:cNvPr id="62473" name="Footer Placeholder 4"/>
          <p:cNvSpPr txBox="1"/>
          <p:nvPr/>
        </p:nvSpPr>
        <p:spPr>
          <a:xfrm>
            <a:off x="4292600" y="6248400"/>
            <a:ext cx="3632200" cy="457200"/>
          </a:xfrm>
          <a:prstGeom prst="rect">
            <a:avLst/>
          </a:prstGeom>
          <a:noFill/>
          <a:ln w="9525">
            <a:noFill/>
          </a:ln>
        </p:spPr>
        <p:txBody>
          <a:bodyPr/>
          <a:p>
            <a:pPr algn="ct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62474" name="Slide Number Placeholder 22"/>
          <p:cNvSpPr txBox="1"/>
          <p:nvPr/>
        </p:nvSpPr>
        <p:spPr>
          <a:xfrm>
            <a:off x="8129588" y="6356350"/>
            <a:ext cx="1981200" cy="365125"/>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sp>
        <p:nvSpPr>
          <p:cNvPr id="62475" name="Oval 18"/>
          <p:cNvSpPr/>
          <p:nvPr/>
        </p:nvSpPr>
        <p:spPr>
          <a:xfrm>
            <a:off x="2659063" y="3513138"/>
            <a:ext cx="1670050" cy="1644650"/>
          </a:xfrm>
          <a:prstGeom prst="ellipse">
            <a:avLst/>
          </a:prstGeom>
          <a:noFill/>
          <a:ln w="19050" cap="flat" cmpd="sng">
            <a:solidFill>
              <a:srgbClr val="525977"/>
            </a:solidFill>
            <a:prstDash val="solid"/>
            <a:headEnd type="none" w="med" len="med"/>
            <a:tailEnd type="none" w="med" len="med"/>
          </a:ln>
        </p:spPr>
        <p:txBody>
          <a:bodyPr anchor="ctr"/>
          <a:p>
            <a:pPr algn="ctr"/>
            <a:endParaRPr lang="zh-CN" altLang="en-US" sz="2000" dirty="0">
              <a:solidFill>
                <a:srgbClr val="FFFFFF"/>
              </a:solidFill>
              <a:latin typeface="Gill Sans MT" pitchFamily="2" charset="0"/>
            </a:endParaRPr>
          </a:p>
        </p:txBody>
      </p:sp>
      <p:sp>
        <p:nvSpPr>
          <p:cNvPr id="62476" name="Rectangle 5"/>
          <p:cNvSpPr/>
          <p:nvPr/>
        </p:nvSpPr>
        <p:spPr>
          <a:xfrm>
            <a:off x="2243138" y="3611563"/>
            <a:ext cx="649287" cy="319087"/>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2000" dirty="0">
              <a:solidFill>
                <a:srgbClr val="FFFFFF"/>
              </a:solidFill>
              <a:latin typeface="Verdana" panose="020B0604030504040204" pitchFamily="2" charset="0"/>
            </a:endParaRPr>
          </a:p>
        </p:txBody>
      </p:sp>
      <p:sp>
        <p:nvSpPr>
          <p:cNvPr id="62477" name="Rectangle 6"/>
          <p:cNvSpPr/>
          <p:nvPr/>
        </p:nvSpPr>
        <p:spPr>
          <a:xfrm>
            <a:off x="3851275" y="3592513"/>
            <a:ext cx="1558925" cy="320675"/>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2000" dirty="0">
              <a:solidFill>
                <a:srgbClr val="FFFFFF"/>
              </a:solidFill>
              <a:latin typeface="Verdana" panose="020B0604030504040204" pitchFamily="2" charset="0"/>
            </a:endParaRPr>
          </a:p>
        </p:txBody>
      </p:sp>
      <p:sp>
        <p:nvSpPr>
          <p:cNvPr id="62478" name="Rectangle 8"/>
          <p:cNvSpPr/>
          <p:nvPr/>
        </p:nvSpPr>
        <p:spPr>
          <a:xfrm>
            <a:off x="4006850" y="4973638"/>
            <a:ext cx="647700" cy="457200"/>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2000" dirty="0">
              <a:solidFill>
                <a:srgbClr val="FFFFFF"/>
              </a:solidFill>
              <a:latin typeface="Verdana" panose="020B0604030504040204" pitchFamily="2" charset="0"/>
            </a:endParaRPr>
          </a:p>
        </p:txBody>
      </p:sp>
      <p:sp>
        <p:nvSpPr>
          <p:cNvPr id="62479" name="TextBox 9"/>
          <p:cNvSpPr txBox="1"/>
          <p:nvPr/>
        </p:nvSpPr>
        <p:spPr>
          <a:xfrm>
            <a:off x="2247900" y="3513138"/>
            <a:ext cx="647700" cy="398780"/>
          </a:xfrm>
          <a:prstGeom prst="rect">
            <a:avLst/>
          </a:prstGeom>
          <a:noFill/>
          <a:ln w="9525">
            <a:noFill/>
          </a:ln>
        </p:spPr>
        <p:txBody>
          <a:bodyPr>
            <a:spAutoFit/>
          </a:bodyPr>
          <a:p>
            <a:r>
              <a:rPr lang="en-US" altLang="x-none" sz="2000" dirty="0">
                <a:latin typeface="Arial" panose="020B0604020202020204" pitchFamily="34" charset="0"/>
              </a:rPr>
              <a:t>O</a:t>
            </a:r>
            <a:r>
              <a:rPr lang="en-US" altLang="x-none" sz="2000" baseline="-25000" dirty="0">
                <a:latin typeface="Arial" panose="020B0604020202020204" pitchFamily="34" charset="0"/>
              </a:rPr>
              <a:t>1</a:t>
            </a:r>
            <a:endParaRPr lang="en-US" altLang="x-none" sz="2000" dirty="0">
              <a:latin typeface="Arial" panose="020B0604020202020204" pitchFamily="34" charset="0"/>
            </a:endParaRPr>
          </a:p>
        </p:txBody>
      </p:sp>
      <p:sp>
        <p:nvSpPr>
          <p:cNvPr id="62480" name="TextBox 10"/>
          <p:cNvSpPr txBox="1"/>
          <p:nvPr/>
        </p:nvSpPr>
        <p:spPr>
          <a:xfrm>
            <a:off x="4487863" y="3573463"/>
            <a:ext cx="592137" cy="398780"/>
          </a:xfrm>
          <a:prstGeom prst="rect">
            <a:avLst/>
          </a:prstGeom>
          <a:noFill/>
          <a:ln w="9525">
            <a:noFill/>
          </a:ln>
        </p:spPr>
        <p:txBody>
          <a:bodyPr>
            <a:spAutoFit/>
          </a:bodyPr>
          <a:p>
            <a:r>
              <a:rPr lang="en-US" altLang="x-none" sz="2000" dirty="0">
                <a:latin typeface="Arial" panose="020B0604020202020204" pitchFamily="34" charset="0"/>
              </a:rPr>
              <a:t>O</a:t>
            </a:r>
            <a:r>
              <a:rPr lang="en-US" altLang="x-none" sz="2000" baseline="-25000" dirty="0">
                <a:latin typeface="Arial" panose="020B0604020202020204" pitchFamily="34" charset="0"/>
              </a:rPr>
              <a:t>2</a:t>
            </a:r>
            <a:endParaRPr lang="en-US" altLang="x-none" sz="2000" dirty="0">
              <a:latin typeface="Arial" panose="020B0604020202020204" pitchFamily="34" charset="0"/>
            </a:endParaRPr>
          </a:p>
        </p:txBody>
      </p:sp>
      <p:sp>
        <p:nvSpPr>
          <p:cNvPr id="62481" name="TextBox 11"/>
          <p:cNvSpPr txBox="1"/>
          <p:nvPr/>
        </p:nvSpPr>
        <p:spPr>
          <a:xfrm>
            <a:off x="4078288" y="4953000"/>
            <a:ext cx="493712" cy="398780"/>
          </a:xfrm>
          <a:prstGeom prst="rect">
            <a:avLst/>
          </a:prstGeom>
          <a:noFill/>
          <a:ln w="9525">
            <a:noFill/>
          </a:ln>
        </p:spPr>
        <p:txBody>
          <a:bodyPr>
            <a:spAutoFit/>
          </a:bodyPr>
          <a:p>
            <a:r>
              <a:rPr lang="en-US" altLang="x-none" sz="2000" dirty="0">
                <a:latin typeface="Arial" panose="020B0604020202020204" pitchFamily="34" charset="0"/>
              </a:rPr>
              <a:t>O</a:t>
            </a:r>
            <a:r>
              <a:rPr lang="en-US" altLang="x-none" sz="2000" baseline="-25000" dirty="0">
                <a:latin typeface="Arial" panose="020B0604020202020204" pitchFamily="34" charset="0"/>
              </a:rPr>
              <a:t>3</a:t>
            </a:r>
            <a:endParaRPr lang="en-US" altLang="x-none" sz="2000" dirty="0">
              <a:latin typeface="Arial" panose="020B0604020202020204" pitchFamily="34" charset="0"/>
            </a:endParaRPr>
          </a:p>
        </p:txBody>
      </p:sp>
      <p:sp>
        <p:nvSpPr>
          <p:cNvPr id="62482" name="Oval 13"/>
          <p:cNvSpPr/>
          <p:nvPr/>
        </p:nvSpPr>
        <p:spPr>
          <a:xfrm>
            <a:off x="3471863" y="4313238"/>
            <a:ext cx="46037" cy="46037"/>
          </a:xfrm>
          <a:prstGeom prst="ellipse">
            <a:avLst/>
          </a:prstGeom>
          <a:solidFill>
            <a:schemeClr val="tx1"/>
          </a:solidFill>
          <a:ln w="9525">
            <a:noFill/>
          </a:ln>
        </p:spPr>
        <p:txBody>
          <a:bodyPr anchor="ctr"/>
          <a:p>
            <a:pPr algn="ctr"/>
            <a:endParaRPr lang="zh-CN" altLang="en-US" sz="2000" dirty="0">
              <a:solidFill>
                <a:srgbClr val="FFFFFF"/>
              </a:solidFill>
              <a:latin typeface="Verdana" panose="020B0604030504040204" pitchFamily="2" charset="0"/>
            </a:endParaRPr>
          </a:p>
        </p:txBody>
      </p:sp>
      <p:sp>
        <p:nvSpPr>
          <p:cNvPr id="62483" name="TextBox 14"/>
          <p:cNvSpPr txBox="1"/>
          <p:nvPr/>
        </p:nvSpPr>
        <p:spPr>
          <a:xfrm>
            <a:off x="3157538" y="4198938"/>
            <a:ext cx="277812" cy="398780"/>
          </a:xfrm>
          <a:prstGeom prst="rect">
            <a:avLst/>
          </a:prstGeom>
          <a:noFill/>
          <a:ln w="9525">
            <a:noFill/>
          </a:ln>
        </p:spPr>
        <p:txBody>
          <a:bodyPr>
            <a:spAutoFit/>
          </a:bodyPr>
          <a:p>
            <a:r>
              <a:rPr lang="en-US" altLang="x-none" sz="2000" dirty="0">
                <a:latin typeface="Arial" panose="020B0604020202020204" pitchFamily="34" charset="0"/>
              </a:rPr>
              <a:t>q</a:t>
            </a:r>
            <a:endParaRPr lang="en-US" altLang="x-none" sz="2000" dirty="0">
              <a:latin typeface="Arial" panose="020B0604020202020204" pitchFamily="34" charset="0"/>
            </a:endParaRPr>
          </a:p>
        </p:txBody>
      </p:sp>
      <p:sp>
        <p:nvSpPr>
          <p:cNvPr id="62484" name="Oval 13"/>
          <p:cNvSpPr/>
          <p:nvPr/>
        </p:nvSpPr>
        <p:spPr>
          <a:xfrm>
            <a:off x="4335463" y="4435475"/>
            <a:ext cx="46037" cy="46038"/>
          </a:xfrm>
          <a:prstGeom prst="ellipse">
            <a:avLst/>
          </a:prstGeom>
          <a:solidFill>
            <a:schemeClr val="tx1"/>
          </a:solidFill>
          <a:ln w="9525">
            <a:noFill/>
          </a:ln>
        </p:spPr>
        <p:txBody>
          <a:bodyPr anchor="ctr"/>
          <a:p>
            <a:pPr algn="ctr"/>
            <a:endParaRPr lang="zh-CN" altLang="en-US" sz="2000" dirty="0">
              <a:solidFill>
                <a:srgbClr val="FFFFFF"/>
              </a:solidFill>
              <a:latin typeface="Verdana" panose="020B0604030504040204" pitchFamily="2" charset="0"/>
            </a:endParaRPr>
          </a:p>
        </p:txBody>
      </p:sp>
      <p:sp>
        <p:nvSpPr>
          <p:cNvPr id="62485" name="TextBox 14"/>
          <p:cNvSpPr txBox="1"/>
          <p:nvPr/>
        </p:nvSpPr>
        <p:spPr>
          <a:xfrm>
            <a:off x="4295775" y="4302125"/>
            <a:ext cx="381000" cy="521970"/>
          </a:xfrm>
          <a:prstGeom prst="rect">
            <a:avLst/>
          </a:prstGeom>
          <a:noFill/>
          <a:ln w="9525">
            <a:noFill/>
          </a:ln>
        </p:spPr>
        <p:txBody>
          <a:bodyPr>
            <a:spAutoFit/>
          </a:bodyPr>
          <a:p>
            <a:r>
              <a:rPr lang="zh-CN" altLang="en-US" sz="2800" dirty="0">
                <a:latin typeface="Arial" panose="020B0604020202020204" pitchFamily="34" charset="0"/>
                <a:sym typeface="Symbol" panose="05050102010706020507" pitchFamily="2" charset="2"/>
              </a:rPr>
              <a:t></a:t>
            </a:r>
            <a:endParaRPr lang="zh-CN" altLang="en-US" sz="2800" dirty="0">
              <a:latin typeface="Arial" panose="020B0604020202020204" pitchFamily="34" charset="0"/>
              <a:sym typeface="Symbol" panose="05050102010706020507" pitchFamily="2" charset="2"/>
            </a:endParaRPr>
          </a:p>
        </p:txBody>
      </p:sp>
      <p:sp>
        <p:nvSpPr>
          <p:cNvPr id="62486" name="Rectangle 5"/>
          <p:cNvSpPr/>
          <p:nvPr/>
        </p:nvSpPr>
        <p:spPr>
          <a:xfrm>
            <a:off x="6137275" y="3527425"/>
            <a:ext cx="649288" cy="319088"/>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2000" dirty="0">
              <a:solidFill>
                <a:srgbClr val="FFFFFF"/>
              </a:solidFill>
              <a:latin typeface="Verdana" panose="020B0604030504040204" pitchFamily="2" charset="0"/>
            </a:endParaRPr>
          </a:p>
        </p:txBody>
      </p:sp>
      <p:sp>
        <p:nvSpPr>
          <p:cNvPr id="62487" name="Rectangle 6"/>
          <p:cNvSpPr/>
          <p:nvPr/>
        </p:nvSpPr>
        <p:spPr>
          <a:xfrm>
            <a:off x="7924800" y="3581400"/>
            <a:ext cx="1558925" cy="320675"/>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2000" dirty="0">
              <a:solidFill>
                <a:srgbClr val="FFFFFF"/>
              </a:solidFill>
              <a:latin typeface="Verdana" panose="020B0604030504040204" pitchFamily="2" charset="0"/>
            </a:endParaRPr>
          </a:p>
        </p:txBody>
      </p:sp>
      <p:sp>
        <p:nvSpPr>
          <p:cNvPr id="62488" name="Rectangle 8"/>
          <p:cNvSpPr/>
          <p:nvPr/>
        </p:nvSpPr>
        <p:spPr>
          <a:xfrm>
            <a:off x="7900988" y="4889500"/>
            <a:ext cx="647700" cy="457200"/>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2000" dirty="0">
              <a:solidFill>
                <a:srgbClr val="FFFFFF"/>
              </a:solidFill>
              <a:latin typeface="Verdana" panose="020B0604030504040204" pitchFamily="2" charset="0"/>
            </a:endParaRPr>
          </a:p>
        </p:txBody>
      </p:sp>
      <p:sp>
        <p:nvSpPr>
          <p:cNvPr id="62489" name="TextBox 9"/>
          <p:cNvSpPr txBox="1"/>
          <p:nvPr/>
        </p:nvSpPr>
        <p:spPr>
          <a:xfrm>
            <a:off x="6142038" y="3497263"/>
            <a:ext cx="598487" cy="398780"/>
          </a:xfrm>
          <a:prstGeom prst="rect">
            <a:avLst/>
          </a:prstGeom>
          <a:noFill/>
          <a:ln w="9525">
            <a:noFill/>
          </a:ln>
        </p:spPr>
        <p:txBody>
          <a:bodyPr>
            <a:spAutoFit/>
          </a:bodyPr>
          <a:p>
            <a:r>
              <a:rPr lang="en-US" altLang="x-none" sz="2000" dirty="0">
                <a:latin typeface="Arial" panose="020B0604020202020204" pitchFamily="34" charset="0"/>
              </a:rPr>
              <a:t>O</a:t>
            </a:r>
            <a:r>
              <a:rPr lang="en-US" altLang="x-none" sz="2000" baseline="-25000" dirty="0">
                <a:latin typeface="Arial" panose="020B0604020202020204" pitchFamily="34" charset="0"/>
              </a:rPr>
              <a:t>1</a:t>
            </a:r>
            <a:endParaRPr lang="en-US" altLang="x-none" sz="2000" dirty="0">
              <a:latin typeface="Arial" panose="020B0604020202020204" pitchFamily="34" charset="0"/>
            </a:endParaRPr>
          </a:p>
        </p:txBody>
      </p:sp>
      <p:sp>
        <p:nvSpPr>
          <p:cNvPr id="62490" name="TextBox 10"/>
          <p:cNvSpPr txBox="1"/>
          <p:nvPr/>
        </p:nvSpPr>
        <p:spPr>
          <a:xfrm>
            <a:off x="8382000" y="3505200"/>
            <a:ext cx="592138" cy="398780"/>
          </a:xfrm>
          <a:prstGeom prst="rect">
            <a:avLst/>
          </a:prstGeom>
          <a:noFill/>
          <a:ln w="9525">
            <a:noFill/>
          </a:ln>
        </p:spPr>
        <p:txBody>
          <a:bodyPr>
            <a:spAutoFit/>
          </a:bodyPr>
          <a:p>
            <a:r>
              <a:rPr lang="en-US" altLang="x-none" sz="2000" dirty="0">
                <a:latin typeface="Arial" panose="020B0604020202020204" pitchFamily="34" charset="0"/>
              </a:rPr>
              <a:t>O</a:t>
            </a:r>
            <a:r>
              <a:rPr lang="en-US" altLang="x-none" sz="2000" baseline="-25000" dirty="0">
                <a:latin typeface="Arial" panose="020B0604020202020204" pitchFamily="34" charset="0"/>
              </a:rPr>
              <a:t>2</a:t>
            </a:r>
            <a:endParaRPr lang="en-US" altLang="x-none" sz="2000" dirty="0">
              <a:latin typeface="Arial" panose="020B0604020202020204" pitchFamily="34" charset="0"/>
            </a:endParaRPr>
          </a:p>
        </p:txBody>
      </p:sp>
      <p:sp>
        <p:nvSpPr>
          <p:cNvPr id="62491" name="Oval 13"/>
          <p:cNvSpPr/>
          <p:nvPr/>
        </p:nvSpPr>
        <p:spPr>
          <a:xfrm>
            <a:off x="7366000" y="4229100"/>
            <a:ext cx="46038" cy="46038"/>
          </a:xfrm>
          <a:prstGeom prst="ellipse">
            <a:avLst/>
          </a:prstGeom>
          <a:solidFill>
            <a:schemeClr val="tx1"/>
          </a:solidFill>
          <a:ln w="9525">
            <a:noFill/>
          </a:ln>
        </p:spPr>
        <p:txBody>
          <a:bodyPr anchor="ctr"/>
          <a:p>
            <a:pPr algn="ctr"/>
            <a:endParaRPr lang="zh-CN" altLang="en-US" sz="2000" dirty="0">
              <a:solidFill>
                <a:srgbClr val="FFFFFF"/>
              </a:solidFill>
              <a:latin typeface="Verdana" panose="020B0604030504040204" pitchFamily="2" charset="0"/>
            </a:endParaRPr>
          </a:p>
        </p:txBody>
      </p:sp>
      <p:sp>
        <p:nvSpPr>
          <p:cNvPr id="62492" name="TextBox 14"/>
          <p:cNvSpPr txBox="1"/>
          <p:nvPr/>
        </p:nvSpPr>
        <p:spPr>
          <a:xfrm>
            <a:off x="7389813" y="4160838"/>
            <a:ext cx="277812" cy="398780"/>
          </a:xfrm>
          <a:prstGeom prst="rect">
            <a:avLst/>
          </a:prstGeom>
          <a:noFill/>
          <a:ln w="9525">
            <a:noFill/>
          </a:ln>
        </p:spPr>
        <p:txBody>
          <a:bodyPr>
            <a:spAutoFit/>
          </a:bodyPr>
          <a:p>
            <a:r>
              <a:rPr lang="en-US" altLang="x-none" sz="2000" dirty="0">
                <a:latin typeface="Arial" panose="020B0604020202020204" pitchFamily="34" charset="0"/>
              </a:rPr>
              <a:t>q</a:t>
            </a:r>
            <a:endParaRPr lang="en-US" altLang="x-none" sz="2000" dirty="0">
              <a:latin typeface="Arial" panose="020B0604020202020204" pitchFamily="34" charset="0"/>
            </a:endParaRPr>
          </a:p>
        </p:txBody>
      </p:sp>
      <p:sp>
        <p:nvSpPr>
          <p:cNvPr id="62493" name="Oval 13"/>
          <p:cNvSpPr/>
          <p:nvPr/>
        </p:nvSpPr>
        <p:spPr>
          <a:xfrm>
            <a:off x="10058400" y="4351338"/>
            <a:ext cx="46038" cy="46037"/>
          </a:xfrm>
          <a:prstGeom prst="ellipse">
            <a:avLst/>
          </a:prstGeom>
          <a:solidFill>
            <a:schemeClr val="tx1"/>
          </a:solidFill>
          <a:ln w="9525">
            <a:noFill/>
          </a:ln>
        </p:spPr>
        <p:txBody>
          <a:bodyPr anchor="ctr"/>
          <a:p>
            <a:pPr algn="ctr"/>
            <a:endParaRPr lang="zh-CN" altLang="en-US" sz="2000" dirty="0">
              <a:solidFill>
                <a:srgbClr val="FFFFFF"/>
              </a:solidFill>
              <a:latin typeface="Verdana" panose="020B0604030504040204" pitchFamily="2" charset="0"/>
            </a:endParaRPr>
          </a:p>
        </p:txBody>
      </p:sp>
      <p:sp>
        <p:nvSpPr>
          <p:cNvPr id="62494" name="TextBox 14"/>
          <p:cNvSpPr txBox="1"/>
          <p:nvPr/>
        </p:nvSpPr>
        <p:spPr>
          <a:xfrm>
            <a:off x="10134600" y="4275138"/>
            <a:ext cx="381000" cy="521970"/>
          </a:xfrm>
          <a:prstGeom prst="rect">
            <a:avLst/>
          </a:prstGeom>
          <a:noFill/>
          <a:ln w="9525">
            <a:noFill/>
          </a:ln>
        </p:spPr>
        <p:txBody>
          <a:bodyPr>
            <a:spAutoFit/>
          </a:bodyPr>
          <a:p>
            <a:r>
              <a:rPr lang="zh-CN" altLang="en-US" sz="2800" dirty="0">
                <a:latin typeface="Arial" panose="020B0604020202020204" pitchFamily="34" charset="0"/>
                <a:sym typeface="Symbol" panose="05050102010706020507" pitchFamily="2" charset="2"/>
              </a:rPr>
              <a:t></a:t>
            </a:r>
            <a:endParaRPr lang="zh-CN" altLang="en-US" sz="2800" dirty="0">
              <a:latin typeface="Arial" panose="020B0604020202020204" pitchFamily="34" charset="0"/>
              <a:sym typeface="Symbol" panose="05050102010706020507" pitchFamily="2" charset="2"/>
            </a:endParaRPr>
          </a:p>
        </p:txBody>
      </p:sp>
      <p:sp>
        <p:nvSpPr>
          <p:cNvPr id="62495" name="Line 34"/>
          <p:cNvSpPr/>
          <p:nvPr/>
        </p:nvSpPr>
        <p:spPr>
          <a:xfrm>
            <a:off x="7391400" y="4275138"/>
            <a:ext cx="2679700" cy="101600"/>
          </a:xfrm>
          <a:prstGeom prst="line">
            <a:avLst/>
          </a:prstGeom>
          <a:ln w="9525" cap="flat" cmpd="sng">
            <a:solidFill>
              <a:schemeClr val="tx1"/>
            </a:solidFill>
            <a:prstDash val="solid"/>
            <a:headEnd type="none" w="med" len="med"/>
            <a:tailEnd type="triangle" w="med" len="med"/>
          </a:ln>
        </p:spPr>
      </p:sp>
      <p:sp>
        <p:nvSpPr>
          <p:cNvPr id="62496" name="Line 35"/>
          <p:cNvSpPr/>
          <p:nvPr/>
        </p:nvSpPr>
        <p:spPr>
          <a:xfrm>
            <a:off x="3462338" y="4351338"/>
            <a:ext cx="889000" cy="101600"/>
          </a:xfrm>
          <a:prstGeom prst="line">
            <a:avLst/>
          </a:prstGeom>
          <a:ln w="9525" cap="flat" cmpd="sng">
            <a:solidFill>
              <a:schemeClr val="tx1"/>
            </a:solidFill>
            <a:prstDash val="solid"/>
            <a:headEnd type="none" w="med" len="med"/>
            <a:tailEnd type="triangle" w="med" len="med"/>
          </a:ln>
        </p:spPr>
      </p:sp>
      <p:sp>
        <p:nvSpPr>
          <p:cNvPr id="62497" name="TextBox 14"/>
          <p:cNvSpPr txBox="1"/>
          <p:nvPr/>
        </p:nvSpPr>
        <p:spPr>
          <a:xfrm>
            <a:off x="8915400" y="3894138"/>
            <a:ext cx="838200" cy="645160"/>
          </a:xfrm>
          <a:prstGeom prst="rect">
            <a:avLst/>
          </a:prstGeom>
          <a:noFill/>
          <a:ln w="9525">
            <a:noFill/>
          </a:ln>
        </p:spPr>
        <p:txBody>
          <a:bodyPr>
            <a:spAutoFit/>
          </a:bodyPr>
          <a:p>
            <a:r>
              <a:rPr lang="zh-CN" altLang="en-US" sz="3600" dirty="0">
                <a:latin typeface="Arial Unicode MS" pitchFamily="2" charset="-122"/>
                <a:ea typeface="Arial Unicode MS" pitchFamily="2" charset="-122"/>
                <a:sym typeface="Mathematica1" pitchFamily="2" charset="2"/>
              </a:rPr>
              <a:t>∞</a:t>
            </a:r>
            <a:endParaRPr lang="zh-CN" altLang="en-US" sz="3600" dirty="0">
              <a:latin typeface="Arial Unicode MS" pitchFamily="2" charset="-122"/>
              <a:ea typeface="Arial Unicode MS" pitchFamily="2" charset="-122"/>
              <a:sym typeface="Symbol" panose="05050102010706020507" pitchFamily="2" charset="2"/>
            </a:endParaRPr>
          </a:p>
        </p:txBody>
      </p:sp>
      <p:sp>
        <p:nvSpPr>
          <p:cNvPr id="62498" name="TextBox 10"/>
          <p:cNvSpPr txBox="1"/>
          <p:nvPr/>
        </p:nvSpPr>
        <p:spPr>
          <a:xfrm>
            <a:off x="2133600" y="5722938"/>
            <a:ext cx="3429000" cy="398780"/>
          </a:xfrm>
          <a:prstGeom prst="rect">
            <a:avLst/>
          </a:prstGeom>
          <a:noFill/>
          <a:ln w="9525">
            <a:noFill/>
          </a:ln>
        </p:spPr>
        <p:txBody>
          <a:bodyPr>
            <a:spAutoFit/>
          </a:bodyPr>
          <a:p>
            <a:r>
              <a:rPr lang="en-US" altLang="x-none" sz="2000" dirty="0">
                <a:solidFill>
                  <a:srgbClr val="FF0000"/>
                </a:solidFill>
                <a:latin typeface="Arial" panose="020B0604020202020204" pitchFamily="34" charset="0"/>
              </a:rPr>
              <a:t>Calculate lower bound of O</a:t>
            </a:r>
            <a:r>
              <a:rPr lang="en-US" altLang="x-none" sz="2000" baseline="-25000" dirty="0">
                <a:solidFill>
                  <a:srgbClr val="FF0000"/>
                </a:solidFill>
                <a:latin typeface="Arial" panose="020B0604020202020204" pitchFamily="34" charset="0"/>
              </a:rPr>
              <a:t>i</a:t>
            </a:r>
            <a:endParaRPr lang="en-US" altLang="x-none" sz="2000" dirty="0">
              <a:solidFill>
                <a:srgbClr val="FF0000"/>
              </a:solidFill>
              <a:latin typeface="Arial" panose="020B0604020202020204" pitchFamily="34" charset="0"/>
            </a:endParaRPr>
          </a:p>
        </p:txBody>
      </p:sp>
      <p:sp>
        <p:nvSpPr>
          <p:cNvPr id="62499" name="TextBox 10"/>
          <p:cNvSpPr txBox="1"/>
          <p:nvPr/>
        </p:nvSpPr>
        <p:spPr>
          <a:xfrm>
            <a:off x="6172200" y="5722938"/>
            <a:ext cx="3429000" cy="398780"/>
          </a:xfrm>
          <a:prstGeom prst="rect">
            <a:avLst/>
          </a:prstGeom>
          <a:noFill/>
          <a:ln w="9525">
            <a:noFill/>
          </a:ln>
        </p:spPr>
        <p:txBody>
          <a:bodyPr>
            <a:spAutoFit/>
          </a:bodyPr>
          <a:p>
            <a:r>
              <a:rPr lang="en-US" altLang="x-none" sz="2000" dirty="0">
                <a:solidFill>
                  <a:srgbClr val="FF0000"/>
                </a:solidFill>
                <a:latin typeface="Arial" panose="020B0604020202020204" pitchFamily="34" charset="0"/>
              </a:rPr>
              <a:t>Calculate upper bound of O</a:t>
            </a:r>
            <a:r>
              <a:rPr lang="en-US" altLang="x-none" sz="2000" baseline="-25000" dirty="0">
                <a:solidFill>
                  <a:srgbClr val="FF0000"/>
                </a:solidFill>
                <a:latin typeface="Arial" panose="020B0604020202020204" pitchFamily="34" charset="0"/>
              </a:rPr>
              <a:t>i</a:t>
            </a:r>
            <a:endParaRPr lang="en-US" altLang="x-none" sz="2000" dirty="0">
              <a:solidFill>
                <a:srgbClr val="FF0000"/>
              </a:solidFill>
              <a:latin typeface="Arial" panose="020B0604020202020204" pitchFamily="34" charset="0"/>
            </a:endParaRPr>
          </a:p>
        </p:txBody>
      </p:sp>
      <p:sp>
        <p:nvSpPr>
          <p:cNvPr id="62500" name="TextBox 11"/>
          <p:cNvSpPr txBox="1"/>
          <p:nvPr/>
        </p:nvSpPr>
        <p:spPr>
          <a:xfrm>
            <a:off x="8001000" y="4876800"/>
            <a:ext cx="493713" cy="398780"/>
          </a:xfrm>
          <a:prstGeom prst="rect">
            <a:avLst/>
          </a:prstGeom>
          <a:noFill/>
          <a:ln w="9525">
            <a:noFill/>
          </a:ln>
        </p:spPr>
        <p:txBody>
          <a:bodyPr>
            <a:spAutoFit/>
          </a:bodyPr>
          <a:p>
            <a:r>
              <a:rPr lang="en-US" altLang="x-none" sz="2000" dirty="0">
                <a:latin typeface="Arial" panose="020B0604020202020204" pitchFamily="34" charset="0"/>
              </a:rPr>
              <a:t>O</a:t>
            </a:r>
            <a:r>
              <a:rPr lang="en-US" altLang="x-none" sz="2000" baseline="-25000" dirty="0">
                <a:latin typeface="Arial" panose="020B0604020202020204" pitchFamily="34" charset="0"/>
              </a:rPr>
              <a:t>3</a:t>
            </a:r>
            <a:endParaRPr lang="en-US" altLang="x-none" sz="2000" dirty="0">
              <a:latin typeface="Arial" panose="020B0604020202020204" pitchFamily="34" charset="0"/>
            </a:endParaRPr>
          </a:p>
        </p:txBody>
      </p:sp>
      <p:sp>
        <p:nvSpPr>
          <p:cNvPr id="62501" name="Oval 18"/>
          <p:cNvSpPr/>
          <p:nvPr/>
        </p:nvSpPr>
        <p:spPr>
          <a:xfrm>
            <a:off x="6553200" y="3429000"/>
            <a:ext cx="1670050" cy="1644650"/>
          </a:xfrm>
          <a:prstGeom prst="ellipse">
            <a:avLst/>
          </a:prstGeom>
          <a:noFill/>
          <a:ln w="19050" cap="flat" cmpd="sng">
            <a:solidFill>
              <a:srgbClr val="525977"/>
            </a:solidFill>
            <a:prstDash val="solid"/>
            <a:headEnd type="none" w="med" len="med"/>
            <a:tailEnd type="none" w="med" len="med"/>
          </a:ln>
        </p:spPr>
        <p:txBody>
          <a:bodyPr anchor="ctr"/>
          <a:p>
            <a:pPr algn="ctr"/>
            <a:endParaRPr lang="zh-CN" altLang="en-US" sz="2000" dirty="0">
              <a:solidFill>
                <a:srgbClr val="FFFFFF"/>
              </a:solidFill>
              <a:latin typeface="Gill Sans MT" pitchFamily="2" charset="0"/>
            </a:endParaRPr>
          </a:p>
        </p:txBody>
      </p:sp>
      <p:sp>
        <p:nvSpPr>
          <p:cNvPr id="62502" name="Date Placeholder 38"/>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Freeform 49"/>
          <p:cNvSpPr/>
          <p:nvPr/>
        </p:nvSpPr>
        <p:spPr>
          <a:xfrm>
            <a:off x="9363075" y="2584450"/>
            <a:ext cx="365125" cy="368300"/>
          </a:xfrm>
          <a:custGeom>
            <a:avLst/>
            <a:gdLst>
              <a:gd name="txL" fmla="*/ 0 w 364957"/>
              <a:gd name="txT" fmla="*/ 0 h 467176"/>
              <a:gd name="txR" fmla="*/ 364957 w 364957"/>
              <a:gd name="txB" fmla="*/ 467176 h 467176"/>
            </a:gdLst>
            <a:ahLst/>
            <a:cxnLst>
              <a:cxn ang="0">
                <a:pos x="0" y="0"/>
              </a:cxn>
              <a:cxn ang="0">
                <a:pos x="365125" y="0"/>
              </a:cxn>
              <a:cxn ang="0">
                <a:pos x="365125" y="466725"/>
              </a:cxn>
              <a:cxn ang="0">
                <a:pos x="204470" y="452140"/>
              </a:cxn>
              <a:cxn ang="0">
                <a:pos x="160656" y="320874"/>
              </a:cxn>
              <a:cxn ang="0">
                <a:pos x="43815" y="145852"/>
              </a:cxn>
              <a:cxn ang="0">
                <a:pos x="0" y="0"/>
              </a:cxn>
            </a:cxnLst>
            <a:rect l="txL" t="txT" r="txR" b="txB"/>
            <a:pathLst>
              <a:path w="364957" h="467176">
                <a:moveTo>
                  <a:pt x="0" y="0"/>
                </a:moveTo>
                <a:lnTo>
                  <a:pt x="364957" y="0"/>
                </a:lnTo>
                <a:lnTo>
                  <a:pt x="364957" y="467176"/>
                </a:lnTo>
                <a:lnTo>
                  <a:pt x="204376" y="452577"/>
                </a:lnTo>
                <a:lnTo>
                  <a:pt x="160582" y="321184"/>
                </a:lnTo>
                <a:lnTo>
                  <a:pt x="43795" y="145993"/>
                </a:lnTo>
                <a:lnTo>
                  <a:pt x="0" y="0"/>
                </a:lnTo>
                <a:close/>
              </a:path>
            </a:pathLst>
          </a:custGeom>
          <a:solidFill>
            <a:schemeClr val="accent1"/>
          </a:solidFill>
          <a:ln w="9525">
            <a:noFill/>
          </a:ln>
        </p:spPr>
        <p:txBody>
          <a:bodyPr>
            <a:spAutoFit/>
          </a:bodyPr>
          <a:p>
            <a:endParaRPr lang="zh-CN" altLang="en-US" dirty="0">
              <a:latin typeface="Verdana" panose="020B0604030504040204" pitchFamily="2" charset="0"/>
            </a:endParaRPr>
          </a:p>
        </p:txBody>
      </p:sp>
      <p:sp>
        <p:nvSpPr>
          <p:cNvPr id="64515" name="Freeform 50"/>
          <p:cNvSpPr/>
          <p:nvPr/>
        </p:nvSpPr>
        <p:spPr>
          <a:xfrm>
            <a:off x="9626600" y="3416300"/>
            <a:ext cx="511175" cy="368300"/>
          </a:xfrm>
          <a:custGeom>
            <a:avLst/>
            <a:gdLst>
              <a:gd name="txL" fmla="*/ 0 w 510940"/>
              <a:gd name="txT" fmla="*/ 0 h 364981"/>
              <a:gd name="txR" fmla="*/ 510940 w 510940"/>
              <a:gd name="txB" fmla="*/ 364981 h 364981"/>
            </a:gdLst>
            <a:ahLst/>
            <a:cxnLst>
              <a:cxn ang="0">
                <a:pos x="0" y="0"/>
              </a:cxn>
              <a:cxn ang="0">
                <a:pos x="511175" y="0"/>
              </a:cxn>
              <a:cxn ang="0">
                <a:pos x="496570" y="365125"/>
              </a:cxn>
              <a:cxn ang="0">
                <a:pos x="0" y="365125"/>
              </a:cxn>
              <a:cxn ang="0">
                <a:pos x="29210" y="175260"/>
              </a:cxn>
              <a:cxn ang="0">
                <a:pos x="14606" y="87630"/>
              </a:cxn>
              <a:cxn ang="0">
                <a:pos x="0" y="0"/>
              </a:cxn>
            </a:cxnLst>
            <a:rect l="txL" t="txT" r="txR" b="txB"/>
            <a:pathLst>
              <a:path w="510940" h="364981">
                <a:moveTo>
                  <a:pt x="0" y="0"/>
                </a:moveTo>
                <a:lnTo>
                  <a:pt x="510940" y="0"/>
                </a:lnTo>
                <a:lnTo>
                  <a:pt x="496342" y="364981"/>
                </a:lnTo>
                <a:lnTo>
                  <a:pt x="0" y="364981"/>
                </a:lnTo>
                <a:lnTo>
                  <a:pt x="29197" y="175191"/>
                </a:lnTo>
                <a:lnTo>
                  <a:pt x="14599" y="87595"/>
                </a:lnTo>
                <a:lnTo>
                  <a:pt x="0" y="0"/>
                </a:lnTo>
                <a:close/>
              </a:path>
            </a:pathLst>
          </a:custGeom>
          <a:solidFill>
            <a:schemeClr val="accent1"/>
          </a:solidFill>
          <a:ln w="9525">
            <a:noFill/>
          </a:ln>
        </p:spPr>
        <p:txBody>
          <a:bodyPr>
            <a:spAutoFit/>
          </a:bodyPr>
          <a:p>
            <a:endParaRPr lang="zh-CN" altLang="en-US" dirty="0">
              <a:latin typeface="Verdana" panose="020B0604030504040204" pitchFamily="2" charset="0"/>
            </a:endParaRPr>
          </a:p>
        </p:txBody>
      </p:sp>
      <p:sp>
        <p:nvSpPr>
          <p:cNvPr id="64516" name="Freeform 51"/>
          <p:cNvSpPr/>
          <p:nvPr/>
        </p:nvSpPr>
        <p:spPr>
          <a:xfrm>
            <a:off x="9217025" y="4175125"/>
            <a:ext cx="423863" cy="368300"/>
          </a:xfrm>
          <a:custGeom>
            <a:avLst/>
            <a:gdLst>
              <a:gd name="txL" fmla="*/ 0 w 423350"/>
              <a:gd name="txT" fmla="*/ 0 h 554772"/>
              <a:gd name="txR" fmla="*/ 423350 w 423350"/>
              <a:gd name="txB" fmla="*/ 554772 h 554772"/>
            </a:gdLst>
            <a:ahLst/>
            <a:cxnLst>
              <a:cxn ang="0">
                <a:pos x="321551" y="0"/>
              </a:cxn>
              <a:cxn ang="0">
                <a:pos x="321551" y="0"/>
              </a:cxn>
              <a:cxn ang="0">
                <a:pos x="321551" y="0"/>
              </a:cxn>
              <a:cxn ang="0">
                <a:pos x="321551" y="0"/>
              </a:cxn>
              <a:cxn ang="0">
                <a:pos x="423863" y="0"/>
              </a:cxn>
              <a:cxn ang="0">
                <a:pos x="423863" y="555625"/>
              </a:cxn>
              <a:cxn ang="0">
                <a:pos x="0" y="541003"/>
              </a:cxn>
              <a:cxn ang="0">
                <a:pos x="175391" y="350921"/>
              </a:cxn>
              <a:cxn ang="0">
                <a:pos x="263087" y="219326"/>
              </a:cxn>
              <a:cxn ang="0">
                <a:pos x="306935" y="58487"/>
              </a:cxn>
            </a:cxnLst>
            <a:rect l="txL" t="txT" r="txR" b="txB"/>
            <a:pathLst>
              <a:path w="423350" h="554772">
                <a:moveTo>
                  <a:pt x="321162" y="0"/>
                </a:moveTo>
                <a:lnTo>
                  <a:pt x="321162" y="0"/>
                </a:lnTo>
                <a:lnTo>
                  <a:pt x="423350" y="0"/>
                </a:lnTo>
                <a:lnTo>
                  <a:pt x="423350" y="554772"/>
                </a:lnTo>
                <a:lnTo>
                  <a:pt x="0" y="540172"/>
                </a:lnTo>
                <a:lnTo>
                  <a:pt x="175179" y="350382"/>
                </a:lnTo>
                <a:lnTo>
                  <a:pt x="262769" y="218989"/>
                </a:lnTo>
                <a:lnTo>
                  <a:pt x="306564" y="58397"/>
                </a:lnTo>
              </a:path>
            </a:pathLst>
          </a:custGeom>
          <a:solidFill>
            <a:schemeClr val="accent1"/>
          </a:solidFill>
          <a:ln w="9525">
            <a:noFill/>
          </a:ln>
        </p:spPr>
        <p:txBody>
          <a:bodyPr>
            <a:spAutoFit/>
          </a:bodyPr>
          <a:p>
            <a:endParaRPr lang="zh-CN" altLang="en-US" dirty="0">
              <a:latin typeface="Verdana" panose="020B0604030504040204" pitchFamily="2" charset="0"/>
            </a:endParaRPr>
          </a:p>
        </p:txBody>
      </p:sp>
      <p:sp>
        <p:nvSpPr>
          <p:cNvPr id="64517" name="Title 1"/>
          <p:cNvSpPr/>
          <p:nvPr>
            <p:ph type="title"/>
          </p:nvPr>
        </p:nvSpPr>
        <p:spPr>
          <a:xfrm>
            <a:off x="1681163" y="106363"/>
            <a:ext cx="8986837" cy="725487"/>
          </a:xfrm>
        </p:spPr>
        <p:txBody>
          <a:bodyPr vert="horz" wrap="square" anchor="b">
            <a:normAutofit fontScale="90000"/>
          </a:bodyPr>
          <a:p>
            <a:r>
              <a:rPr lang="en-US" altLang="x-none" dirty="0"/>
              <a:t>Minimizing CPU: </a:t>
            </a:r>
            <a:r>
              <a:rPr lang="en-US" altLang="x-none" sz="3600" dirty="0"/>
              <a:t>Computing Bounds</a:t>
            </a:r>
            <a:endParaRPr lang="en-US" altLang="x-none" dirty="0"/>
          </a:p>
        </p:txBody>
      </p:sp>
      <p:sp>
        <p:nvSpPr>
          <p:cNvPr id="64518" name="Footer Placeholder 4"/>
          <p:cNvSpPr txBox="1"/>
          <p:nvPr/>
        </p:nvSpPr>
        <p:spPr>
          <a:xfrm>
            <a:off x="4292600" y="6248400"/>
            <a:ext cx="3632200" cy="457200"/>
          </a:xfrm>
          <a:prstGeom prst="rect">
            <a:avLst/>
          </a:prstGeom>
          <a:noFill/>
          <a:ln w="9525">
            <a:noFill/>
          </a:ln>
        </p:spPr>
        <p:txBody>
          <a:bodyPr/>
          <a:p>
            <a:pPr algn="ct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64519" name="Slide Number Placeholder 22"/>
          <p:cNvSpPr txBox="1"/>
          <p:nvPr/>
        </p:nvSpPr>
        <p:spPr>
          <a:xfrm>
            <a:off x="8077200" y="6248400"/>
            <a:ext cx="2133600" cy="457200"/>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sp>
        <p:nvSpPr>
          <p:cNvPr id="64520" name="Rectangle 5"/>
          <p:cNvSpPr/>
          <p:nvPr/>
        </p:nvSpPr>
        <p:spPr>
          <a:xfrm>
            <a:off x="1765300" y="2438400"/>
            <a:ext cx="520700" cy="839788"/>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4521" name="Rectangle 6"/>
          <p:cNvSpPr/>
          <p:nvPr/>
        </p:nvSpPr>
        <p:spPr>
          <a:xfrm>
            <a:off x="3641725" y="2349500"/>
            <a:ext cx="1844675" cy="371475"/>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4522" name="Rectangle 8"/>
          <p:cNvSpPr/>
          <p:nvPr/>
        </p:nvSpPr>
        <p:spPr>
          <a:xfrm>
            <a:off x="3886200" y="4038600"/>
            <a:ext cx="766763" cy="530225"/>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4523" name="TextBox 9"/>
          <p:cNvSpPr txBox="1"/>
          <p:nvPr/>
        </p:nvSpPr>
        <p:spPr>
          <a:xfrm>
            <a:off x="1825625" y="3228975"/>
            <a:ext cx="708025"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1</a:t>
            </a:r>
            <a:endParaRPr lang="en-US" altLang="x-none" sz="1400" dirty="0">
              <a:latin typeface="Arial" panose="020B0604020202020204" pitchFamily="34" charset="0"/>
            </a:endParaRPr>
          </a:p>
        </p:txBody>
      </p:sp>
      <p:sp>
        <p:nvSpPr>
          <p:cNvPr id="64524" name="TextBox 10"/>
          <p:cNvSpPr txBox="1"/>
          <p:nvPr/>
        </p:nvSpPr>
        <p:spPr>
          <a:xfrm>
            <a:off x="4464050" y="2647950"/>
            <a:ext cx="700088"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2</a:t>
            </a:r>
            <a:endParaRPr lang="en-US" altLang="x-none" sz="1400" dirty="0">
              <a:latin typeface="Arial" panose="020B0604020202020204" pitchFamily="34" charset="0"/>
            </a:endParaRPr>
          </a:p>
        </p:txBody>
      </p:sp>
      <p:sp>
        <p:nvSpPr>
          <p:cNvPr id="64525" name="TextBox 11"/>
          <p:cNvSpPr txBox="1"/>
          <p:nvPr/>
        </p:nvSpPr>
        <p:spPr>
          <a:xfrm>
            <a:off x="4100513" y="4524375"/>
            <a:ext cx="584200"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3</a:t>
            </a:r>
            <a:endParaRPr lang="en-US" altLang="x-none" sz="1400" dirty="0">
              <a:latin typeface="Arial" panose="020B0604020202020204" pitchFamily="34" charset="0"/>
            </a:endParaRPr>
          </a:p>
        </p:txBody>
      </p:sp>
      <p:sp>
        <p:nvSpPr>
          <p:cNvPr id="64526" name="Oval 12"/>
          <p:cNvSpPr/>
          <p:nvPr/>
        </p:nvSpPr>
        <p:spPr>
          <a:xfrm>
            <a:off x="1957388" y="2662238"/>
            <a:ext cx="57150" cy="52387"/>
          </a:xfrm>
          <a:prstGeom prst="ellipse">
            <a:avLst/>
          </a:prstGeom>
          <a:solidFill>
            <a:schemeClr val="tx1"/>
          </a:solidFill>
          <a:ln w="9525">
            <a:noFill/>
          </a:ln>
        </p:spPr>
        <p:txBody>
          <a:bodyPr anchor="ctr"/>
          <a:p>
            <a:pPr algn="ctr"/>
            <a:endParaRPr lang="zh-CN" altLang="en-US" sz="1400" dirty="0">
              <a:solidFill>
                <a:srgbClr val="FFFFFF"/>
              </a:solidFill>
              <a:latin typeface="Verdana" panose="020B0604030504040204" pitchFamily="2" charset="0"/>
            </a:endParaRPr>
          </a:p>
        </p:txBody>
      </p:sp>
      <p:sp>
        <p:nvSpPr>
          <p:cNvPr id="64527" name="Oval 13"/>
          <p:cNvSpPr/>
          <p:nvPr/>
        </p:nvSpPr>
        <p:spPr>
          <a:xfrm>
            <a:off x="3206750" y="3175000"/>
            <a:ext cx="55563" cy="52388"/>
          </a:xfrm>
          <a:prstGeom prst="ellipse">
            <a:avLst/>
          </a:prstGeom>
          <a:solidFill>
            <a:schemeClr val="tx1"/>
          </a:solidFill>
          <a:ln w="9525">
            <a:noFill/>
          </a:ln>
        </p:spPr>
        <p:txBody>
          <a:bodyPr anchor="ctr"/>
          <a:p>
            <a:pPr algn="ctr"/>
            <a:endParaRPr lang="zh-CN" altLang="en-US" sz="1400" dirty="0">
              <a:solidFill>
                <a:srgbClr val="FFFFFF"/>
              </a:solidFill>
              <a:latin typeface="Verdana" panose="020B0604030504040204" pitchFamily="2" charset="0"/>
            </a:endParaRPr>
          </a:p>
        </p:txBody>
      </p:sp>
      <p:cxnSp>
        <p:nvCxnSpPr>
          <p:cNvPr id="64528" name="Straight Arrow Connector 16"/>
          <p:cNvCxnSpPr>
            <a:stCxn id="64527" idx="1"/>
          </p:cNvCxnSpPr>
          <p:nvPr/>
        </p:nvCxnSpPr>
        <p:spPr>
          <a:xfrm flipH="1" flipV="1">
            <a:off x="1990725" y="2671763"/>
            <a:ext cx="1223963" cy="511175"/>
          </a:xfrm>
          <a:prstGeom prst="straightConnector1">
            <a:avLst/>
          </a:prstGeom>
          <a:ln w="9525" cap="flat" cmpd="sng">
            <a:solidFill>
              <a:schemeClr val="tx1"/>
            </a:solidFill>
            <a:prstDash val="solid"/>
            <a:headEnd type="none" w="med" len="med"/>
            <a:tailEnd type="arrow" w="med" len="med"/>
          </a:ln>
        </p:spPr>
      </p:cxnSp>
      <p:sp>
        <p:nvSpPr>
          <p:cNvPr id="64529" name="Oval 18"/>
          <p:cNvSpPr/>
          <p:nvPr/>
        </p:nvSpPr>
        <p:spPr>
          <a:xfrm>
            <a:off x="1887538" y="1914525"/>
            <a:ext cx="2695575" cy="2571750"/>
          </a:xfrm>
          <a:prstGeom prst="ellipse">
            <a:avLst/>
          </a:prstGeom>
          <a:noFill/>
          <a:ln w="25400" cap="flat" cmpd="sng">
            <a:solidFill>
              <a:srgbClr val="6F9500"/>
            </a:solidFill>
            <a:prstDash val="solid"/>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4530" name="Rectangle 24"/>
          <p:cNvSpPr/>
          <p:nvPr/>
        </p:nvSpPr>
        <p:spPr>
          <a:xfrm>
            <a:off x="4718050" y="3338513"/>
            <a:ext cx="768350" cy="371475"/>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4531" name="TextBox 25"/>
          <p:cNvSpPr txBox="1"/>
          <p:nvPr/>
        </p:nvSpPr>
        <p:spPr>
          <a:xfrm>
            <a:off x="4875213" y="3657600"/>
            <a:ext cx="420687" cy="306705"/>
          </a:xfrm>
          <a:prstGeom prst="rect">
            <a:avLst/>
          </a:prstGeom>
          <a:noFill/>
          <a:ln w="9525">
            <a:noFill/>
          </a:ln>
        </p:spPr>
        <p:txBody>
          <a:bodyPr>
            <a:spAutoFit/>
          </a:bodyPr>
          <a:p>
            <a:r>
              <a:rPr lang="zh-CN" altLang="en-US" sz="1400" dirty="0">
                <a:latin typeface="Arial" panose="020B0604020202020204" pitchFamily="34" charset="0"/>
              </a:rPr>
              <a:t>O</a:t>
            </a:r>
            <a:r>
              <a:rPr lang="ar-SA" altLang="en-US" sz="1400" baseline="-25000" dirty="0">
                <a:latin typeface="Arial" panose="020B0604020202020204" pitchFamily="34" charset="0"/>
              </a:rPr>
              <a:t>4</a:t>
            </a:r>
            <a:endParaRPr lang="zh-CN" altLang="en-US" sz="1400" dirty="0">
              <a:latin typeface="Arial" panose="020B0604020202020204" pitchFamily="34" charset="0"/>
            </a:endParaRPr>
          </a:p>
        </p:txBody>
      </p:sp>
      <p:sp>
        <p:nvSpPr>
          <p:cNvPr id="64532" name="TextBox 26"/>
          <p:cNvSpPr txBox="1"/>
          <p:nvPr/>
        </p:nvSpPr>
        <p:spPr>
          <a:xfrm>
            <a:off x="4383088" y="2362200"/>
            <a:ext cx="493712" cy="275590"/>
          </a:xfrm>
          <a:prstGeom prst="rect">
            <a:avLst/>
          </a:prstGeom>
          <a:noFill/>
          <a:ln w="9525">
            <a:noFill/>
          </a:ln>
        </p:spPr>
        <p:txBody>
          <a:bodyPr>
            <a:spAutoFit/>
          </a:bodyPr>
          <a:p>
            <a:r>
              <a:rPr lang="en-US" altLang="x-none" sz="1200" b="1" dirty="0">
                <a:latin typeface="Arial" panose="020B0604020202020204" pitchFamily="34" charset="0"/>
              </a:rPr>
              <a:t>0.7</a:t>
            </a:r>
            <a:endParaRPr lang="en-US" altLang="x-none" sz="1200" b="1" dirty="0">
              <a:latin typeface="Arial" panose="020B0604020202020204" pitchFamily="34" charset="0"/>
            </a:endParaRPr>
          </a:p>
        </p:txBody>
      </p:sp>
      <p:sp>
        <p:nvSpPr>
          <p:cNvPr id="64533" name="TextBox 27"/>
          <p:cNvSpPr txBox="1"/>
          <p:nvPr/>
        </p:nvSpPr>
        <p:spPr>
          <a:xfrm>
            <a:off x="3621088" y="2438400"/>
            <a:ext cx="493712" cy="275590"/>
          </a:xfrm>
          <a:prstGeom prst="rect">
            <a:avLst/>
          </a:prstGeom>
          <a:noFill/>
          <a:ln w="9525">
            <a:noFill/>
          </a:ln>
        </p:spPr>
        <p:txBody>
          <a:bodyPr>
            <a:spAutoFit/>
          </a:bodyPr>
          <a:p>
            <a:r>
              <a:rPr lang="en-US" altLang="x-none" sz="1200" b="1" dirty="0">
                <a:latin typeface="Arial" panose="020B0604020202020204" pitchFamily="34" charset="0"/>
              </a:rPr>
              <a:t>0.3</a:t>
            </a:r>
            <a:endParaRPr lang="en-US" altLang="x-none" sz="1200" b="1" dirty="0">
              <a:latin typeface="Arial" panose="020B0604020202020204" pitchFamily="34" charset="0"/>
            </a:endParaRPr>
          </a:p>
        </p:txBody>
      </p:sp>
      <p:sp>
        <p:nvSpPr>
          <p:cNvPr id="64534" name="TextBox 28"/>
          <p:cNvSpPr txBox="1"/>
          <p:nvPr/>
        </p:nvSpPr>
        <p:spPr>
          <a:xfrm>
            <a:off x="3830638" y="4002088"/>
            <a:ext cx="493712" cy="275590"/>
          </a:xfrm>
          <a:prstGeom prst="rect">
            <a:avLst/>
          </a:prstGeom>
          <a:noFill/>
          <a:ln w="9525">
            <a:noFill/>
          </a:ln>
        </p:spPr>
        <p:txBody>
          <a:bodyPr>
            <a:spAutoFit/>
          </a:bodyPr>
          <a:p>
            <a:r>
              <a:rPr lang="en-US" altLang="x-none" sz="1200" b="1" dirty="0">
                <a:latin typeface="Arial" panose="020B0604020202020204" pitchFamily="34" charset="0"/>
              </a:rPr>
              <a:t>0.1</a:t>
            </a:r>
            <a:endParaRPr lang="en-US" altLang="x-none" sz="1200" b="1" dirty="0">
              <a:latin typeface="Arial" panose="020B0604020202020204" pitchFamily="34" charset="0"/>
            </a:endParaRPr>
          </a:p>
        </p:txBody>
      </p:sp>
      <p:sp>
        <p:nvSpPr>
          <p:cNvPr id="64535" name="TextBox 29"/>
          <p:cNvSpPr txBox="1"/>
          <p:nvPr/>
        </p:nvSpPr>
        <p:spPr>
          <a:xfrm>
            <a:off x="4114800" y="4191000"/>
            <a:ext cx="492125" cy="275590"/>
          </a:xfrm>
          <a:prstGeom prst="rect">
            <a:avLst/>
          </a:prstGeom>
          <a:noFill/>
          <a:ln w="9525">
            <a:noFill/>
          </a:ln>
        </p:spPr>
        <p:txBody>
          <a:bodyPr>
            <a:spAutoFit/>
          </a:bodyPr>
          <a:p>
            <a:r>
              <a:rPr lang="en-US" altLang="x-none" sz="1200" b="1" dirty="0">
                <a:latin typeface="Arial" panose="020B0604020202020204" pitchFamily="34" charset="0"/>
              </a:rPr>
              <a:t>0.9</a:t>
            </a:r>
            <a:endParaRPr lang="en-US" altLang="x-none" sz="1200" b="1" dirty="0">
              <a:latin typeface="Arial" panose="020B0604020202020204" pitchFamily="34" charset="0"/>
            </a:endParaRPr>
          </a:p>
        </p:txBody>
      </p:sp>
      <p:sp>
        <p:nvSpPr>
          <p:cNvPr id="64536" name="TextBox 30"/>
          <p:cNvSpPr txBox="1"/>
          <p:nvPr/>
        </p:nvSpPr>
        <p:spPr>
          <a:xfrm>
            <a:off x="4872038" y="3392488"/>
            <a:ext cx="495300" cy="275590"/>
          </a:xfrm>
          <a:prstGeom prst="rect">
            <a:avLst/>
          </a:prstGeom>
          <a:noFill/>
          <a:ln w="9525">
            <a:noFill/>
          </a:ln>
        </p:spPr>
        <p:txBody>
          <a:bodyPr>
            <a:spAutoFit/>
          </a:bodyPr>
          <a:p>
            <a:r>
              <a:rPr lang="en-US" altLang="x-none" sz="1200" b="1" dirty="0">
                <a:latin typeface="Arial" panose="020B0604020202020204" pitchFamily="34" charset="0"/>
              </a:rPr>
              <a:t>1.0</a:t>
            </a:r>
            <a:endParaRPr lang="en-US" altLang="x-none" sz="1200" b="1" dirty="0">
              <a:latin typeface="Arial" panose="020B0604020202020204" pitchFamily="34" charset="0"/>
            </a:endParaRPr>
          </a:p>
        </p:txBody>
      </p:sp>
      <p:sp>
        <p:nvSpPr>
          <p:cNvPr id="64537" name="TextBox 14"/>
          <p:cNvSpPr txBox="1"/>
          <p:nvPr/>
        </p:nvSpPr>
        <p:spPr>
          <a:xfrm>
            <a:off x="3235325" y="3095625"/>
            <a:ext cx="330200" cy="306705"/>
          </a:xfrm>
          <a:prstGeom prst="rect">
            <a:avLst/>
          </a:prstGeom>
          <a:noFill/>
          <a:ln w="9525">
            <a:noFill/>
          </a:ln>
        </p:spPr>
        <p:txBody>
          <a:bodyPr>
            <a:spAutoFit/>
          </a:bodyPr>
          <a:p>
            <a:r>
              <a:rPr lang="en-US" altLang="x-none" sz="1400" dirty="0">
                <a:latin typeface="Arial" panose="020B0604020202020204" pitchFamily="34" charset="0"/>
              </a:rPr>
              <a:t>q</a:t>
            </a:r>
            <a:endParaRPr lang="en-US" altLang="x-none" sz="1400" dirty="0">
              <a:latin typeface="Arial" panose="020B0604020202020204" pitchFamily="34" charset="0"/>
            </a:endParaRPr>
          </a:p>
        </p:txBody>
      </p:sp>
      <p:sp>
        <p:nvSpPr>
          <p:cNvPr id="64538" name="TextBox 14"/>
          <p:cNvSpPr txBox="1"/>
          <p:nvPr/>
        </p:nvSpPr>
        <p:spPr>
          <a:xfrm>
            <a:off x="1752600" y="2457450"/>
            <a:ext cx="228600" cy="306705"/>
          </a:xfrm>
          <a:prstGeom prst="rect">
            <a:avLst/>
          </a:prstGeom>
          <a:noFill/>
          <a:ln w="9525">
            <a:noFill/>
          </a:ln>
        </p:spPr>
        <p:txBody>
          <a:bodyPr>
            <a:spAutoFit/>
          </a:bodyPr>
          <a:p>
            <a:r>
              <a:rPr lang="en-US" altLang="x-none" sz="1400" dirty="0">
                <a:latin typeface="Arial" panose="020B0604020202020204" pitchFamily="34" charset="0"/>
              </a:rPr>
              <a:t>x</a:t>
            </a:r>
            <a:endParaRPr lang="en-US" altLang="x-none" sz="1400" dirty="0">
              <a:latin typeface="Arial" panose="020B0604020202020204" pitchFamily="34" charset="0"/>
            </a:endParaRPr>
          </a:p>
        </p:txBody>
      </p:sp>
      <p:sp>
        <p:nvSpPr>
          <p:cNvPr id="64539" name="Text Box 26"/>
          <p:cNvSpPr txBox="1"/>
          <p:nvPr/>
        </p:nvSpPr>
        <p:spPr>
          <a:xfrm>
            <a:off x="1981200" y="5105400"/>
            <a:ext cx="3581400" cy="368300"/>
          </a:xfrm>
          <a:prstGeom prst="rect">
            <a:avLst/>
          </a:prstGeom>
          <a:noFill/>
          <a:ln w="9525">
            <a:noFill/>
          </a:ln>
        </p:spPr>
        <p:txBody>
          <a:bodyPr>
            <a:spAutoFit/>
          </a:bodyPr>
          <a:p>
            <a:pPr>
              <a:spcBef>
                <a:spcPct val="50000"/>
              </a:spcBef>
            </a:pPr>
            <a:r>
              <a:rPr lang="en-US" altLang="x-none" b="1" dirty="0">
                <a:latin typeface="Arial" panose="020B0604020202020204" pitchFamily="34" charset="0"/>
              </a:rPr>
              <a:t>P</a:t>
            </a:r>
            <a:r>
              <a:rPr lang="en-US" altLang="x-none" b="1" baseline="-25000" dirty="0">
                <a:latin typeface="Arial" panose="020B0604020202020204" pitchFamily="34" charset="0"/>
              </a:rPr>
              <a:t>nn</a:t>
            </a:r>
            <a:r>
              <a:rPr lang="en-US" altLang="x-none" b="1" dirty="0">
                <a:latin typeface="Arial" panose="020B0604020202020204" pitchFamily="34" charset="0"/>
              </a:rPr>
              <a:t>(O</a:t>
            </a:r>
            <a:r>
              <a:rPr lang="en-US" altLang="x-none" b="1" baseline="-25000" dirty="0">
                <a:latin typeface="Arial" panose="020B0604020202020204" pitchFamily="34" charset="0"/>
              </a:rPr>
              <a:t>1</a:t>
            </a:r>
            <a:r>
              <a:rPr lang="en-US" altLang="x-none" b="1" dirty="0">
                <a:latin typeface="Arial" panose="020B0604020202020204" pitchFamily="34" charset="0"/>
              </a:rPr>
              <a:t>|O</a:t>
            </a:r>
            <a:r>
              <a:rPr lang="en-US" altLang="x-none" b="1" baseline="-25000" dirty="0">
                <a:latin typeface="Arial" panose="020B0604020202020204" pitchFamily="34" charset="0"/>
              </a:rPr>
              <a:t>1</a:t>
            </a:r>
            <a:r>
              <a:rPr lang="en-US" altLang="x-none" b="1" dirty="0">
                <a:latin typeface="Arial" panose="020B0604020202020204" pitchFamily="34" charset="0"/>
              </a:rPr>
              <a:t>=x</a:t>
            </a:r>
            <a:r>
              <a:rPr lang="en-US" altLang="x-none" b="1" dirty="0">
                <a:latin typeface="Arial" panose="020B0604020202020204" pitchFamily="34" charset="0"/>
                <a:sym typeface="Symbol" panose="05050102010706020507" pitchFamily="2" charset="2"/>
              </a:rPr>
              <a:t>)</a:t>
            </a:r>
            <a:r>
              <a:rPr lang="en-US" altLang="x-none" dirty="0">
                <a:latin typeface="Arial" panose="020B0604020202020204" pitchFamily="34" charset="0"/>
                <a:sym typeface="Symbol" panose="05050102010706020507" pitchFamily="2" charset="2"/>
              </a:rPr>
              <a:t> = (0.7)(1.0)(0.9)</a:t>
            </a:r>
            <a:endParaRPr lang="en-US" altLang="x-none" dirty="0">
              <a:latin typeface="Arial" panose="020B0604020202020204" pitchFamily="34" charset="0"/>
              <a:sym typeface="Symbol" panose="05050102010706020507" pitchFamily="2" charset="2"/>
            </a:endParaRPr>
          </a:p>
        </p:txBody>
      </p:sp>
      <p:sp>
        <p:nvSpPr>
          <p:cNvPr id="64540" name="Rectangle 5"/>
          <p:cNvSpPr/>
          <p:nvPr/>
        </p:nvSpPr>
        <p:spPr>
          <a:xfrm>
            <a:off x="6400800" y="2590800"/>
            <a:ext cx="538163" cy="825500"/>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4541" name="Rectangle 6"/>
          <p:cNvSpPr/>
          <p:nvPr/>
        </p:nvSpPr>
        <p:spPr>
          <a:xfrm>
            <a:off x="8077200" y="2590800"/>
            <a:ext cx="1649413" cy="457200"/>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4542" name="Rectangle 8"/>
          <p:cNvSpPr/>
          <p:nvPr/>
        </p:nvSpPr>
        <p:spPr>
          <a:xfrm>
            <a:off x="8734425" y="4191000"/>
            <a:ext cx="914400" cy="533400"/>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4543" name="TextBox 9"/>
          <p:cNvSpPr txBox="1"/>
          <p:nvPr/>
        </p:nvSpPr>
        <p:spPr>
          <a:xfrm>
            <a:off x="6400800" y="3429000"/>
            <a:ext cx="477838"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1</a:t>
            </a:r>
            <a:endParaRPr lang="en-US" altLang="x-none" sz="1400" dirty="0">
              <a:latin typeface="Arial" panose="020B0604020202020204" pitchFamily="34" charset="0"/>
            </a:endParaRPr>
          </a:p>
        </p:txBody>
      </p:sp>
      <p:sp>
        <p:nvSpPr>
          <p:cNvPr id="64544" name="TextBox 10"/>
          <p:cNvSpPr txBox="1"/>
          <p:nvPr/>
        </p:nvSpPr>
        <p:spPr>
          <a:xfrm>
            <a:off x="8769350" y="2933700"/>
            <a:ext cx="469900"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2</a:t>
            </a:r>
            <a:endParaRPr lang="en-US" altLang="x-none" sz="1400" dirty="0">
              <a:latin typeface="Arial" panose="020B0604020202020204" pitchFamily="34" charset="0"/>
            </a:endParaRPr>
          </a:p>
        </p:txBody>
      </p:sp>
      <p:sp>
        <p:nvSpPr>
          <p:cNvPr id="64545" name="TextBox 11"/>
          <p:cNvSpPr txBox="1"/>
          <p:nvPr/>
        </p:nvSpPr>
        <p:spPr>
          <a:xfrm>
            <a:off x="8704263" y="4733925"/>
            <a:ext cx="573087"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3</a:t>
            </a:r>
            <a:endParaRPr lang="en-US" altLang="x-none" sz="1400" dirty="0">
              <a:latin typeface="Arial" panose="020B0604020202020204" pitchFamily="34" charset="0"/>
            </a:endParaRPr>
          </a:p>
        </p:txBody>
      </p:sp>
      <p:sp>
        <p:nvSpPr>
          <p:cNvPr id="64546" name="Oval 13"/>
          <p:cNvSpPr/>
          <p:nvPr/>
        </p:nvSpPr>
        <p:spPr>
          <a:xfrm>
            <a:off x="7816850" y="3556000"/>
            <a:ext cx="55563" cy="52388"/>
          </a:xfrm>
          <a:prstGeom prst="ellipse">
            <a:avLst/>
          </a:prstGeom>
          <a:solidFill>
            <a:schemeClr val="tx1"/>
          </a:solidFill>
          <a:ln w="9525">
            <a:noFill/>
          </a:ln>
        </p:spPr>
        <p:txBody>
          <a:bodyPr anchor="ctr"/>
          <a:p>
            <a:pPr algn="ctr"/>
            <a:endParaRPr lang="zh-CN" altLang="en-US" sz="1400" dirty="0">
              <a:solidFill>
                <a:srgbClr val="FFFFFF"/>
              </a:solidFill>
              <a:latin typeface="Verdana" panose="020B0604030504040204" pitchFamily="2" charset="0"/>
            </a:endParaRPr>
          </a:p>
        </p:txBody>
      </p:sp>
      <p:cxnSp>
        <p:nvCxnSpPr>
          <p:cNvPr id="64547" name="Straight Arrow Connector 16"/>
          <p:cNvCxnSpPr/>
          <p:nvPr/>
        </p:nvCxnSpPr>
        <p:spPr>
          <a:xfrm flipH="1" flipV="1">
            <a:off x="6932613" y="3411538"/>
            <a:ext cx="892175" cy="152400"/>
          </a:xfrm>
          <a:prstGeom prst="straightConnector1">
            <a:avLst/>
          </a:prstGeom>
          <a:ln w="9525" cap="flat" cmpd="sng">
            <a:solidFill>
              <a:schemeClr val="tx1"/>
            </a:solidFill>
            <a:prstDash val="solid"/>
            <a:headEnd type="none" w="med" len="med"/>
            <a:tailEnd type="arrow" w="med" len="med"/>
          </a:ln>
        </p:spPr>
      </p:cxnSp>
      <p:sp>
        <p:nvSpPr>
          <p:cNvPr id="64548" name="Oval 18"/>
          <p:cNvSpPr/>
          <p:nvPr/>
        </p:nvSpPr>
        <p:spPr>
          <a:xfrm>
            <a:off x="6964363" y="2743200"/>
            <a:ext cx="1763712" cy="1676400"/>
          </a:xfrm>
          <a:prstGeom prst="ellipse">
            <a:avLst/>
          </a:prstGeom>
          <a:noFill/>
          <a:ln w="25400" cap="flat" cmpd="sng">
            <a:solidFill>
              <a:srgbClr val="6F9500"/>
            </a:solidFill>
            <a:prstDash val="solid"/>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4549" name="Rectangle 24"/>
          <p:cNvSpPr/>
          <p:nvPr/>
        </p:nvSpPr>
        <p:spPr>
          <a:xfrm>
            <a:off x="9353550" y="3422650"/>
            <a:ext cx="781050" cy="371475"/>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4550" name="TextBox 25"/>
          <p:cNvSpPr txBox="1"/>
          <p:nvPr/>
        </p:nvSpPr>
        <p:spPr>
          <a:xfrm>
            <a:off x="9601200" y="3733800"/>
            <a:ext cx="441325" cy="306705"/>
          </a:xfrm>
          <a:prstGeom prst="rect">
            <a:avLst/>
          </a:prstGeom>
          <a:noFill/>
          <a:ln w="9525">
            <a:noFill/>
          </a:ln>
        </p:spPr>
        <p:txBody>
          <a:bodyPr>
            <a:spAutoFit/>
          </a:bodyPr>
          <a:p>
            <a:r>
              <a:rPr lang="zh-CN" altLang="en-US" sz="1400" dirty="0">
                <a:latin typeface="Arial" panose="020B0604020202020204" pitchFamily="34" charset="0"/>
              </a:rPr>
              <a:t>O</a:t>
            </a:r>
            <a:r>
              <a:rPr lang="ar-SA" altLang="en-US" sz="1400" baseline="-25000" dirty="0">
                <a:latin typeface="Arial" panose="020B0604020202020204" pitchFamily="34" charset="0"/>
              </a:rPr>
              <a:t>4</a:t>
            </a:r>
            <a:endParaRPr lang="zh-CN" altLang="en-US" sz="1400" dirty="0">
              <a:latin typeface="Arial" panose="020B0604020202020204" pitchFamily="34" charset="0"/>
            </a:endParaRPr>
          </a:p>
        </p:txBody>
      </p:sp>
      <p:sp>
        <p:nvSpPr>
          <p:cNvPr id="64551" name="TextBox 26"/>
          <p:cNvSpPr txBox="1"/>
          <p:nvPr/>
        </p:nvSpPr>
        <p:spPr>
          <a:xfrm>
            <a:off x="8515350" y="2643188"/>
            <a:ext cx="501650" cy="275590"/>
          </a:xfrm>
          <a:prstGeom prst="rect">
            <a:avLst/>
          </a:prstGeom>
          <a:noFill/>
          <a:ln w="9525">
            <a:noFill/>
          </a:ln>
        </p:spPr>
        <p:txBody>
          <a:bodyPr>
            <a:spAutoFit/>
          </a:bodyPr>
          <a:p>
            <a:r>
              <a:rPr lang="en-US" altLang="x-none" sz="1200" b="1" dirty="0">
                <a:latin typeface="Arial" panose="020B0604020202020204" pitchFamily="34" charset="0"/>
              </a:rPr>
              <a:t>0.7</a:t>
            </a:r>
            <a:endParaRPr lang="en-US" altLang="x-none" sz="1200" b="1" dirty="0">
              <a:latin typeface="Arial" panose="020B0604020202020204" pitchFamily="34" charset="0"/>
            </a:endParaRPr>
          </a:p>
        </p:txBody>
      </p:sp>
      <p:sp>
        <p:nvSpPr>
          <p:cNvPr id="64552" name="TextBox 27"/>
          <p:cNvSpPr txBox="1"/>
          <p:nvPr/>
        </p:nvSpPr>
        <p:spPr>
          <a:xfrm>
            <a:off x="8042275" y="2752725"/>
            <a:ext cx="501650" cy="275590"/>
          </a:xfrm>
          <a:prstGeom prst="rect">
            <a:avLst/>
          </a:prstGeom>
          <a:noFill/>
          <a:ln w="9525">
            <a:noFill/>
          </a:ln>
        </p:spPr>
        <p:txBody>
          <a:bodyPr>
            <a:spAutoFit/>
          </a:bodyPr>
          <a:p>
            <a:r>
              <a:rPr lang="en-US" altLang="x-none" sz="1200" b="1" dirty="0">
                <a:latin typeface="Arial" panose="020B0604020202020204" pitchFamily="34" charset="0"/>
              </a:rPr>
              <a:t>0.1</a:t>
            </a:r>
            <a:endParaRPr lang="en-US" altLang="x-none" sz="1200" b="1" dirty="0">
              <a:latin typeface="Arial" panose="020B0604020202020204" pitchFamily="34" charset="0"/>
            </a:endParaRPr>
          </a:p>
        </p:txBody>
      </p:sp>
      <p:sp>
        <p:nvSpPr>
          <p:cNvPr id="64553" name="TextBox 29"/>
          <p:cNvSpPr txBox="1"/>
          <p:nvPr/>
        </p:nvSpPr>
        <p:spPr>
          <a:xfrm>
            <a:off x="8739188" y="4430713"/>
            <a:ext cx="668337" cy="275590"/>
          </a:xfrm>
          <a:prstGeom prst="rect">
            <a:avLst/>
          </a:prstGeom>
          <a:noFill/>
          <a:ln w="9525">
            <a:noFill/>
          </a:ln>
        </p:spPr>
        <p:txBody>
          <a:bodyPr>
            <a:spAutoFit/>
          </a:bodyPr>
          <a:p>
            <a:r>
              <a:rPr lang="en-US" altLang="x-none" sz="1200" b="1" dirty="0">
                <a:latin typeface="Arial" panose="020B0604020202020204" pitchFamily="34" charset="0"/>
              </a:rPr>
              <a:t>0.9</a:t>
            </a:r>
            <a:endParaRPr lang="en-US" altLang="x-none" sz="1200" b="1" dirty="0">
              <a:latin typeface="Arial" panose="020B0604020202020204" pitchFamily="34" charset="0"/>
            </a:endParaRPr>
          </a:p>
        </p:txBody>
      </p:sp>
      <p:sp>
        <p:nvSpPr>
          <p:cNvPr id="64554" name="TextBox 30"/>
          <p:cNvSpPr txBox="1"/>
          <p:nvPr/>
        </p:nvSpPr>
        <p:spPr>
          <a:xfrm>
            <a:off x="9629775" y="3505200"/>
            <a:ext cx="503238" cy="275590"/>
          </a:xfrm>
          <a:prstGeom prst="rect">
            <a:avLst/>
          </a:prstGeom>
          <a:noFill/>
          <a:ln w="9525">
            <a:noFill/>
          </a:ln>
        </p:spPr>
        <p:txBody>
          <a:bodyPr>
            <a:spAutoFit/>
          </a:bodyPr>
          <a:p>
            <a:r>
              <a:rPr lang="en-US" altLang="x-none" sz="1200" b="1" dirty="0">
                <a:latin typeface="Arial" panose="020B0604020202020204" pitchFamily="34" charset="0"/>
              </a:rPr>
              <a:t>0.7</a:t>
            </a:r>
            <a:endParaRPr lang="en-US" altLang="x-none" sz="1200" b="1" dirty="0">
              <a:latin typeface="Arial" panose="020B0604020202020204" pitchFamily="34" charset="0"/>
            </a:endParaRPr>
          </a:p>
        </p:txBody>
      </p:sp>
      <p:sp>
        <p:nvSpPr>
          <p:cNvPr id="64555" name="TextBox 14"/>
          <p:cNvSpPr txBox="1"/>
          <p:nvPr/>
        </p:nvSpPr>
        <p:spPr>
          <a:xfrm>
            <a:off x="7845425" y="3476625"/>
            <a:ext cx="334963" cy="306705"/>
          </a:xfrm>
          <a:prstGeom prst="rect">
            <a:avLst/>
          </a:prstGeom>
          <a:noFill/>
          <a:ln w="9525">
            <a:noFill/>
          </a:ln>
        </p:spPr>
        <p:txBody>
          <a:bodyPr>
            <a:spAutoFit/>
          </a:bodyPr>
          <a:p>
            <a:r>
              <a:rPr lang="en-US" altLang="x-none" sz="1400" dirty="0">
                <a:latin typeface="Arial" panose="020B0604020202020204" pitchFamily="34" charset="0"/>
              </a:rPr>
              <a:t>q</a:t>
            </a:r>
            <a:endParaRPr lang="en-US" altLang="x-none" sz="1400" dirty="0">
              <a:latin typeface="Arial" panose="020B0604020202020204" pitchFamily="34" charset="0"/>
            </a:endParaRPr>
          </a:p>
        </p:txBody>
      </p:sp>
      <p:sp>
        <p:nvSpPr>
          <p:cNvPr id="64556" name="Oval 18"/>
          <p:cNvSpPr/>
          <p:nvPr/>
        </p:nvSpPr>
        <p:spPr>
          <a:xfrm>
            <a:off x="6096000" y="1752600"/>
            <a:ext cx="3540125" cy="3657600"/>
          </a:xfrm>
          <a:prstGeom prst="ellipse">
            <a:avLst/>
          </a:prstGeom>
          <a:noFill/>
          <a:ln w="25400" cap="flat" cmpd="sng">
            <a:solidFill>
              <a:srgbClr val="6F9500"/>
            </a:solidFill>
            <a:prstDash val="solid"/>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4557" name="TextBox 29"/>
          <p:cNvSpPr txBox="1"/>
          <p:nvPr/>
        </p:nvSpPr>
        <p:spPr>
          <a:xfrm>
            <a:off x="9239250" y="4476750"/>
            <a:ext cx="668338" cy="275590"/>
          </a:xfrm>
          <a:prstGeom prst="rect">
            <a:avLst/>
          </a:prstGeom>
          <a:noFill/>
          <a:ln w="9525">
            <a:noFill/>
          </a:ln>
        </p:spPr>
        <p:txBody>
          <a:bodyPr>
            <a:spAutoFit/>
          </a:bodyPr>
          <a:p>
            <a:r>
              <a:rPr lang="en-US" altLang="x-none" sz="1200" b="1" dirty="0">
                <a:latin typeface="Arial" panose="020B0604020202020204" pitchFamily="34" charset="0"/>
              </a:rPr>
              <a:t>0.1</a:t>
            </a:r>
            <a:endParaRPr lang="en-US" altLang="x-none" sz="1200" b="1" dirty="0">
              <a:latin typeface="Arial" panose="020B0604020202020204" pitchFamily="34" charset="0"/>
            </a:endParaRPr>
          </a:p>
        </p:txBody>
      </p:sp>
      <p:sp>
        <p:nvSpPr>
          <p:cNvPr id="64558" name="TextBox 30"/>
          <p:cNvSpPr txBox="1"/>
          <p:nvPr/>
        </p:nvSpPr>
        <p:spPr>
          <a:xfrm>
            <a:off x="9296400" y="3505200"/>
            <a:ext cx="503238" cy="275590"/>
          </a:xfrm>
          <a:prstGeom prst="rect">
            <a:avLst/>
          </a:prstGeom>
          <a:noFill/>
          <a:ln w="9525">
            <a:noFill/>
          </a:ln>
        </p:spPr>
        <p:txBody>
          <a:bodyPr>
            <a:spAutoFit/>
          </a:bodyPr>
          <a:p>
            <a:r>
              <a:rPr lang="en-US" altLang="x-none" sz="1200" b="1" dirty="0">
                <a:latin typeface="Arial" panose="020B0604020202020204" pitchFamily="34" charset="0"/>
              </a:rPr>
              <a:t>0.3</a:t>
            </a:r>
            <a:endParaRPr lang="en-US" altLang="x-none" sz="1200" b="1" dirty="0">
              <a:latin typeface="Arial" panose="020B0604020202020204" pitchFamily="34" charset="0"/>
            </a:endParaRPr>
          </a:p>
        </p:txBody>
      </p:sp>
      <p:cxnSp>
        <p:nvCxnSpPr>
          <p:cNvPr id="64559" name="Straight Arrow Connector 16"/>
          <p:cNvCxnSpPr/>
          <p:nvPr/>
        </p:nvCxnSpPr>
        <p:spPr>
          <a:xfrm flipH="1" flipV="1">
            <a:off x="6388100" y="2597150"/>
            <a:ext cx="1490663" cy="1006475"/>
          </a:xfrm>
          <a:prstGeom prst="straightConnector1">
            <a:avLst/>
          </a:prstGeom>
          <a:ln w="9525" cap="flat" cmpd="sng">
            <a:solidFill>
              <a:schemeClr val="tx1"/>
            </a:solidFill>
            <a:prstDash val="solid"/>
            <a:headEnd type="none" w="med" len="med"/>
            <a:tailEnd type="arrow" w="med" len="med"/>
          </a:ln>
        </p:spPr>
      </p:cxnSp>
      <p:sp>
        <p:nvSpPr>
          <p:cNvPr id="64560" name="TextBox 26"/>
          <p:cNvSpPr txBox="1"/>
          <p:nvPr/>
        </p:nvSpPr>
        <p:spPr>
          <a:xfrm>
            <a:off x="9404350" y="2590800"/>
            <a:ext cx="501650" cy="275590"/>
          </a:xfrm>
          <a:prstGeom prst="rect">
            <a:avLst/>
          </a:prstGeom>
          <a:noFill/>
          <a:ln w="9525">
            <a:noFill/>
          </a:ln>
        </p:spPr>
        <p:txBody>
          <a:bodyPr>
            <a:spAutoFit/>
          </a:bodyPr>
          <a:p>
            <a:r>
              <a:rPr lang="en-US" altLang="x-none" sz="1200" b="1" dirty="0">
                <a:latin typeface="Arial" panose="020B0604020202020204" pitchFamily="34" charset="0"/>
              </a:rPr>
              <a:t>0.2</a:t>
            </a:r>
            <a:endParaRPr lang="en-US" altLang="x-none" sz="1200" b="1" dirty="0">
              <a:latin typeface="Arial" panose="020B0604020202020204" pitchFamily="34" charset="0"/>
            </a:endParaRPr>
          </a:p>
        </p:txBody>
      </p:sp>
      <p:sp>
        <p:nvSpPr>
          <p:cNvPr id="64561" name="Text Box 77"/>
          <p:cNvSpPr txBox="1"/>
          <p:nvPr/>
        </p:nvSpPr>
        <p:spPr>
          <a:xfrm>
            <a:off x="6553200" y="5486400"/>
            <a:ext cx="2667000" cy="368300"/>
          </a:xfrm>
          <a:prstGeom prst="rect">
            <a:avLst/>
          </a:prstGeom>
          <a:noFill/>
          <a:ln w="9525">
            <a:noFill/>
          </a:ln>
        </p:spPr>
        <p:txBody>
          <a:bodyPr>
            <a:spAutoFit/>
          </a:bodyPr>
          <a:p>
            <a:pPr>
              <a:spcBef>
                <a:spcPct val="50000"/>
              </a:spcBef>
            </a:pPr>
            <a:r>
              <a:rPr lang="en-US" altLang="x-none" b="1" dirty="0">
                <a:latin typeface="Arial" panose="020B0604020202020204" pitchFamily="34" charset="0"/>
                <a:sym typeface="Symbol" panose="05050102010706020507" pitchFamily="2" charset="2"/>
              </a:rPr>
              <a:t>(0.2)(0.7)(0.1)  </a:t>
            </a:r>
            <a:r>
              <a:rPr lang="en-US" altLang="x-none" b="1" dirty="0">
                <a:latin typeface="Arial" panose="020B0604020202020204" pitchFamily="34" charset="0"/>
              </a:rPr>
              <a:t>P</a:t>
            </a:r>
            <a:r>
              <a:rPr lang="en-US" altLang="x-none" b="1" baseline="-25000" dirty="0">
                <a:latin typeface="Arial" panose="020B0604020202020204" pitchFamily="34" charset="0"/>
              </a:rPr>
              <a:t>nn</a:t>
            </a:r>
            <a:r>
              <a:rPr lang="en-US" altLang="x-none" b="1" dirty="0">
                <a:latin typeface="Arial" panose="020B0604020202020204" pitchFamily="34" charset="0"/>
              </a:rPr>
              <a:t>(O</a:t>
            </a:r>
            <a:r>
              <a:rPr lang="en-US" altLang="x-none" b="1" baseline="-25000" dirty="0">
                <a:latin typeface="Arial" panose="020B0604020202020204" pitchFamily="34" charset="0"/>
              </a:rPr>
              <a:t>1</a:t>
            </a:r>
            <a:r>
              <a:rPr lang="en-US" altLang="x-none" b="1" dirty="0">
                <a:latin typeface="Arial" panose="020B0604020202020204" pitchFamily="34" charset="0"/>
                <a:sym typeface="Symbol" panose="05050102010706020507" pitchFamily="2" charset="2"/>
              </a:rPr>
              <a:t>)</a:t>
            </a:r>
            <a:endParaRPr lang="en-US" altLang="x-none" b="1" dirty="0">
              <a:latin typeface="Arial" panose="020B0604020202020204" pitchFamily="34" charset="0"/>
              <a:sym typeface="Symbol" panose="05050102010706020507" pitchFamily="2" charset="2"/>
            </a:endParaRPr>
          </a:p>
        </p:txBody>
      </p:sp>
      <p:graphicFrame>
        <p:nvGraphicFramePr>
          <p:cNvPr id="64562" name="对象 64561"/>
          <p:cNvGraphicFramePr>
            <a:graphicFrameLocks noChangeAspect="1"/>
          </p:cNvGraphicFramePr>
          <p:nvPr/>
        </p:nvGraphicFramePr>
        <p:xfrm>
          <a:off x="6934200" y="3429000"/>
          <a:ext cx="812800" cy="334963"/>
        </p:xfrm>
        <a:graphic>
          <a:graphicData uri="http://schemas.openxmlformats.org/presentationml/2006/ole">
            <mc:AlternateContent xmlns:mc="http://schemas.openxmlformats.org/markup-compatibility/2006">
              <mc:Choice xmlns:v="urn:schemas-microsoft-com:vml" Requires="v">
                <p:oleObj spid="_x0000_s3100" name="" r:id="rId1" imgW="520700" imgH="215900" progId="Equation.3">
                  <p:embed/>
                </p:oleObj>
              </mc:Choice>
              <mc:Fallback>
                <p:oleObj name="" r:id="rId1" imgW="520700" imgH="215900" progId="Equation.3">
                  <p:embed/>
                  <p:pic>
                    <p:nvPicPr>
                      <p:cNvPr id="0" name="图片 3099"/>
                      <p:cNvPicPr/>
                      <p:nvPr/>
                    </p:nvPicPr>
                    <p:blipFill>
                      <a:blip r:embed="rId2"/>
                      <a:stretch>
                        <a:fillRect/>
                      </a:stretch>
                    </p:blipFill>
                    <p:spPr>
                      <a:xfrm>
                        <a:off x="6934200" y="3429000"/>
                        <a:ext cx="812800" cy="334963"/>
                      </a:xfrm>
                      <a:prstGeom prst="rect">
                        <a:avLst/>
                      </a:prstGeom>
                      <a:noFill/>
                      <a:ln w="38100">
                        <a:noFill/>
                        <a:miter/>
                      </a:ln>
                    </p:spPr>
                  </p:pic>
                </p:oleObj>
              </mc:Fallback>
            </mc:AlternateContent>
          </a:graphicData>
        </a:graphic>
      </p:graphicFrame>
      <p:graphicFrame>
        <p:nvGraphicFramePr>
          <p:cNvPr id="64563" name="对象 64562"/>
          <p:cNvGraphicFramePr>
            <a:graphicFrameLocks noChangeAspect="1"/>
          </p:cNvGraphicFramePr>
          <p:nvPr/>
        </p:nvGraphicFramePr>
        <p:xfrm>
          <a:off x="6934200" y="2743200"/>
          <a:ext cx="774700" cy="349250"/>
        </p:xfrm>
        <a:graphic>
          <a:graphicData uri="http://schemas.openxmlformats.org/presentationml/2006/ole">
            <mc:AlternateContent xmlns:mc="http://schemas.openxmlformats.org/markup-compatibility/2006">
              <mc:Choice xmlns:v="urn:schemas-microsoft-com:vml" Requires="v">
                <p:oleObj spid="_x0000_s3101" name="" r:id="rId3" imgW="534035" imgH="241300" progId="Equation.3">
                  <p:embed/>
                </p:oleObj>
              </mc:Choice>
              <mc:Fallback>
                <p:oleObj name="" r:id="rId3" imgW="534035" imgH="241300" progId="Equation.3">
                  <p:embed/>
                  <p:pic>
                    <p:nvPicPr>
                      <p:cNvPr id="0" name="图片 3100"/>
                      <p:cNvPicPr/>
                      <p:nvPr/>
                    </p:nvPicPr>
                    <p:blipFill>
                      <a:blip r:embed="rId4"/>
                      <a:stretch>
                        <a:fillRect/>
                      </a:stretch>
                    </p:blipFill>
                    <p:spPr>
                      <a:xfrm>
                        <a:off x="6934200" y="2743200"/>
                        <a:ext cx="774700" cy="349250"/>
                      </a:xfrm>
                      <a:prstGeom prst="rect">
                        <a:avLst/>
                      </a:prstGeom>
                      <a:noFill/>
                      <a:ln w="38100">
                        <a:noFill/>
                        <a:miter/>
                      </a:ln>
                    </p:spPr>
                  </p:pic>
                </p:oleObj>
              </mc:Fallback>
            </mc:AlternateContent>
          </a:graphicData>
        </a:graphic>
      </p:graphicFrame>
      <p:sp>
        <p:nvSpPr>
          <p:cNvPr id="64564" name="Date Placeholder 49"/>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Freeform 52"/>
          <p:cNvSpPr/>
          <p:nvPr/>
        </p:nvSpPr>
        <p:spPr>
          <a:xfrm>
            <a:off x="8064500" y="2570163"/>
            <a:ext cx="1663700" cy="368300"/>
          </a:xfrm>
          <a:custGeom>
            <a:avLst/>
            <a:gdLst>
              <a:gd name="txL" fmla="*/ 0 w 1664204"/>
              <a:gd name="txT" fmla="*/ 0 h 481775"/>
              <a:gd name="txR" fmla="*/ 1664204 w 1664204"/>
              <a:gd name="txB" fmla="*/ 481775 h 481775"/>
            </a:gdLst>
            <a:ahLst/>
            <a:cxnLst>
              <a:cxn ang="0">
                <a:pos x="0" y="189489"/>
              </a:cxn>
              <a:cxn ang="0">
                <a:pos x="14594" y="0"/>
              </a:cxn>
              <a:cxn ang="0">
                <a:pos x="1663700" y="14576"/>
              </a:cxn>
              <a:cxn ang="0">
                <a:pos x="1649106" y="466436"/>
              </a:cxn>
              <a:cxn ang="0">
                <a:pos x="467004" y="481012"/>
              </a:cxn>
              <a:cxn ang="0">
                <a:pos x="306471" y="335251"/>
              </a:cxn>
              <a:cxn ang="0">
                <a:pos x="160532" y="247794"/>
              </a:cxn>
              <a:cxn ang="0">
                <a:pos x="0" y="189489"/>
              </a:cxn>
            </a:cxnLst>
            <a:rect l="txL" t="txT" r="txR" b="txB"/>
            <a:pathLst>
              <a:path w="1664204" h="481775">
                <a:moveTo>
                  <a:pt x="0" y="189790"/>
                </a:moveTo>
                <a:lnTo>
                  <a:pt x="14598" y="0"/>
                </a:lnTo>
                <a:lnTo>
                  <a:pt x="1664204" y="14599"/>
                </a:lnTo>
                <a:lnTo>
                  <a:pt x="1649606" y="467176"/>
                </a:lnTo>
                <a:lnTo>
                  <a:pt x="467145" y="481775"/>
                </a:lnTo>
                <a:lnTo>
                  <a:pt x="306564" y="335783"/>
                </a:lnTo>
                <a:lnTo>
                  <a:pt x="160581" y="248187"/>
                </a:lnTo>
                <a:lnTo>
                  <a:pt x="0" y="189790"/>
                </a:lnTo>
                <a:close/>
              </a:path>
            </a:pathLst>
          </a:custGeom>
          <a:solidFill>
            <a:schemeClr val="accent1"/>
          </a:solidFill>
          <a:ln w="9525">
            <a:noFill/>
          </a:ln>
        </p:spPr>
        <p:txBody>
          <a:bodyPr>
            <a:spAutoFit/>
          </a:bodyPr>
          <a:p>
            <a:endParaRPr lang="zh-CN" altLang="en-US" dirty="0">
              <a:latin typeface="Verdana" panose="020B0604030504040204" pitchFamily="2" charset="0"/>
            </a:endParaRPr>
          </a:p>
        </p:txBody>
      </p:sp>
      <p:sp>
        <p:nvSpPr>
          <p:cNvPr id="66563" name="Title 1"/>
          <p:cNvSpPr/>
          <p:nvPr>
            <p:ph type="title"/>
          </p:nvPr>
        </p:nvSpPr>
        <p:spPr>
          <a:xfrm>
            <a:off x="1681163" y="106363"/>
            <a:ext cx="8986837" cy="725487"/>
          </a:xfrm>
        </p:spPr>
        <p:txBody>
          <a:bodyPr vert="horz" wrap="square" anchor="b">
            <a:normAutofit fontScale="90000"/>
          </a:bodyPr>
          <a:p>
            <a:r>
              <a:rPr lang="en-US" altLang="x-none" dirty="0"/>
              <a:t>Minimizing CPU: </a:t>
            </a:r>
            <a:r>
              <a:rPr lang="en-US" altLang="x-none" sz="3600" dirty="0"/>
              <a:t>Computing Bounds</a:t>
            </a:r>
            <a:endParaRPr lang="en-US" altLang="x-none" dirty="0"/>
          </a:p>
        </p:txBody>
      </p:sp>
      <p:sp>
        <p:nvSpPr>
          <p:cNvPr id="66564" name="Footer Placeholder 4"/>
          <p:cNvSpPr txBox="1"/>
          <p:nvPr/>
        </p:nvSpPr>
        <p:spPr>
          <a:xfrm>
            <a:off x="4292600" y="6248400"/>
            <a:ext cx="3632200" cy="457200"/>
          </a:xfrm>
          <a:prstGeom prst="rect">
            <a:avLst/>
          </a:prstGeom>
          <a:noFill/>
          <a:ln w="9525">
            <a:noFill/>
          </a:ln>
        </p:spPr>
        <p:txBody>
          <a:bodyPr/>
          <a:p>
            <a:pPr algn="ct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66565" name="Slide Number Placeholder 22"/>
          <p:cNvSpPr txBox="1"/>
          <p:nvPr/>
        </p:nvSpPr>
        <p:spPr>
          <a:xfrm>
            <a:off x="8077200" y="6248400"/>
            <a:ext cx="2133600" cy="457200"/>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sp>
        <p:nvSpPr>
          <p:cNvPr id="66566" name="Rectangle 5"/>
          <p:cNvSpPr/>
          <p:nvPr/>
        </p:nvSpPr>
        <p:spPr>
          <a:xfrm>
            <a:off x="1765300" y="2438400"/>
            <a:ext cx="520700" cy="839788"/>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6567" name="Rectangle 6"/>
          <p:cNvSpPr/>
          <p:nvPr/>
        </p:nvSpPr>
        <p:spPr>
          <a:xfrm>
            <a:off x="3641725" y="2349500"/>
            <a:ext cx="1844675" cy="371475"/>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6568" name="Rectangle 8"/>
          <p:cNvSpPr/>
          <p:nvPr/>
        </p:nvSpPr>
        <p:spPr>
          <a:xfrm>
            <a:off x="3886200" y="4038600"/>
            <a:ext cx="766763" cy="530225"/>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6569" name="TextBox 9"/>
          <p:cNvSpPr txBox="1"/>
          <p:nvPr/>
        </p:nvSpPr>
        <p:spPr>
          <a:xfrm>
            <a:off x="1825625" y="3228975"/>
            <a:ext cx="708025"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1</a:t>
            </a:r>
            <a:endParaRPr lang="en-US" altLang="x-none" sz="1400" dirty="0">
              <a:latin typeface="Arial" panose="020B0604020202020204" pitchFamily="34" charset="0"/>
            </a:endParaRPr>
          </a:p>
        </p:txBody>
      </p:sp>
      <p:sp>
        <p:nvSpPr>
          <p:cNvPr id="66570" name="TextBox 10"/>
          <p:cNvSpPr txBox="1"/>
          <p:nvPr/>
        </p:nvSpPr>
        <p:spPr>
          <a:xfrm>
            <a:off x="4464050" y="2647950"/>
            <a:ext cx="700088"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2</a:t>
            </a:r>
            <a:endParaRPr lang="en-US" altLang="x-none" sz="1400" dirty="0">
              <a:latin typeface="Arial" panose="020B0604020202020204" pitchFamily="34" charset="0"/>
            </a:endParaRPr>
          </a:p>
        </p:txBody>
      </p:sp>
      <p:sp>
        <p:nvSpPr>
          <p:cNvPr id="66571" name="TextBox 11"/>
          <p:cNvSpPr txBox="1"/>
          <p:nvPr/>
        </p:nvSpPr>
        <p:spPr>
          <a:xfrm>
            <a:off x="4100513" y="4524375"/>
            <a:ext cx="584200"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3</a:t>
            </a:r>
            <a:endParaRPr lang="en-US" altLang="x-none" sz="1400" dirty="0">
              <a:latin typeface="Arial" panose="020B0604020202020204" pitchFamily="34" charset="0"/>
            </a:endParaRPr>
          </a:p>
        </p:txBody>
      </p:sp>
      <p:sp>
        <p:nvSpPr>
          <p:cNvPr id="66572" name="Oval 12"/>
          <p:cNvSpPr/>
          <p:nvPr/>
        </p:nvSpPr>
        <p:spPr>
          <a:xfrm>
            <a:off x="1957388" y="2662238"/>
            <a:ext cx="57150" cy="52387"/>
          </a:xfrm>
          <a:prstGeom prst="ellipse">
            <a:avLst/>
          </a:prstGeom>
          <a:solidFill>
            <a:schemeClr val="tx1"/>
          </a:solidFill>
          <a:ln w="9525">
            <a:noFill/>
          </a:ln>
        </p:spPr>
        <p:txBody>
          <a:bodyPr anchor="ctr"/>
          <a:p>
            <a:pPr algn="ctr"/>
            <a:endParaRPr lang="zh-CN" altLang="en-US" sz="1400" dirty="0">
              <a:solidFill>
                <a:srgbClr val="FFFFFF"/>
              </a:solidFill>
              <a:latin typeface="Verdana" panose="020B0604030504040204" pitchFamily="2" charset="0"/>
            </a:endParaRPr>
          </a:p>
        </p:txBody>
      </p:sp>
      <p:sp>
        <p:nvSpPr>
          <p:cNvPr id="66573" name="Oval 13"/>
          <p:cNvSpPr/>
          <p:nvPr/>
        </p:nvSpPr>
        <p:spPr>
          <a:xfrm>
            <a:off x="3206750" y="3175000"/>
            <a:ext cx="55563" cy="52388"/>
          </a:xfrm>
          <a:prstGeom prst="ellipse">
            <a:avLst/>
          </a:prstGeom>
          <a:solidFill>
            <a:schemeClr val="tx1"/>
          </a:solidFill>
          <a:ln w="9525">
            <a:noFill/>
          </a:ln>
        </p:spPr>
        <p:txBody>
          <a:bodyPr anchor="ctr"/>
          <a:p>
            <a:pPr algn="ctr"/>
            <a:endParaRPr lang="zh-CN" altLang="en-US" sz="1400" dirty="0">
              <a:solidFill>
                <a:srgbClr val="FFFFFF"/>
              </a:solidFill>
              <a:latin typeface="Verdana" panose="020B0604030504040204" pitchFamily="2" charset="0"/>
            </a:endParaRPr>
          </a:p>
        </p:txBody>
      </p:sp>
      <p:cxnSp>
        <p:nvCxnSpPr>
          <p:cNvPr id="66574" name="Straight Arrow Connector 16"/>
          <p:cNvCxnSpPr>
            <a:stCxn id="66573" idx="1"/>
          </p:cNvCxnSpPr>
          <p:nvPr/>
        </p:nvCxnSpPr>
        <p:spPr>
          <a:xfrm flipH="1" flipV="1">
            <a:off x="1990725" y="2671763"/>
            <a:ext cx="1223963" cy="511175"/>
          </a:xfrm>
          <a:prstGeom prst="straightConnector1">
            <a:avLst/>
          </a:prstGeom>
          <a:ln w="9525" cap="flat" cmpd="sng">
            <a:solidFill>
              <a:schemeClr val="tx1"/>
            </a:solidFill>
            <a:prstDash val="solid"/>
            <a:headEnd type="none" w="med" len="med"/>
            <a:tailEnd type="arrow" w="med" len="med"/>
          </a:ln>
        </p:spPr>
      </p:cxnSp>
      <p:sp>
        <p:nvSpPr>
          <p:cNvPr id="66575" name="Oval 18"/>
          <p:cNvSpPr/>
          <p:nvPr/>
        </p:nvSpPr>
        <p:spPr>
          <a:xfrm>
            <a:off x="1887538" y="1914525"/>
            <a:ext cx="2695575" cy="2571750"/>
          </a:xfrm>
          <a:prstGeom prst="ellipse">
            <a:avLst/>
          </a:prstGeom>
          <a:noFill/>
          <a:ln w="25400" cap="flat" cmpd="sng">
            <a:solidFill>
              <a:srgbClr val="6F9500"/>
            </a:solidFill>
            <a:prstDash val="solid"/>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6576" name="Rectangle 24"/>
          <p:cNvSpPr/>
          <p:nvPr/>
        </p:nvSpPr>
        <p:spPr>
          <a:xfrm>
            <a:off x="4718050" y="3338513"/>
            <a:ext cx="768350" cy="371475"/>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6577" name="TextBox 25"/>
          <p:cNvSpPr txBox="1"/>
          <p:nvPr/>
        </p:nvSpPr>
        <p:spPr>
          <a:xfrm>
            <a:off x="4875213" y="3657600"/>
            <a:ext cx="420687" cy="306705"/>
          </a:xfrm>
          <a:prstGeom prst="rect">
            <a:avLst/>
          </a:prstGeom>
          <a:noFill/>
          <a:ln w="9525">
            <a:noFill/>
          </a:ln>
        </p:spPr>
        <p:txBody>
          <a:bodyPr>
            <a:spAutoFit/>
          </a:bodyPr>
          <a:p>
            <a:r>
              <a:rPr lang="zh-CN" altLang="en-US" sz="1400" dirty="0">
                <a:latin typeface="Arial" panose="020B0604020202020204" pitchFamily="34" charset="0"/>
              </a:rPr>
              <a:t>O</a:t>
            </a:r>
            <a:r>
              <a:rPr lang="ar-SA" altLang="en-US" sz="1400" baseline="-25000" dirty="0">
                <a:latin typeface="Arial" panose="020B0604020202020204" pitchFamily="34" charset="0"/>
              </a:rPr>
              <a:t>4</a:t>
            </a:r>
            <a:endParaRPr lang="zh-CN" altLang="en-US" sz="1400" dirty="0">
              <a:latin typeface="Arial" panose="020B0604020202020204" pitchFamily="34" charset="0"/>
            </a:endParaRPr>
          </a:p>
        </p:txBody>
      </p:sp>
      <p:sp>
        <p:nvSpPr>
          <p:cNvPr id="66578" name="TextBox 26"/>
          <p:cNvSpPr txBox="1"/>
          <p:nvPr/>
        </p:nvSpPr>
        <p:spPr>
          <a:xfrm>
            <a:off x="4383088" y="2362200"/>
            <a:ext cx="493712" cy="275590"/>
          </a:xfrm>
          <a:prstGeom prst="rect">
            <a:avLst/>
          </a:prstGeom>
          <a:noFill/>
          <a:ln w="9525">
            <a:noFill/>
          </a:ln>
        </p:spPr>
        <p:txBody>
          <a:bodyPr>
            <a:spAutoFit/>
          </a:bodyPr>
          <a:p>
            <a:r>
              <a:rPr lang="en-US" altLang="x-none" sz="1200" b="1" dirty="0">
                <a:latin typeface="Arial" panose="020B0604020202020204" pitchFamily="34" charset="0"/>
              </a:rPr>
              <a:t>0.7</a:t>
            </a:r>
            <a:endParaRPr lang="en-US" altLang="x-none" sz="1200" b="1" dirty="0">
              <a:latin typeface="Arial" panose="020B0604020202020204" pitchFamily="34" charset="0"/>
            </a:endParaRPr>
          </a:p>
        </p:txBody>
      </p:sp>
      <p:sp>
        <p:nvSpPr>
          <p:cNvPr id="66579" name="TextBox 27"/>
          <p:cNvSpPr txBox="1"/>
          <p:nvPr/>
        </p:nvSpPr>
        <p:spPr>
          <a:xfrm>
            <a:off x="3621088" y="2438400"/>
            <a:ext cx="493712" cy="275590"/>
          </a:xfrm>
          <a:prstGeom prst="rect">
            <a:avLst/>
          </a:prstGeom>
          <a:noFill/>
          <a:ln w="9525">
            <a:noFill/>
          </a:ln>
        </p:spPr>
        <p:txBody>
          <a:bodyPr>
            <a:spAutoFit/>
          </a:bodyPr>
          <a:p>
            <a:r>
              <a:rPr lang="en-US" altLang="x-none" sz="1200" b="1" dirty="0">
                <a:latin typeface="Arial" panose="020B0604020202020204" pitchFamily="34" charset="0"/>
              </a:rPr>
              <a:t>0.3</a:t>
            </a:r>
            <a:endParaRPr lang="en-US" altLang="x-none" sz="1200" b="1" dirty="0">
              <a:latin typeface="Arial" panose="020B0604020202020204" pitchFamily="34" charset="0"/>
            </a:endParaRPr>
          </a:p>
        </p:txBody>
      </p:sp>
      <p:sp>
        <p:nvSpPr>
          <p:cNvPr id="66580" name="TextBox 28"/>
          <p:cNvSpPr txBox="1"/>
          <p:nvPr/>
        </p:nvSpPr>
        <p:spPr>
          <a:xfrm>
            <a:off x="3830638" y="4002088"/>
            <a:ext cx="493712" cy="275590"/>
          </a:xfrm>
          <a:prstGeom prst="rect">
            <a:avLst/>
          </a:prstGeom>
          <a:noFill/>
          <a:ln w="9525">
            <a:noFill/>
          </a:ln>
        </p:spPr>
        <p:txBody>
          <a:bodyPr>
            <a:spAutoFit/>
          </a:bodyPr>
          <a:p>
            <a:r>
              <a:rPr lang="en-US" altLang="x-none" sz="1200" b="1" dirty="0">
                <a:latin typeface="Arial" panose="020B0604020202020204" pitchFamily="34" charset="0"/>
              </a:rPr>
              <a:t>0.1</a:t>
            </a:r>
            <a:endParaRPr lang="en-US" altLang="x-none" sz="1200" b="1" dirty="0">
              <a:latin typeface="Arial" panose="020B0604020202020204" pitchFamily="34" charset="0"/>
            </a:endParaRPr>
          </a:p>
        </p:txBody>
      </p:sp>
      <p:sp>
        <p:nvSpPr>
          <p:cNvPr id="66581" name="TextBox 29"/>
          <p:cNvSpPr txBox="1"/>
          <p:nvPr/>
        </p:nvSpPr>
        <p:spPr>
          <a:xfrm>
            <a:off x="4114800" y="4191000"/>
            <a:ext cx="492125" cy="275590"/>
          </a:xfrm>
          <a:prstGeom prst="rect">
            <a:avLst/>
          </a:prstGeom>
          <a:noFill/>
          <a:ln w="9525">
            <a:noFill/>
          </a:ln>
        </p:spPr>
        <p:txBody>
          <a:bodyPr>
            <a:spAutoFit/>
          </a:bodyPr>
          <a:p>
            <a:r>
              <a:rPr lang="en-US" altLang="x-none" sz="1200" b="1" dirty="0">
                <a:latin typeface="Arial" panose="020B0604020202020204" pitchFamily="34" charset="0"/>
              </a:rPr>
              <a:t>0.9</a:t>
            </a:r>
            <a:endParaRPr lang="en-US" altLang="x-none" sz="1200" b="1" dirty="0">
              <a:latin typeface="Arial" panose="020B0604020202020204" pitchFamily="34" charset="0"/>
            </a:endParaRPr>
          </a:p>
        </p:txBody>
      </p:sp>
      <p:sp>
        <p:nvSpPr>
          <p:cNvPr id="66582" name="TextBox 30"/>
          <p:cNvSpPr txBox="1"/>
          <p:nvPr/>
        </p:nvSpPr>
        <p:spPr>
          <a:xfrm>
            <a:off x="4872038" y="3392488"/>
            <a:ext cx="495300" cy="275590"/>
          </a:xfrm>
          <a:prstGeom prst="rect">
            <a:avLst/>
          </a:prstGeom>
          <a:noFill/>
          <a:ln w="9525">
            <a:noFill/>
          </a:ln>
        </p:spPr>
        <p:txBody>
          <a:bodyPr>
            <a:spAutoFit/>
          </a:bodyPr>
          <a:p>
            <a:r>
              <a:rPr lang="en-US" altLang="x-none" sz="1200" b="1" dirty="0">
                <a:latin typeface="Arial" panose="020B0604020202020204" pitchFamily="34" charset="0"/>
              </a:rPr>
              <a:t>1.0</a:t>
            </a:r>
            <a:endParaRPr lang="en-US" altLang="x-none" sz="1200" b="1" dirty="0">
              <a:latin typeface="Arial" panose="020B0604020202020204" pitchFamily="34" charset="0"/>
            </a:endParaRPr>
          </a:p>
        </p:txBody>
      </p:sp>
      <p:sp>
        <p:nvSpPr>
          <p:cNvPr id="66583" name="TextBox 14"/>
          <p:cNvSpPr txBox="1"/>
          <p:nvPr/>
        </p:nvSpPr>
        <p:spPr>
          <a:xfrm>
            <a:off x="3235325" y="3095625"/>
            <a:ext cx="330200" cy="306705"/>
          </a:xfrm>
          <a:prstGeom prst="rect">
            <a:avLst/>
          </a:prstGeom>
          <a:noFill/>
          <a:ln w="9525">
            <a:noFill/>
          </a:ln>
        </p:spPr>
        <p:txBody>
          <a:bodyPr>
            <a:spAutoFit/>
          </a:bodyPr>
          <a:p>
            <a:r>
              <a:rPr lang="en-US" altLang="x-none" sz="1400" dirty="0">
                <a:latin typeface="Arial" panose="020B0604020202020204" pitchFamily="34" charset="0"/>
              </a:rPr>
              <a:t>q</a:t>
            </a:r>
            <a:endParaRPr lang="en-US" altLang="x-none" sz="1400" dirty="0">
              <a:latin typeface="Arial" panose="020B0604020202020204" pitchFamily="34" charset="0"/>
            </a:endParaRPr>
          </a:p>
        </p:txBody>
      </p:sp>
      <p:sp>
        <p:nvSpPr>
          <p:cNvPr id="66584" name="TextBox 14"/>
          <p:cNvSpPr txBox="1"/>
          <p:nvPr/>
        </p:nvSpPr>
        <p:spPr>
          <a:xfrm>
            <a:off x="1752600" y="2457450"/>
            <a:ext cx="228600" cy="306705"/>
          </a:xfrm>
          <a:prstGeom prst="rect">
            <a:avLst/>
          </a:prstGeom>
          <a:noFill/>
          <a:ln w="9525">
            <a:noFill/>
          </a:ln>
        </p:spPr>
        <p:txBody>
          <a:bodyPr>
            <a:spAutoFit/>
          </a:bodyPr>
          <a:p>
            <a:r>
              <a:rPr lang="en-US" altLang="x-none" sz="1400" dirty="0">
                <a:latin typeface="Arial" panose="020B0604020202020204" pitchFamily="34" charset="0"/>
              </a:rPr>
              <a:t>x</a:t>
            </a:r>
            <a:endParaRPr lang="en-US" altLang="x-none" sz="1400" dirty="0">
              <a:latin typeface="Arial" panose="020B0604020202020204" pitchFamily="34" charset="0"/>
            </a:endParaRPr>
          </a:p>
        </p:txBody>
      </p:sp>
      <p:sp>
        <p:nvSpPr>
          <p:cNvPr id="66585" name="Text Box 26"/>
          <p:cNvSpPr txBox="1"/>
          <p:nvPr/>
        </p:nvSpPr>
        <p:spPr>
          <a:xfrm>
            <a:off x="1981200" y="5105400"/>
            <a:ext cx="3581400" cy="368300"/>
          </a:xfrm>
          <a:prstGeom prst="rect">
            <a:avLst/>
          </a:prstGeom>
          <a:noFill/>
          <a:ln w="9525">
            <a:noFill/>
          </a:ln>
        </p:spPr>
        <p:txBody>
          <a:bodyPr>
            <a:spAutoFit/>
          </a:bodyPr>
          <a:p>
            <a:pPr>
              <a:spcBef>
                <a:spcPct val="50000"/>
              </a:spcBef>
            </a:pPr>
            <a:r>
              <a:rPr lang="en-US" altLang="x-none" b="1" dirty="0">
                <a:latin typeface="Arial" panose="020B0604020202020204" pitchFamily="34" charset="0"/>
              </a:rPr>
              <a:t>P</a:t>
            </a:r>
            <a:r>
              <a:rPr lang="en-US" altLang="x-none" b="1" baseline="-25000" dirty="0">
                <a:latin typeface="Arial" panose="020B0604020202020204" pitchFamily="34" charset="0"/>
              </a:rPr>
              <a:t>nn</a:t>
            </a:r>
            <a:r>
              <a:rPr lang="en-US" altLang="x-none" b="1" dirty="0">
                <a:latin typeface="Arial" panose="020B0604020202020204" pitchFamily="34" charset="0"/>
              </a:rPr>
              <a:t>(O</a:t>
            </a:r>
            <a:r>
              <a:rPr lang="en-US" altLang="x-none" b="1" baseline="-25000" dirty="0">
                <a:latin typeface="Arial" panose="020B0604020202020204" pitchFamily="34" charset="0"/>
              </a:rPr>
              <a:t>1</a:t>
            </a:r>
            <a:r>
              <a:rPr lang="en-US" altLang="x-none" b="1" dirty="0">
                <a:latin typeface="Arial" panose="020B0604020202020204" pitchFamily="34" charset="0"/>
              </a:rPr>
              <a:t>|O</a:t>
            </a:r>
            <a:r>
              <a:rPr lang="en-US" altLang="x-none" b="1" baseline="-25000" dirty="0">
                <a:latin typeface="Arial" panose="020B0604020202020204" pitchFamily="34" charset="0"/>
              </a:rPr>
              <a:t>1</a:t>
            </a:r>
            <a:r>
              <a:rPr lang="en-US" altLang="x-none" b="1" dirty="0">
                <a:latin typeface="Arial" panose="020B0604020202020204" pitchFamily="34" charset="0"/>
              </a:rPr>
              <a:t>=x</a:t>
            </a:r>
            <a:r>
              <a:rPr lang="en-US" altLang="x-none" b="1" dirty="0">
                <a:latin typeface="Arial" panose="020B0604020202020204" pitchFamily="34" charset="0"/>
                <a:sym typeface="Symbol" panose="05050102010706020507" pitchFamily="2" charset="2"/>
              </a:rPr>
              <a:t>)</a:t>
            </a:r>
            <a:r>
              <a:rPr lang="en-US" altLang="x-none" dirty="0">
                <a:latin typeface="Arial" panose="020B0604020202020204" pitchFamily="34" charset="0"/>
                <a:sym typeface="Symbol" panose="05050102010706020507" pitchFamily="2" charset="2"/>
              </a:rPr>
              <a:t> = (0.7)(1.0)(0.9)</a:t>
            </a:r>
            <a:endParaRPr lang="en-US" altLang="x-none" dirty="0">
              <a:latin typeface="Arial" panose="020B0604020202020204" pitchFamily="34" charset="0"/>
              <a:sym typeface="Symbol" panose="05050102010706020507" pitchFamily="2" charset="2"/>
            </a:endParaRPr>
          </a:p>
        </p:txBody>
      </p:sp>
      <p:sp>
        <p:nvSpPr>
          <p:cNvPr id="66586" name="Rectangle 5"/>
          <p:cNvSpPr/>
          <p:nvPr/>
        </p:nvSpPr>
        <p:spPr>
          <a:xfrm>
            <a:off x="6400800" y="2590800"/>
            <a:ext cx="538163" cy="825500"/>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6587" name="Rectangle 6"/>
          <p:cNvSpPr/>
          <p:nvPr/>
        </p:nvSpPr>
        <p:spPr>
          <a:xfrm>
            <a:off x="8077200" y="2590800"/>
            <a:ext cx="1649413" cy="457200"/>
          </a:xfrm>
          <a:prstGeom prst="rect">
            <a:avLst/>
          </a:prstGeom>
          <a:no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6588" name="Rectangle 8"/>
          <p:cNvSpPr/>
          <p:nvPr/>
        </p:nvSpPr>
        <p:spPr>
          <a:xfrm>
            <a:off x="8734425" y="4191000"/>
            <a:ext cx="914400" cy="533400"/>
          </a:xfrm>
          <a:prstGeom prst="rect">
            <a:avLst/>
          </a:prstGeom>
          <a:solidFill>
            <a:schemeClr val="accent1"/>
          </a:solid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6589" name="TextBox 9"/>
          <p:cNvSpPr txBox="1"/>
          <p:nvPr/>
        </p:nvSpPr>
        <p:spPr>
          <a:xfrm>
            <a:off x="6400800" y="3429000"/>
            <a:ext cx="477838"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1</a:t>
            </a:r>
            <a:endParaRPr lang="en-US" altLang="x-none" sz="1400" dirty="0">
              <a:latin typeface="Arial" panose="020B0604020202020204" pitchFamily="34" charset="0"/>
            </a:endParaRPr>
          </a:p>
        </p:txBody>
      </p:sp>
      <p:sp>
        <p:nvSpPr>
          <p:cNvPr id="66590" name="TextBox 10"/>
          <p:cNvSpPr txBox="1"/>
          <p:nvPr/>
        </p:nvSpPr>
        <p:spPr>
          <a:xfrm>
            <a:off x="8769350" y="2933700"/>
            <a:ext cx="469900"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2</a:t>
            </a:r>
            <a:endParaRPr lang="en-US" altLang="x-none" sz="1400" dirty="0">
              <a:latin typeface="Arial" panose="020B0604020202020204" pitchFamily="34" charset="0"/>
            </a:endParaRPr>
          </a:p>
        </p:txBody>
      </p:sp>
      <p:sp>
        <p:nvSpPr>
          <p:cNvPr id="66591" name="TextBox 11"/>
          <p:cNvSpPr txBox="1"/>
          <p:nvPr/>
        </p:nvSpPr>
        <p:spPr>
          <a:xfrm>
            <a:off x="8704263" y="4733925"/>
            <a:ext cx="573087" cy="306705"/>
          </a:xfrm>
          <a:prstGeom prst="rect">
            <a:avLst/>
          </a:prstGeom>
          <a:noFill/>
          <a:ln w="9525">
            <a:noFill/>
          </a:ln>
        </p:spPr>
        <p:txBody>
          <a:bodyPr>
            <a:spAutoFit/>
          </a:bodyPr>
          <a:p>
            <a:r>
              <a:rPr lang="en-US" altLang="x-none" sz="1400" dirty="0">
                <a:latin typeface="Arial" panose="020B0604020202020204" pitchFamily="34" charset="0"/>
              </a:rPr>
              <a:t>O</a:t>
            </a:r>
            <a:r>
              <a:rPr lang="en-US" altLang="x-none" sz="1400" baseline="-25000" dirty="0">
                <a:latin typeface="Arial" panose="020B0604020202020204" pitchFamily="34" charset="0"/>
              </a:rPr>
              <a:t>3</a:t>
            </a:r>
            <a:endParaRPr lang="en-US" altLang="x-none" sz="1400" dirty="0">
              <a:latin typeface="Arial" panose="020B0604020202020204" pitchFamily="34" charset="0"/>
            </a:endParaRPr>
          </a:p>
        </p:txBody>
      </p:sp>
      <p:sp>
        <p:nvSpPr>
          <p:cNvPr id="66592" name="Oval 13"/>
          <p:cNvSpPr/>
          <p:nvPr/>
        </p:nvSpPr>
        <p:spPr>
          <a:xfrm>
            <a:off x="7816850" y="3556000"/>
            <a:ext cx="55563" cy="52388"/>
          </a:xfrm>
          <a:prstGeom prst="ellipse">
            <a:avLst/>
          </a:prstGeom>
          <a:solidFill>
            <a:schemeClr val="tx1"/>
          </a:solidFill>
          <a:ln w="9525">
            <a:noFill/>
          </a:ln>
        </p:spPr>
        <p:txBody>
          <a:bodyPr anchor="ctr"/>
          <a:p>
            <a:pPr algn="ctr"/>
            <a:endParaRPr lang="zh-CN" altLang="en-US" sz="1400" dirty="0">
              <a:solidFill>
                <a:srgbClr val="FFFFFF"/>
              </a:solidFill>
              <a:latin typeface="Verdana" panose="020B0604030504040204" pitchFamily="2" charset="0"/>
            </a:endParaRPr>
          </a:p>
        </p:txBody>
      </p:sp>
      <p:cxnSp>
        <p:nvCxnSpPr>
          <p:cNvPr id="66593" name="Straight Arrow Connector 16"/>
          <p:cNvCxnSpPr/>
          <p:nvPr/>
        </p:nvCxnSpPr>
        <p:spPr>
          <a:xfrm flipH="1" flipV="1">
            <a:off x="6932613" y="3411538"/>
            <a:ext cx="892175" cy="152400"/>
          </a:xfrm>
          <a:prstGeom prst="straightConnector1">
            <a:avLst/>
          </a:prstGeom>
          <a:ln w="9525" cap="flat" cmpd="sng">
            <a:solidFill>
              <a:schemeClr val="tx1"/>
            </a:solidFill>
            <a:prstDash val="solid"/>
            <a:headEnd type="none" w="med" len="med"/>
            <a:tailEnd type="arrow" w="med" len="med"/>
          </a:ln>
        </p:spPr>
      </p:cxnSp>
      <p:sp>
        <p:nvSpPr>
          <p:cNvPr id="66594" name="Oval 18"/>
          <p:cNvSpPr/>
          <p:nvPr/>
        </p:nvSpPr>
        <p:spPr>
          <a:xfrm>
            <a:off x="6964363" y="2743200"/>
            <a:ext cx="1763712" cy="1676400"/>
          </a:xfrm>
          <a:prstGeom prst="ellipse">
            <a:avLst/>
          </a:prstGeom>
          <a:noFill/>
          <a:ln w="25400" cap="flat" cmpd="sng">
            <a:solidFill>
              <a:srgbClr val="6F9500"/>
            </a:solidFill>
            <a:prstDash val="solid"/>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6595" name="Rectangle 24"/>
          <p:cNvSpPr/>
          <p:nvPr/>
        </p:nvSpPr>
        <p:spPr>
          <a:xfrm>
            <a:off x="9353550" y="3422650"/>
            <a:ext cx="781050" cy="371475"/>
          </a:xfrm>
          <a:prstGeom prst="rect">
            <a:avLst/>
          </a:prstGeom>
          <a:solidFill>
            <a:schemeClr val="accent1"/>
          </a:solidFill>
          <a:ln w="25400" cap="flat" cmpd="sng">
            <a:solidFill>
              <a:srgbClr val="6F9500"/>
            </a:solidFill>
            <a:prstDash val="solid"/>
            <a:miter/>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6596" name="TextBox 25"/>
          <p:cNvSpPr txBox="1"/>
          <p:nvPr/>
        </p:nvSpPr>
        <p:spPr>
          <a:xfrm>
            <a:off x="9601200" y="3733800"/>
            <a:ext cx="441325" cy="306705"/>
          </a:xfrm>
          <a:prstGeom prst="rect">
            <a:avLst/>
          </a:prstGeom>
          <a:noFill/>
          <a:ln w="9525">
            <a:noFill/>
          </a:ln>
        </p:spPr>
        <p:txBody>
          <a:bodyPr>
            <a:spAutoFit/>
          </a:bodyPr>
          <a:p>
            <a:r>
              <a:rPr lang="zh-CN" altLang="en-US" sz="1400" dirty="0">
                <a:latin typeface="Arial" panose="020B0604020202020204" pitchFamily="34" charset="0"/>
              </a:rPr>
              <a:t>O</a:t>
            </a:r>
            <a:r>
              <a:rPr lang="ar-SA" altLang="en-US" sz="1400" baseline="-25000" dirty="0">
                <a:latin typeface="Arial" panose="020B0604020202020204" pitchFamily="34" charset="0"/>
              </a:rPr>
              <a:t>4</a:t>
            </a:r>
            <a:endParaRPr lang="zh-CN" altLang="en-US" sz="1400" dirty="0">
              <a:latin typeface="Arial" panose="020B0604020202020204" pitchFamily="34" charset="0"/>
            </a:endParaRPr>
          </a:p>
        </p:txBody>
      </p:sp>
      <p:sp>
        <p:nvSpPr>
          <p:cNvPr id="66597" name="TextBox 26"/>
          <p:cNvSpPr txBox="1"/>
          <p:nvPr/>
        </p:nvSpPr>
        <p:spPr>
          <a:xfrm>
            <a:off x="8515350" y="2643188"/>
            <a:ext cx="501650" cy="275590"/>
          </a:xfrm>
          <a:prstGeom prst="rect">
            <a:avLst/>
          </a:prstGeom>
          <a:noFill/>
          <a:ln w="9525">
            <a:noFill/>
          </a:ln>
        </p:spPr>
        <p:txBody>
          <a:bodyPr>
            <a:spAutoFit/>
          </a:bodyPr>
          <a:p>
            <a:r>
              <a:rPr lang="en-US" altLang="x-none" sz="1200" b="1" dirty="0">
                <a:latin typeface="Arial" panose="020B0604020202020204" pitchFamily="34" charset="0"/>
              </a:rPr>
              <a:t>0.7</a:t>
            </a:r>
            <a:endParaRPr lang="en-US" altLang="x-none" sz="1200" b="1" dirty="0">
              <a:latin typeface="Arial" panose="020B0604020202020204" pitchFamily="34" charset="0"/>
            </a:endParaRPr>
          </a:p>
        </p:txBody>
      </p:sp>
      <p:sp>
        <p:nvSpPr>
          <p:cNvPr id="66598" name="TextBox 27"/>
          <p:cNvSpPr txBox="1"/>
          <p:nvPr/>
        </p:nvSpPr>
        <p:spPr>
          <a:xfrm>
            <a:off x="8042275" y="2752725"/>
            <a:ext cx="501650" cy="275590"/>
          </a:xfrm>
          <a:prstGeom prst="rect">
            <a:avLst/>
          </a:prstGeom>
          <a:noFill/>
          <a:ln w="9525">
            <a:noFill/>
          </a:ln>
        </p:spPr>
        <p:txBody>
          <a:bodyPr>
            <a:spAutoFit/>
          </a:bodyPr>
          <a:p>
            <a:r>
              <a:rPr lang="en-US" altLang="x-none" sz="1200" b="1" dirty="0">
                <a:latin typeface="Arial" panose="020B0604020202020204" pitchFamily="34" charset="0"/>
              </a:rPr>
              <a:t>0.1</a:t>
            </a:r>
            <a:endParaRPr lang="en-US" altLang="x-none" sz="1200" b="1" dirty="0">
              <a:latin typeface="Arial" panose="020B0604020202020204" pitchFamily="34" charset="0"/>
            </a:endParaRPr>
          </a:p>
        </p:txBody>
      </p:sp>
      <p:sp>
        <p:nvSpPr>
          <p:cNvPr id="66599" name="TextBox 29"/>
          <p:cNvSpPr txBox="1"/>
          <p:nvPr/>
        </p:nvSpPr>
        <p:spPr>
          <a:xfrm>
            <a:off x="8739188" y="4430713"/>
            <a:ext cx="668337" cy="275590"/>
          </a:xfrm>
          <a:prstGeom prst="rect">
            <a:avLst/>
          </a:prstGeom>
          <a:noFill/>
          <a:ln w="9525">
            <a:noFill/>
          </a:ln>
        </p:spPr>
        <p:txBody>
          <a:bodyPr>
            <a:spAutoFit/>
          </a:bodyPr>
          <a:p>
            <a:r>
              <a:rPr lang="en-US" altLang="x-none" sz="1200" b="1" dirty="0">
                <a:latin typeface="Arial" panose="020B0604020202020204" pitchFamily="34" charset="0"/>
              </a:rPr>
              <a:t>0.9</a:t>
            </a:r>
            <a:endParaRPr lang="en-US" altLang="x-none" sz="1200" b="1" dirty="0">
              <a:latin typeface="Arial" panose="020B0604020202020204" pitchFamily="34" charset="0"/>
            </a:endParaRPr>
          </a:p>
        </p:txBody>
      </p:sp>
      <p:sp>
        <p:nvSpPr>
          <p:cNvPr id="66600" name="TextBox 30"/>
          <p:cNvSpPr txBox="1"/>
          <p:nvPr/>
        </p:nvSpPr>
        <p:spPr>
          <a:xfrm>
            <a:off x="9631363" y="3506788"/>
            <a:ext cx="503237" cy="275590"/>
          </a:xfrm>
          <a:prstGeom prst="rect">
            <a:avLst/>
          </a:prstGeom>
          <a:noFill/>
          <a:ln w="9525">
            <a:noFill/>
          </a:ln>
        </p:spPr>
        <p:txBody>
          <a:bodyPr>
            <a:spAutoFit/>
          </a:bodyPr>
          <a:p>
            <a:r>
              <a:rPr lang="en-US" altLang="x-none" sz="1200" b="1" dirty="0">
                <a:latin typeface="Arial" panose="020B0604020202020204" pitchFamily="34" charset="0"/>
              </a:rPr>
              <a:t>0.7</a:t>
            </a:r>
            <a:endParaRPr lang="en-US" altLang="x-none" sz="1200" b="1" dirty="0">
              <a:latin typeface="Arial" panose="020B0604020202020204" pitchFamily="34" charset="0"/>
            </a:endParaRPr>
          </a:p>
        </p:txBody>
      </p:sp>
      <p:sp>
        <p:nvSpPr>
          <p:cNvPr id="66601" name="TextBox 14"/>
          <p:cNvSpPr txBox="1"/>
          <p:nvPr/>
        </p:nvSpPr>
        <p:spPr>
          <a:xfrm>
            <a:off x="7845425" y="3476625"/>
            <a:ext cx="334963" cy="306705"/>
          </a:xfrm>
          <a:prstGeom prst="rect">
            <a:avLst/>
          </a:prstGeom>
          <a:noFill/>
          <a:ln w="9525">
            <a:noFill/>
          </a:ln>
        </p:spPr>
        <p:txBody>
          <a:bodyPr>
            <a:spAutoFit/>
          </a:bodyPr>
          <a:p>
            <a:r>
              <a:rPr lang="en-US" altLang="x-none" sz="1400" dirty="0">
                <a:latin typeface="Arial" panose="020B0604020202020204" pitchFamily="34" charset="0"/>
              </a:rPr>
              <a:t>q</a:t>
            </a:r>
            <a:endParaRPr lang="en-US" altLang="x-none" sz="1400" dirty="0">
              <a:latin typeface="Arial" panose="020B0604020202020204" pitchFamily="34" charset="0"/>
            </a:endParaRPr>
          </a:p>
        </p:txBody>
      </p:sp>
      <p:sp>
        <p:nvSpPr>
          <p:cNvPr id="66602" name="Oval 18"/>
          <p:cNvSpPr/>
          <p:nvPr/>
        </p:nvSpPr>
        <p:spPr>
          <a:xfrm>
            <a:off x="6096000" y="1752600"/>
            <a:ext cx="3540125" cy="3657600"/>
          </a:xfrm>
          <a:prstGeom prst="ellipse">
            <a:avLst/>
          </a:prstGeom>
          <a:noFill/>
          <a:ln w="25400" cap="flat" cmpd="sng">
            <a:solidFill>
              <a:srgbClr val="6F9500"/>
            </a:solidFill>
            <a:prstDash val="solid"/>
            <a:headEnd type="none" w="med" len="med"/>
            <a:tailEnd type="none" w="med" len="med"/>
          </a:ln>
        </p:spPr>
        <p:txBody>
          <a:bodyPr anchor="ctr"/>
          <a:p>
            <a:pPr algn="ctr"/>
            <a:endParaRPr lang="zh-CN" altLang="en-US" sz="1400" dirty="0">
              <a:solidFill>
                <a:srgbClr val="FFFFFF"/>
              </a:solidFill>
              <a:latin typeface="Verdana" panose="020B0604030504040204" pitchFamily="2" charset="0"/>
            </a:endParaRPr>
          </a:p>
        </p:txBody>
      </p:sp>
      <p:sp>
        <p:nvSpPr>
          <p:cNvPr id="66603" name="TextBox 29"/>
          <p:cNvSpPr txBox="1"/>
          <p:nvPr/>
        </p:nvSpPr>
        <p:spPr>
          <a:xfrm>
            <a:off x="9239250" y="4476750"/>
            <a:ext cx="668338" cy="275590"/>
          </a:xfrm>
          <a:prstGeom prst="rect">
            <a:avLst/>
          </a:prstGeom>
          <a:noFill/>
          <a:ln w="9525">
            <a:noFill/>
          </a:ln>
        </p:spPr>
        <p:txBody>
          <a:bodyPr>
            <a:spAutoFit/>
          </a:bodyPr>
          <a:p>
            <a:r>
              <a:rPr lang="en-US" altLang="x-none" sz="1200" b="1" dirty="0">
                <a:latin typeface="Arial" panose="020B0604020202020204" pitchFamily="34" charset="0"/>
              </a:rPr>
              <a:t>0.1</a:t>
            </a:r>
            <a:endParaRPr lang="en-US" altLang="x-none" sz="1200" b="1" dirty="0">
              <a:latin typeface="Arial" panose="020B0604020202020204" pitchFamily="34" charset="0"/>
            </a:endParaRPr>
          </a:p>
        </p:txBody>
      </p:sp>
      <p:sp>
        <p:nvSpPr>
          <p:cNvPr id="66604" name="TextBox 30"/>
          <p:cNvSpPr txBox="1"/>
          <p:nvPr/>
        </p:nvSpPr>
        <p:spPr>
          <a:xfrm>
            <a:off x="9296400" y="3505200"/>
            <a:ext cx="503238" cy="275590"/>
          </a:xfrm>
          <a:prstGeom prst="rect">
            <a:avLst/>
          </a:prstGeom>
          <a:noFill/>
          <a:ln w="9525">
            <a:noFill/>
          </a:ln>
        </p:spPr>
        <p:txBody>
          <a:bodyPr>
            <a:spAutoFit/>
          </a:bodyPr>
          <a:p>
            <a:r>
              <a:rPr lang="en-US" altLang="x-none" sz="1200" b="1" dirty="0">
                <a:latin typeface="Arial" panose="020B0604020202020204" pitchFamily="34" charset="0"/>
              </a:rPr>
              <a:t>0.3</a:t>
            </a:r>
            <a:endParaRPr lang="en-US" altLang="x-none" sz="1200" b="1" dirty="0">
              <a:latin typeface="Arial" panose="020B0604020202020204" pitchFamily="34" charset="0"/>
            </a:endParaRPr>
          </a:p>
        </p:txBody>
      </p:sp>
      <p:cxnSp>
        <p:nvCxnSpPr>
          <p:cNvPr id="66605" name="Straight Arrow Connector 16"/>
          <p:cNvCxnSpPr/>
          <p:nvPr/>
        </p:nvCxnSpPr>
        <p:spPr>
          <a:xfrm flipH="1" flipV="1">
            <a:off x="6388100" y="2597150"/>
            <a:ext cx="1490663" cy="1006475"/>
          </a:xfrm>
          <a:prstGeom prst="straightConnector1">
            <a:avLst/>
          </a:prstGeom>
          <a:ln w="9525" cap="flat" cmpd="sng">
            <a:solidFill>
              <a:schemeClr val="tx1"/>
            </a:solidFill>
            <a:prstDash val="solid"/>
            <a:headEnd type="none" w="med" len="med"/>
            <a:tailEnd type="arrow" w="med" len="med"/>
          </a:ln>
        </p:spPr>
      </p:cxnSp>
      <p:sp>
        <p:nvSpPr>
          <p:cNvPr id="66606" name="TextBox 26"/>
          <p:cNvSpPr txBox="1"/>
          <p:nvPr/>
        </p:nvSpPr>
        <p:spPr>
          <a:xfrm>
            <a:off x="9404350" y="2590800"/>
            <a:ext cx="501650" cy="275590"/>
          </a:xfrm>
          <a:prstGeom prst="rect">
            <a:avLst/>
          </a:prstGeom>
          <a:noFill/>
          <a:ln w="9525">
            <a:noFill/>
          </a:ln>
        </p:spPr>
        <p:txBody>
          <a:bodyPr>
            <a:spAutoFit/>
          </a:bodyPr>
          <a:p>
            <a:r>
              <a:rPr lang="en-US" altLang="x-none" sz="1200" b="1" dirty="0">
                <a:latin typeface="Arial" panose="020B0604020202020204" pitchFamily="34" charset="0"/>
              </a:rPr>
              <a:t>0.2</a:t>
            </a:r>
            <a:endParaRPr lang="en-US" altLang="x-none" sz="1200" b="1" dirty="0">
              <a:latin typeface="Arial" panose="020B0604020202020204" pitchFamily="34" charset="0"/>
            </a:endParaRPr>
          </a:p>
        </p:txBody>
      </p:sp>
      <p:sp>
        <p:nvSpPr>
          <p:cNvPr id="66607" name="Text Box 77"/>
          <p:cNvSpPr txBox="1"/>
          <p:nvPr/>
        </p:nvSpPr>
        <p:spPr>
          <a:xfrm>
            <a:off x="5903913" y="5638800"/>
            <a:ext cx="4459287" cy="368300"/>
          </a:xfrm>
          <a:prstGeom prst="rect">
            <a:avLst/>
          </a:prstGeom>
          <a:noFill/>
          <a:ln w="9525">
            <a:noFill/>
          </a:ln>
        </p:spPr>
        <p:txBody>
          <a:bodyPr>
            <a:spAutoFit/>
          </a:bodyPr>
          <a:p>
            <a:pPr>
              <a:spcBef>
                <a:spcPct val="50000"/>
              </a:spcBef>
            </a:pPr>
            <a:r>
              <a:rPr lang="en-US" altLang="x-none" dirty="0">
                <a:latin typeface="Arial" panose="020B0604020202020204" pitchFamily="34" charset="0"/>
                <a:sym typeface="Symbol" panose="05050102010706020507" pitchFamily="2" charset="2"/>
              </a:rPr>
              <a:t>(0.2)(0.7)(0.1)  </a:t>
            </a:r>
            <a:r>
              <a:rPr lang="en-US" altLang="x-none" b="1" dirty="0">
                <a:latin typeface="Arial" panose="020B0604020202020204" pitchFamily="34" charset="0"/>
              </a:rPr>
              <a:t>P</a:t>
            </a:r>
            <a:r>
              <a:rPr lang="en-US" altLang="x-none" b="1" baseline="-25000" dirty="0">
                <a:latin typeface="Arial" panose="020B0604020202020204" pitchFamily="34" charset="0"/>
              </a:rPr>
              <a:t>nn</a:t>
            </a:r>
            <a:r>
              <a:rPr lang="en-US" altLang="x-none" b="1" dirty="0">
                <a:latin typeface="Arial" panose="020B0604020202020204" pitchFamily="34" charset="0"/>
              </a:rPr>
              <a:t>(O</a:t>
            </a:r>
            <a:r>
              <a:rPr lang="en-US" altLang="x-none" b="1" baseline="-25000" dirty="0">
                <a:latin typeface="Arial" panose="020B0604020202020204" pitchFamily="34" charset="0"/>
              </a:rPr>
              <a:t>1</a:t>
            </a:r>
            <a:r>
              <a:rPr lang="en-US" altLang="x-none" b="1" dirty="0">
                <a:latin typeface="Arial" panose="020B0604020202020204" pitchFamily="34" charset="0"/>
                <a:sym typeface="Symbol" panose="05050102010706020507" pitchFamily="2" charset="2"/>
              </a:rPr>
              <a:t>)  (0.9)(1.0)(1.0)</a:t>
            </a:r>
            <a:endParaRPr lang="en-US" altLang="x-none" b="1" dirty="0">
              <a:latin typeface="Arial" panose="020B0604020202020204" pitchFamily="34" charset="0"/>
              <a:sym typeface="Symbol" panose="05050102010706020507" pitchFamily="2" charset="2"/>
            </a:endParaRPr>
          </a:p>
        </p:txBody>
      </p:sp>
      <p:graphicFrame>
        <p:nvGraphicFramePr>
          <p:cNvPr id="66608" name="对象 66607"/>
          <p:cNvGraphicFramePr>
            <a:graphicFrameLocks noChangeAspect="1"/>
          </p:cNvGraphicFramePr>
          <p:nvPr/>
        </p:nvGraphicFramePr>
        <p:xfrm>
          <a:off x="6934200" y="3429000"/>
          <a:ext cx="812800" cy="334963"/>
        </p:xfrm>
        <a:graphic>
          <a:graphicData uri="http://schemas.openxmlformats.org/presentationml/2006/ole">
            <mc:AlternateContent xmlns:mc="http://schemas.openxmlformats.org/markup-compatibility/2006">
              <mc:Choice xmlns:v="urn:schemas-microsoft-com:vml" Requires="v">
                <p:oleObj spid="_x0000_s3105" name="" r:id="rId1" imgW="520700" imgH="215900" progId="Equation.3">
                  <p:embed/>
                </p:oleObj>
              </mc:Choice>
              <mc:Fallback>
                <p:oleObj name="" r:id="rId1" imgW="520700" imgH="215900" progId="Equation.3">
                  <p:embed/>
                  <p:pic>
                    <p:nvPicPr>
                      <p:cNvPr id="0" name="图片 3104"/>
                      <p:cNvPicPr/>
                      <p:nvPr/>
                    </p:nvPicPr>
                    <p:blipFill>
                      <a:blip r:embed="rId2"/>
                      <a:stretch>
                        <a:fillRect/>
                      </a:stretch>
                    </p:blipFill>
                    <p:spPr>
                      <a:xfrm>
                        <a:off x="6934200" y="3429000"/>
                        <a:ext cx="812800" cy="334963"/>
                      </a:xfrm>
                      <a:prstGeom prst="rect">
                        <a:avLst/>
                      </a:prstGeom>
                      <a:noFill/>
                      <a:ln w="38100">
                        <a:noFill/>
                        <a:miter/>
                      </a:ln>
                    </p:spPr>
                  </p:pic>
                </p:oleObj>
              </mc:Fallback>
            </mc:AlternateContent>
          </a:graphicData>
        </a:graphic>
      </p:graphicFrame>
      <p:graphicFrame>
        <p:nvGraphicFramePr>
          <p:cNvPr id="66609" name="对象 66608"/>
          <p:cNvGraphicFramePr>
            <a:graphicFrameLocks noChangeAspect="1"/>
          </p:cNvGraphicFramePr>
          <p:nvPr/>
        </p:nvGraphicFramePr>
        <p:xfrm>
          <a:off x="6934200" y="2743200"/>
          <a:ext cx="774700" cy="349250"/>
        </p:xfrm>
        <a:graphic>
          <a:graphicData uri="http://schemas.openxmlformats.org/presentationml/2006/ole">
            <mc:AlternateContent xmlns:mc="http://schemas.openxmlformats.org/markup-compatibility/2006">
              <mc:Choice xmlns:v="urn:schemas-microsoft-com:vml" Requires="v">
                <p:oleObj spid="_x0000_s3104" name="" r:id="rId3" imgW="534035" imgH="241300" progId="Equation.3">
                  <p:embed/>
                </p:oleObj>
              </mc:Choice>
              <mc:Fallback>
                <p:oleObj name="" r:id="rId3" imgW="534035" imgH="241300" progId="Equation.3">
                  <p:embed/>
                  <p:pic>
                    <p:nvPicPr>
                      <p:cNvPr id="0" name="图片 3103"/>
                      <p:cNvPicPr/>
                      <p:nvPr/>
                    </p:nvPicPr>
                    <p:blipFill>
                      <a:blip r:embed="rId4"/>
                      <a:stretch>
                        <a:fillRect/>
                      </a:stretch>
                    </p:blipFill>
                    <p:spPr>
                      <a:xfrm>
                        <a:off x="6934200" y="2743200"/>
                        <a:ext cx="774700" cy="349250"/>
                      </a:xfrm>
                      <a:prstGeom prst="rect">
                        <a:avLst/>
                      </a:prstGeom>
                      <a:noFill/>
                      <a:ln w="38100">
                        <a:noFill/>
                        <a:miter/>
                      </a:ln>
                    </p:spPr>
                  </p:pic>
                </p:oleObj>
              </mc:Fallback>
            </mc:AlternateContent>
          </a:graphicData>
        </a:graphic>
      </p:graphicFrame>
      <p:sp>
        <p:nvSpPr>
          <p:cNvPr id="66610" name="Date Placeholder 49"/>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9217"/>
          <p:cNvSpPr>
            <a:spLocks noGrp="1"/>
          </p:cNvSpPr>
          <p:nvPr>
            <p:ph type="title"/>
          </p:nvPr>
        </p:nvSpPr>
        <p:spPr>
          <a:xfrm>
            <a:off x="2349500" y="481013"/>
            <a:ext cx="7988300" cy="512762"/>
          </a:xfrm>
        </p:spPr>
        <p:txBody>
          <a:bodyPr anchor="ctr"/>
          <a:p>
            <a:r>
              <a:rPr lang="zh-CN" altLang="en-US" sz="2500" b="1"/>
              <a:t>传感器网络的架构</a:t>
            </a:r>
            <a:endParaRPr lang="zh-CN" altLang="en-US" sz="2500" b="1"/>
          </a:p>
        </p:txBody>
      </p:sp>
      <p:sp>
        <p:nvSpPr>
          <p:cNvPr id="9219" name="文本占位符 9218"/>
          <p:cNvSpPr>
            <a:spLocks noGrp="1"/>
          </p:cNvSpPr>
          <p:nvPr>
            <p:ph type="body" idx="1"/>
          </p:nvPr>
        </p:nvSpPr>
        <p:spPr>
          <a:xfrm>
            <a:off x="2341563" y="4365625"/>
            <a:ext cx="7843837" cy="2046288"/>
          </a:xfrm>
        </p:spPr>
        <p:txBody>
          <a:bodyPr/>
          <a:p>
            <a:pPr marL="285750" indent="-285750">
              <a:lnSpc>
                <a:spcPct val="85000"/>
              </a:lnSpc>
            </a:pPr>
            <a:r>
              <a:rPr lang="zh-CN" altLang="en-US" sz="1600" dirty="0">
                <a:solidFill>
                  <a:schemeClr val="tx2"/>
                </a:solidFill>
                <a:cs typeface="Times New Roman" panose="02020603050405020304" pitchFamily="2" charset="0"/>
              </a:rPr>
              <a:t>传感器节点经由多跳无线网络（</a:t>
            </a:r>
            <a:r>
              <a:rPr lang="en-US" altLang="x-none" sz="1600" b="1" dirty="0">
                <a:solidFill>
                  <a:schemeClr val="tx2"/>
                </a:solidFill>
                <a:cs typeface="Times New Roman" panose="02020603050405020304" pitchFamily="2" charset="0"/>
              </a:rPr>
              <a:t>multi-hop</a:t>
            </a:r>
            <a:r>
              <a:rPr lang="en-US" altLang="x-none" sz="1600" dirty="0">
                <a:solidFill>
                  <a:schemeClr val="tx2"/>
                </a:solidFill>
                <a:cs typeface="Times New Roman" panose="02020603050405020304" pitchFamily="2" charset="0"/>
              </a:rPr>
              <a:t> wireless networks</a:t>
            </a:r>
            <a:r>
              <a:rPr lang="zh-CN" altLang="en-US" sz="1600" dirty="0">
                <a:solidFill>
                  <a:schemeClr val="tx2"/>
                </a:solidFill>
                <a:cs typeface="Times New Roman" panose="02020603050405020304" pitchFamily="2" charset="0"/>
              </a:rPr>
              <a:t>）连接</a:t>
            </a:r>
            <a:endParaRPr lang="zh-CN" altLang="en-US" sz="1600" dirty="0">
              <a:solidFill>
                <a:schemeClr val="tx2"/>
              </a:solidFill>
              <a:cs typeface="Times New Roman" panose="02020603050405020304" pitchFamily="2" charset="0"/>
            </a:endParaRPr>
          </a:p>
          <a:p>
            <a:pPr marL="285750" indent="-285750">
              <a:lnSpc>
                <a:spcPct val="85000"/>
              </a:lnSpc>
            </a:pPr>
            <a:r>
              <a:rPr lang="zh-CN" altLang="en-US" sz="1600" dirty="0">
                <a:solidFill>
                  <a:schemeClr val="tx2"/>
                </a:solidFill>
                <a:cs typeface="Times New Roman" panose="02020603050405020304" pitchFamily="2" charset="0"/>
              </a:rPr>
              <a:t>数据在传感器网络之中路由并且被获得</a:t>
            </a:r>
            <a:endParaRPr lang="en-US" altLang="x-none" sz="1600" dirty="0">
              <a:solidFill>
                <a:schemeClr val="tx2"/>
              </a:solidFill>
              <a:cs typeface="Times New Roman" panose="02020603050405020304" pitchFamily="2" charset="0"/>
            </a:endParaRPr>
          </a:p>
          <a:p>
            <a:pPr marL="285750" indent="-285750">
              <a:lnSpc>
                <a:spcPct val="85000"/>
              </a:lnSpc>
            </a:pPr>
            <a:r>
              <a:rPr lang="zh-CN" altLang="en-US" sz="1600" b="1" dirty="0">
                <a:solidFill>
                  <a:schemeClr val="tx2"/>
                </a:solidFill>
                <a:cs typeface="Times New Roman" panose="02020603050405020304" pitchFamily="2" charset="0"/>
              </a:rPr>
              <a:t>网关</a:t>
            </a:r>
            <a:r>
              <a:rPr lang="zh-CN" altLang="en-US" sz="1600" dirty="0">
                <a:solidFill>
                  <a:schemeClr val="tx2"/>
                </a:solidFill>
                <a:cs typeface="Times New Roman" panose="02020603050405020304" pitchFamily="2" charset="0"/>
              </a:rPr>
              <a:t>将传感器簇和有线网络</a:t>
            </a:r>
            <a:r>
              <a:rPr lang="en-US" altLang="x-none" sz="1600" dirty="0">
                <a:solidFill>
                  <a:schemeClr val="tx2"/>
                </a:solidFill>
                <a:cs typeface="Times New Roman" panose="02020603050405020304" pitchFamily="2" charset="0"/>
              </a:rPr>
              <a:t>/</a:t>
            </a:r>
            <a:r>
              <a:rPr lang="zh-CN" altLang="en-US" sz="1600" dirty="0">
                <a:solidFill>
                  <a:schemeClr val="tx2"/>
                </a:solidFill>
                <a:cs typeface="Times New Roman" panose="02020603050405020304" pitchFamily="2" charset="0"/>
              </a:rPr>
              <a:t>因特网连接起来</a:t>
            </a:r>
            <a:endParaRPr lang="en-US" altLang="x-none" sz="1600" dirty="0">
              <a:solidFill>
                <a:schemeClr val="tx2"/>
              </a:solidFill>
              <a:cs typeface="Times New Roman" panose="02020603050405020304" pitchFamily="2" charset="0"/>
            </a:endParaRPr>
          </a:p>
          <a:p>
            <a:pPr marL="285750" indent="-285750">
              <a:lnSpc>
                <a:spcPct val="85000"/>
              </a:lnSpc>
            </a:pPr>
            <a:r>
              <a:rPr lang="zh-CN" altLang="en-US" sz="1600" dirty="0">
                <a:solidFill>
                  <a:schemeClr val="tx2"/>
                </a:solidFill>
                <a:cs typeface="Times New Roman" panose="02020603050405020304" pitchFamily="2" charset="0"/>
              </a:rPr>
              <a:t>服务处理传感器簇中产生的数据，并向固定</a:t>
            </a:r>
            <a:r>
              <a:rPr lang="en-US" altLang="x-none" sz="1600" dirty="0">
                <a:solidFill>
                  <a:schemeClr val="tx2"/>
                </a:solidFill>
                <a:cs typeface="Times New Roman" panose="02020603050405020304" pitchFamily="2" charset="0"/>
              </a:rPr>
              <a:t>/</a:t>
            </a:r>
            <a:r>
              <a:rPr lang="zh-CN" altLang="en-US" sz="1600" dirty="0">
                <a:solidFill>
                  <a:schemeClr val="tx2"/>
                </a:solidFill>
                <a:cs typeface="Times New Roman" panose="02020603050405020304" pitchFamily="2" charset="0"/>
              </a:rPr>
              <a:t>移动外部用户提供信息</a:t>
            </a:r>
            <a:endParaRPr lang="en-US" altLang="x-none" sz="1600" dirty="0">
              <a:solidFill>
                <a:schemeClr val="tx2"/>
              </a:solidFill>
              <a:cs typeface="Times New Roman" panose="02020603050405020304" pitchFamily="2" charset="0"/>
            </a:endParaRPr>
          </a:p>
          <a:p>
            <a:pPr marL="285750" indent="-285750">
              <a:lnSpc>
                <a:spcPct val="85000"/>
              </a:lnSpc>
            </a:pPr>
            <a:r>
              <a:rPr lang="zh-CN" altLang="en-US" sz="1600" dirty="0">
                <a:solidFill>
                  <a:schemeClr val="tx2"/>
                </a:solidFill>
                <a:cs typeface="Times New Roman" panose="02020603050405020304" pitchFamily="2" charset="0"/>
              </a:rPr>
              <a:t>本地用户可以从无线网络中</a:t>
            </a:r>
            <a:r>
              <a:rPr lang="zh-CN" altLang="en-US" sz="1600" b="1" dirty="0">
                <a:solidFill>
                  <a:schemeClr val="tx2"/>
                </a:solidFill>
                <a:cs typeface="Times New Roman" panose="02020603050405020304" pitchFamily="2" charset="0"/>
              </a:rPr>
              <a:t>直接</a:t>
            </a:r>
            <a:r>
              <a:rPr lang="zh-CN" altLang="en-US" sz="1600" dirty="0">
                <a:solidFill>
                  <a:schemeClr val="tx2"/>
                </a:solidFill>
                <a:cs typeface="Times New Roman" panose="02020603050405020304" pitchFamily="2" charset="0"/>
              </a:rPr>
              <a:t>获取并处理数据</a:t>
            </a:r>
            <a:endParaRPr lang="en-US" altLang="x-none" sz="1600" dirty="0">
              <a:solidFill>
                <a:schemeClr val="tx2"/>
              </a:solidFill>
              <a:cs typeface="Times New Roman" panose="02020603050405020304" pitchFamily="2" charset="0"/>
            </a:endParaRPr>
          </a:p>
          <a:p>
            <a:pPr marL="285750" indent="-285750">
              <a:lnSpc>
                <a:spcPct val="85000"/>
              </a:lnSpc>
            </a:pPr>
            <a:r>
              <a:rPr lang="zh-CN" altLang="en-US" sz="1600" dirty="0">
                <a:cs typeface="Times New Roman" panose="02020603050405020304" pitchFamily="2" charset="0"/>
              </a:rPr>
              <a:t>面向查询的处理模型</a:t>
            </a:r>
            <a:endParaRPr lang="zh-CN" altLang="en-US" sz="1600" dirty="0">
              <a:ea typeface="Times New Roman" panose="02020603050405020304" pitchFamily="2" charset="0"/>
            </a:endParaRPr>
          </a:p>
        </p:txBody>
      </p:sp>
      <p:sp>
        <p:nvSpPr>
          <p:cNvPr id="9220" name="流程图: 磁盘 9219"/>
          <p:cNvSpPr/>
          <p:nvPr/>
        </p:nvSpPr>
        <p:spPr>
          <a:xfrm>
            <a:off x="4781550" y="3508375"/>
            <a:ext cx="438150" cy="152400"/>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21" name="流程图: 磁盘 9220"/>
          <p:cNvSpPr/>
          <p:nvPr/>
        </p:nvSpPr>
        <p:spPr>
          <a:xfrm>
            <a:off x="4252913" y="3956050"/>
            <a:ext cx="438150" cy="152400"/>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22" name="流程图: 磁盘 9221"/>
          <p:cNvSpPr/>
          <p:nvPr/>
        </p:nvSpPr>
        <p:spPr>
          <a:xfrm>
            <a:off x="5372100" y="3813175"/>
            <a:ext cx="266700" cy="85725"/>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23" name="流程图: 磁盘 9222"/>
          <p:cNvSpPr/>
          <p:nvPr/>
        </p:nvSpPr>
        <p:spPr>
          <a:xfrm>
            <a:off x="4400550" y="3194050"/>
            <a:ext cx="228600" cy="66675"/>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24" name="流程图: 磁盘 9223"/>
          <p:cNvSpPr/>
          <p:nvPr/>
        </p:nvSpPr>
        <p:spPr>
          <a:xfrm>
            <a:off x="4933950" y="3041650"/>
            <a:ext cx="438150" cy="152400"/>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25" name="流程图: 磁盘 9224"/>
          <p:cNvSpPr/>
          <p:nvPr/>
        </p:nvSpPr>
        <p:spPr>
          <a:xfrm>
            <a:off x="5562600" y="3098800"/>
            <a:ext cx="914400" cy="409575"/>
          </a:xfrm>
          <a:prstGeom prst="flowChartMagneticDisk">
            <a:avLst/>
          </a:prstGeom>
          <a:solidFill>
            <a:schemeClr val="accent1"/>
          </a:solidFill>
          <a:ln w="9525" cap="flat" cmpd="sng">
            <a:solidFill>
              <a:srgbClr val="000000"/>
            </a:solidFill>
            <a:prstDash val="solid"/>
            <a:headEnd type="none" w="med" len="med"/>
            <a:tailEnd type="none" w="med" len="med"/>
          </a:ln>
        </p:spPr>
        <p:txBody>
          <a:bodyPr anchor="ctr" anchorCtr="1"/>
          <a:p>
            <a:r>
              <a:rPr lang="zh-CN" altLang="en-US" sz="1600" b="1">
                <a:latin typeface="Times New Roman" panose="02020603050405020304" pitchFamily="2" charset="0"/>
                <a:cs typeface="Times New Roman" panose="02020603050405020304" pitchFamily="2" charset="0"/>
              </a:rPr>
              <a:t>网关</a:t>
            </a:r>
            <a:endParaRPr lang="zh-CN" altLang="en-US" sz="1600" b="1">
              <a:latin typeface="Times New Roman" panose="02020603050405020304" pitchFamily="2" charset="0"/>
              <a:ea typeface="Times New Roman" panose="02020603050405020304" pitchFamily="2" charset="0"/>
            </a:endParaRPr>
          </a:p>
        </p:txBody>
      </p:sp>
      <p:sp>
        <p:nvSpPr>
          <p:cNvPr id="9226" name="直接连接符 9225"/>
          <p:cNvSpPr/>
          <p:nvPr/>
        </p:nvSpPr>
        <p:spPr>
          <a:xfrm flipH="1">
            <a:off x="4543425" y="3660775"/>
            <a:ext cx="352425" cy="295275"/>
          </a:xfrm>
          <a:prstGeom prst="line">
            <a:avLst/>
          </a:prstGeom>
          <a:ln w="9525" cap="flat" cmpd="sng">
            <a:solidFill>
              <a:srgbClr val="000000"/>
            </a:solidFill>
            <a:prstDash val="solid"/>
            <a:headEnd type="triangle" w="med" len="med"/>
            <a:tailEnd type="triangle" w="med" len="med"/>
          </a:ln>
        </p:spPr>
      </p:sp>
      <p:sp>
        <p:nvSpPr>
          <p:cNvPr id="9227" name="直接连接符 9226"/>
          <p:cNvSpPr/>
          <p:nvPr/>
        </p:nvSpPr>
        <p:spPr>
          <a:xfrm>
            <a:off x="4543425" y="3260725"/>
            <a:ext cx="238125" cy="271463"/>
          </a:xfrm>
          <a:prstGeom prst="line">
            <a:avLst/>
          </a:prstGeom>
          <a:ln w="9525" cap="flat" cmpd="sng">
            <a:solidFill>
              <a:srgbClr val="000000"/>
            </a:solidFill>
            <a:prstDash val="solid"/>
            <a:headEnd type="triangle" w="med" len="med"/>
            <a:tailEnd type="triangle" w="med" len="med"/>
          </a:ln>
        </p:spPr>
      </p:sp>
      <p:sp>
        <p:nvSpPr>
          <p:cNvPr id="9228" name="直接连接符 9227"/>
          <p:cNvSpPr/>
          <p:nvPr/>
        </p:nvSpPr>
        <p:spPr>
          <a:xfrm>
            <a:off x="5111750" y="3660775"/>
            <a:ext cx="260350" cy="204788"/>
          </a:xfrm>
          <a:prstGeom prst="line">
            <a:avLst/>
          </a:prstGeom>
          <a:ln w="9525" cap="flat" cmpd="sng">
            <a:solidFill>
              <a:srgbClr val="000000"/>
            </a:solidFill>
            <a:prstDash val="solid"/>
            <a:headEnd type="triangle" w="med" len="med"/>
            <a:tailEnd type="triangle" w="med" len="med"/>
          </a:ln>
        </p:spPr>
      </p:sp>
      <p:sp>
        <p:nvSpPr>
          <p:cNvPr id="9229" name="直接连接符 9228"/>
          <p:cNvSpPr/>
          <p:nvPr/>
        </p:nvSpPr>
        <p:spPr>
          <a:xfrm flipV="1">
            <a:off x="5219700" y="3475038"/>
            <a:ext cx="342900" cy="114300"/>
          </a:xfrm>
          <a:prstGeom prst="line">
            <a:avLst/>
          </a:prstGeom>
          <a:ln w="9525" cap="flat" cmpd="sng">
            <a:solidFill>
              <a:srgbClr val="000000"/>
            </a:solidFill>
            <a:prstDash val="solid"/>
            <a:headEnd type="triangle" w="med" len="med"/>
            <a:tailEnd type="triangle" w="med" len="med"/>
          </a:ln>
        </p:spPr>
      </p:sp>
      <p:sp>
        <p:nvSpPr>
          <p:cNvPr id="9230" name="直接连接符 9229"/>
          <p:cNvSpPr/>
          <p:nvPr/>
        </p:nvSpPr>
        <p:spPr>
          <a:xfrm flipH="1">
            <a:off x="5000625" y="3194050"/>
            <a:ext cx="111125" cy="338138"/>
          </a:xfrm>
          <a:prstGeom prst="line">
            <a:avLst/>
          </a:prstGeom>
          <a:ln w="9525" cap="flat" cmpd="sng">
            <a:solidFill>
              <a:srgbClr val="000000"/>
            </a:solidFill>
            <a:prstDash val="solid"/>
            <a:headEnd type="triangle" w="med" len="med"/>
            <a:tailEnd type="triangle" w="med" len="med"/>
          </a:ln>
        </p:spPr>
      </p:sp>
      <p:sp>
        <p:nvSpPr>
          <p:cNvPr id="9231" name="流程图: 磁盘 9230"/>
          <p:cNvSpPr/>
          <p:nvPr/>
        </p:nvSpPr>
        <p:spPr>
          <a:xfrm flipH="1">
            <a:off x="9059863" y="3132138"/>
            <a:ext cx="438150" cy="152400"/>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32" name="流程图: 磁盘 9231"/>
          <p:cNvSpPr/>
          <p:nvPr/>
        </p:nvSpPr>
        <p:spPr>
          <a:xfrm flipH="1">
            <a:off x="9588500" y="3579813"/>
            <a:ext cx="438150" cy="152400"/>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33" name="流程图: 磁盘 9232"/>
          <p:cNvSpPr/>
          <p:nvPr/>
        </p:nvSpPr>
        <p:spPr>
          <a:xfrm flipH="1">
            <a:off x="8640763" y="3436938"/>
            <a:ext cx="266700" cy="85725"/>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34" name="流程图: 磁盘 9233"/>
          <p:cNvSpPr/>
          <p:nvPr/>
        </p:nvSpPr>
        <p:spPr>
          <a:xfrm flipH="1">
            <a:off x="9650413" y="2817813"/>
            <a:ext cx="228600" cy="66675"/>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35" name="流程图: 磁盘 9234"/>
          <p:cNvSpPr/>
          <p:nvPr/>
        </p:nvSpPr>
        <p:spPr>
          <a:xfrm flipH="1">
            <a:off x="8907463" y="2665413"/>
            <a:ext cx="438150" cy="152400"/>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36" name="流程图: 磁盘 9235"/>
          <p:cNvSpPr/>
          <p:nvPr/>
        </p:nvSpPr>
        <p:spPr>
          <a:xfrm flipH="1">
            <a:off x="8278813" y="2979738"/>
            <a:ext cx="438150" cy="152400"/>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37" name="直接连接符 9236"/>
          <p:cNvSpPr/>
          <p:nvPr/>
        </p:nvSpPr>
        <p:spPr>
          <a:xfrm>
            <a:off x="9383713" y="3284538"/>
            <a:ext cx="352425" cy="295275"/>
          </a:xfrm>
          <a:prstGeom prst="line">
            <a:avLst/>
          </a:prstGeom>
          <a:ln w="9525" cap="flat" cmpd="sng">
            <a:solidFill>
              <a:srgbClr val="000000"/>
            </a:solidFill>
            <a:prstDash val="solid"/>
            <a:headEnd type="triangle" w="med" len="med"/>
            <a:tailEnd type="triangle" w="med" len="med"/>
          </a:ln>
        </p:spPr>
      </p:sp>
      <p:sp>
        <p:nvSpPr>
          <p:cNvPr id="9238" name="直接连接符 9237"/>
          <p:cNvSpPr/>
          <p:nvPr/>
        </p:nvSpPr>
        <p:spPr>
          <a:xfrm flipH="1">
            <a:off x="9498013" y="2884488"/>
            <a:ext cx="238125" cy="271462"/>
          </a:xfrm>
          <a:prstGeom prst="line">
            <a:avLst/>
          </a:prstGeom>
          <a:ln w="9525" cap="flat" cmpd="sng">
            <a:solidFill>
              <a:srgbClr val="000000"/>
            </a:solidFill>
            <a:prstDash val="solid"/>
            <a:headEnd type="triangle" w="med" len="med"/>
            <a:tailEnd type="triangle" w="med" len="med"/>
          </a:ln>
        </p:spPr>
      </p:sp>
      <p:sp>
        <p:nvSpPr>
          <p:cNvPr id="9239" name="直接连接符 9238"/>
          <p:cNvSpPr/>
          <p:nvPr/>
        </p:nvSpPr>
        <p:spPr>
          <a:xfrm flipH="1">
            <a:off x="8907463" y="3284538"/>
            <a:ext cx="261937" cy="204787"/>
          </a:xfrm>
          <a:prstGeom prst="line">
            <a:avLst/>
          </a:prstGeom>
          <a:ln w="9525" cap="flat" cmpd="sng">
            <a:solidFill>
              <a:srgbClr val="000000"/>
            </a:solidFill>
            <a:prstDash val="solid"/>
            <a:headEnd type="triangle" w="med" len="med"/>
            <a:tailEnd type="triangle" w="med" len="med"/>
          </a:ln>
        </p:spPr>
      </p:sp>
      <p:sp>
        <p:nvSpPr>
          <p:cNvPr id="9240" name="直接连接符 9239"/>
          <p:cNvSpPr/>
          <p:nvPr/>
        </p:nvSpPr>
        <p:spPr>
          <a:xfrm flipH="1" flipV="1">
            <a:off x="8716963" y="3098800"/>
            <a:ext cx="342900" cy="114300"/>
          </a:xfrm>
          <a:prstGeom prst="line">
            <a:avLst/>
          </a:prstGeom>
          <a:ln w="9525" cap="flat" cmpd="sng">
            <a:solidFill>
              <a:srgbClr val="000000"/>
            </a:solidFill>
            <a:prstDash val="solid"/>
            <a:headEnd type="triangle" w="med" len="med"/>
            <a:tailEnd type="triangle" w="med" len="med"/>
          </a:ln>
        </p:spPr>
      </p:sp>
      <p:sp>
        <p:nvSpPr>
          <p:cNvPr id="9241" name="直接连接符 9240"/>
          <p:cNvSpPr/>
          <p:nvPr/>
        </p:nvSpPr>
        <p:spPr>
          <a:xfrm>
            <a:off x="9169400" y="2817813"/>
            <a:ext cx="109538" cy="338137"/>
          </a:xfrm>
          <a:prstGeom prst="line">
            <a:avLst/>
          </a:prstGeom>
          <a:ln w="9525" cap="flat" cmpd="sng">
            <a:solidFill>
              <a:srgbClr val="000000"/>
            </a:solidFill>
            <a:prstDash val="solid"/>
            <a:headEnd type="triangle" w="med" len="med"/>
            <a:tailEnd type="triangle" w="med" len="med"/>
          </a:ln>
        </p:spPr>
      </p:sp>
      <p:sp>
        <p:nvSpPr>
          <p:cNvPr id="9242" name="直接连接符 9241"/>
          <p:cNvSpPr/>
          <p:nvPr/>
        </p:nvSpPr>
        <p:spPr>
          <a:xfrm flipH="1" flipV="1">
            <a:off x="7983538" y="2941638"/>
            <a:ext cx="295275" cy="114300"/>
          </a:xfrm>
          <a:prstGeom prst="line">
            <a:avLst/>
          </a:prstGeom>
          <a:ln w="9525" cap="flat" cmpd="sng">
            <a:solidFill>
              <a:srgbClr val="000000"/>
            </a:solidFill>
            <a:prstDash val="solid"/>
            <a:headEnd type="triangle" w="med" len="med"/>
            <a:tailEnd type="triangle" w="med" len="med"/>
          </a:ln>
        </p:spPr>
      </p:sp>
      <p:sp>
        <p:nvSpPr>
          <p:cNvPr id="9243" name="椭圆 9242"/>
          <p:cNvSpPr/>
          <p:nvPr/>
        </p:nvSpPr>
        <p:spPr>
          <a:xfrm>
            <a:off x="5286375" y="1660525"/>
            <a:ext cx="1909763" cy="676275"/>
          </a:xfrm>
          <a:prstGeom prst="ellipse">
            <a:avLst/>
          </a:prstGeom>
          <a:gradFill rotWithShape="0">
            <a:gsLst>
              <a:gs pos="0">
                <a:schemeClr val="tx1"/>
              </a:gs>
              <a:gs pos="100000">
                <a:schemeClr val="bg1"/>
              </a:gs>
            </a:gsLst>
            <a:path path="shape">
              <a:fillToRect l="50000" t="50000" r="50000" b="50000"/>
            </a:path>
            <a:tileRect/>
          </a:gradFill>
          <a:ln w="9525" cap="flat" cmpd="sng">
            <a:solidFill>
              <a:srgbClr val="000000"/>
            </a:solidFill>
            <a:prstDash val="solid"/>
            <a:headEnd type="none" w="med" len="med"/>
            <a:tailEnd type="none" w="med" len="med"/>
          </a:ln>
        </p:spPr>
        <p:txBody>
          <a:bodyPr anchor="b" anchorCtr="1"/>
          <a:p>
            <a:pPr algn="ctr"/>
            <a:r>
              <a:rPr lang="zh-CN" altLang="en-US" b="1">
                <a:latin typeface="Times New Roman" panose="02020603050405020304" pitchFamily="2" charset="0"/>
                <a:cs typeface="Times New Roman" panose="02020603050405020304" pitchFamily="2" charset="0"/>
              </a:rPr>
              <a:t>因特网</a:t>
            </a:r>
            <a:endParaRPr lang="zh-CN" altLang="en-US" sz="4000" b="1">
              <a:latin typeface="Times New Roman" panose="02020603050405020304" pitchFamily="2" charset="0"/>
              <a:ea typeface="Times New Roman" panose="02020603050405020304" pitchFamily="2" charset="0"/>
            </a:endParaRPr>
          </a:p>
        </p:txBody>
      </p:sp>
      <p:sp>
        <p:nvSpPr>
          <p:cNvPr id="9244" name="直接连接符 9243"/>
          <p:cNvSpPr/>
          <p:nvPr/>
        </p:nvSpPr>
        <p:spPr>
          <a:xfrm flipH="1" flipV="1">
            <a:off x="6777038" y="2270125"/>
            <a:ext cx="501650" cy="361950"/>
          </a:xfrm>
          <a:prstGeom prst="line">
            <a:avLst/>
          </a:prstGeom>
          <a:ln w="9525" cap="flat" cmpd="sng">
            <a:solidFill>
              <a:srgbClr val="000000"/>
            </a:solidFill>
            <a:prstDash val="solid"/>
            <a:headEnd type="triangle" w="med" len="med"/>
            <a:tailEnd type="triangle" w="med" len="med"/>
          </a:ln>
        </p:spPr>
      </p:sp>
      <p:sp>
        <p:nvSpPr>
          <p:cNvPr id="9245" name="矩形 9244"/>
          <p:cNvSpPr/>
          <p:nvPr/>
        </p:nvSpPr>
        <p:spPr>
          <a:xfrm>
            <a:off x="4371975" y="1427163"/>
            <a:ext cx="739775" cy="300037"/>
          </a:xfrm>
          <a:prstGeom prst="rect">
            <a:avLst/>
          </a:prstGeom>
          <a:solidFill>
            <a:srgbClr val="FFFF00"/>
          </a:solidFill>
          <a:ln w="9525"/>
          <a:scene3d>
            <a:camera prst="legacyObliqueTopRight">
              <a:rot lat="0" lon="0" rev="0"/>
            </a:camera>
            <a:lightRig rig="legacyFlat3" dir="b"/>
          </a:scene3d>
          <a:sp3d extrusionH="430200" prstMaterial="legacyMatte">
            <a:bevelT w="13500" h="13500" prst="angle"/>
            <a:bevelB w="13500" h="13500" prst="angle"/>
            <a:extrusionClr>
              <a:srgbClr val="FFFF00"/>
            </a:extrusionClr>
          </a:sp3d>
        </p:spPr>
        <p:txBody>
          <a:bodyPr>
            <a:flatTx/>
          </a:bodyPr>
          <a:p>
            <a:pPr algn="ctr"/>
            <a:r>
              <a:rPr lang="zh-CN" altLang="en-US" sz="1600" b="1" dirty="0">
                <a:latin typeface="Times New Roman" panose="02020603050405020304" pitchFamily="2" charset="0"/>
                <a:cs typeface="Times New Roman" panose="02020603050405020304" pitchFamily="2" charset="0"/>
              </a:rPr>
              <a:t>服务</a:t>
            </a:r>
            <a:endParaRPr lang="en-US" altLang="x-none" sz="1600" b="1" dirty="0">
              <a:latin typeface="Times New Roman" panose="02020603050405020304" pitchFamily="2" charset="0"/>
              <a:ea typeface="Times New Roman" panose="02020603050405020304" pitchFamily="2" charset="0"/>
            </a:endParaRPr>
          </a:p>
        </p:txBody>
      </p:sp>
      <p:sp>
        <p:nvSpPr>
          <p:cNvPr id="9246" name="直接连接符 9245"/>
          <p:cNvSpPr/>
          <p:nvPr/>
        </p:nvSpPr>
        <p:spPr>
          <a:xfrm>
            <a:off x="5076825" y="1693863"/>
            <a:ext cx="295275" cy="157162"/>
          </a:xfrm>
          <a:prstGeom prst="line">
            <a:avLst/>
          </a:prstGeom>
          <a:ln w="9525" cap="flat" cmpd="sng">
            <a:solidFill>
              <a:srgbClr val="000000"/>
            </a:solidFill>
            <a:prstDash val="solid"/>
            <a:headEnd type="triangle" w="med" len="med"/>
            <a:tailEnd type="triangle" w="med" len="med"/>
          </a:ln>
        </p:spPr>
      </p:sp>
      <p:sp>
        <p:nvSpPr>
          <p:cNvPr id="9247" name="文本框 9246"/>
          <p:cNvSpPr txBox="1"/>
          <p:nvPr/>
        </p:nvSpPr>
        <p:spPr>
          <a:xfrm>
            <a:off x="5967413" y="3698875"/>
            <a:ext cx="2266950" cy="352425"/>
          </a:xfrm>
          <a:prstGeom prst="rect">
            <a:avLst/>
          </a:prstGeom>
          <a:noFill/>
          <a:ln w="9525">
            <a:noFill/>
          </a:ln>
        </p:spPr>
        <p:txBody>
          <a:bodyPr lIns="0" tIns="0" rIns="0" bIns="0"/>
          <a:p>
            <a:r>
              <a:rPr lang="zh-CN" altLang="en-US" sz="1600" b="1" dirty="0">
                <a:latin typeface="Times New Roman" panose="02020603050405020304" pitchFamily="2" charset="0"/>
                <a:cs typeface="Times New Roman" panose="02020603050405020304" pitchFamily="2" charset="0"/>
              </a:rPr>
              <a:t>多跳低能耗的无线网络</a:t>
            </a:r>
            <a:endParaRPr lang="en-US" altLang="x-none" sz="1600" b="1" dirty="0">
              <a:latin typeface="Times New Roman" panose="02020603050405020304" pitchFamily="2" charset="0"/>
              <a:ea typeface="Times New Roman" panose="02020603050405020304" pitchFamily="2" charset="0"/>
            </a:endParaRPr>
          </a:p>
        </p:txBody>
      </p:sp>
      <p:sp>
        <p:nvSpPr>
          <p:cNvPr id="9248" name="椭圆 9247"/>
          <p:cNvSpPr/>
          <p:nvPr/>
        </p:nvSpPr>
        <p:spPr>
          <a:xfrm>
            <a:off x="7110413" y="1377950"/>
            <a:ext cx="1290637" cy="466725"/>
          </a:xfrm>
          <a:prstGeom prst="ellipse">
            <a:avLst/>
          </a:prstGeom>
          <a:solidFill>
            <a:srgbClr val="FFFF00"/>
          </a:solidFill>
          <a:ln w="9525"/>
          <a:scene3d>
            <a:camera prst="legacyObliqueTopRight">
              <a:rot lat="0" lon="0" rev="0"/>
            </a:camera>
            <a:lightRig rig="legacyFlat3" dir="b"/>
          </a:scene3d>
          <a:sp3d extrusionH="430200" prstMaterial="legacyMatte">
            <a:bevelT w="13500" h="13500" prst="angle"/>
            <a:bevelB w="13500" h="13500" prst="angle"/>
            <a:extrusionClr>
              <a:srgbClr val="FFFF00"/>
            </a:extrusionClr>
          </a:sp3d>
        </p:spPr>
        <p:txBody>
          <a:bodyPr lIns="0" tIns="0" rIns="0" bIns="0" anchor="ctr" anchorCtr="1">
            <a:flatTx/>
          </a:bodyPr>
          <a:p>
            <a:r>
              <a:rPr lang="zh-CN" altLang="en-US" sz="1600" b="1">
                <a:latin typeface="Times New Roman" panose="02020603050405020304" pitchFamily="2" charset="0"/>
                <a:cs typeface="Times New Roman" panose="02020603050405020304" pitchFamily="2" charset="0"/>
              </a:rPr>
              <a:t>外部用户</a:t>
            </a:r>
            <a:endParaRPr lang="zh-CN" altLang="en-US" sz="1600" b="1">
              <a:latin typeface="Times New Roman" panose="02020603050405020304" pitchFamily="2" charset="0"/>
              <a:ea typeface="Times New Roman" panose="02020603050405020304" pitchFamily="2" charset="0"/>
            </a:endParaRPr>
          </a:p>
        </p:txBody>
      </p:sp>
      <p:sp>
        <p:nvSpPr>
          <p:cNvPr id="9249" name="直接连接符 9248"/>
          <p:cNvSpPr/>
          <p:nvPr/>
        </p:nvSpPr>
        <p:spPr>
          <a:xfrm>
            <a:off x="4595813" y="2817813"/>
            <a:ext cx="338137" cy="223837"/>
          </a:xfrm>
          <a:prstGeom prst="line">
            <a:avLst/>
          </a:prstGeom>
          <a:ln w="9525" cap="flat" cmpd="sng">
            <a:solidFill>
              <a:srgbClr val="000000"/>
            </a:solidFill>
            <a:prstDash val="solid"/>
            <a:headEnd type="triangle" w="med" len="med"/>
            <a:tailEnd type="triangle" w="med" len="med"/>
          </a:ln>
        </p:spPr>
      </p:sp>
      <p:sp>
        <p:nvSpPr>
          <p:cNvPr id="9250" name="文本框 9249"/>
          <p:cNvSpPr txBox="1"/>
          <p:nvPr/>
        </p:nvSpPr>
        <p:spPr>
          <a:xfrm>
            <a:off x="1809750" y="2965450"/>
            <a:ext cx="1117600" cy="225425"/>
          </a:xfrm>
          <a:prstGeom prst="rect">
            <a:avLst/>
          </a:prstGeom>
          <a:noFill/>
          <a:ln w="9525">
            <a:noFill/>
          </a:ln>
        </p:spPr>
        <p:txBody>
          <a:bodyPr lIns="0" tIns="0" rIns="0" bIns="0"/>
          <a:p>
            <a:r>
              <a:rPr lang="zh-CN" altLang="en-US" sz="1600" b="1" dirty="0">
                <a:latin typeface="Times New Roman" panose="02020603050405020304" pitchFamily="2" charset="0"/>
                <a:cs typeface="Times New Roman" panose="02020603050405020304" pitchFamily="2" charset="0"/>
              </a:rPr>
              <a:t>传感器节点</a:t>
            </a:r>
            <a:endParaRPr lang="en-US" altLang="x-none" sz="1600" b="1" dirty="0">
              <a:latin typeface="Times New Roman" panose="02020603050405020304" pitchFamily="2" charset="0"/>
              <a:ea typeface="Times New Roman" panose="02020603050405020304" pitchFamily="2" charset="0"/>
            </a:endParaRPr>
          </a:p>
        </p:txBody>
      </p:sp>
      <p:sp>
        <p:nvSpPr>
          <p:cNvPr id="9251" name="未知"/>
          <p:cNvSpPr/>
          <p:nvPr/>
        </p:nvSpPr>
        <p:spPr>
          <a:xfrm>
            <a:off x="5210175" y="1627188"/>
            <a:ext cx="1935163" cy="333375"/>
          </a:xfrm>
          <a:custGeom>
            <a:avLst/>
            <a:gdLst/>
            <a:ahLst/>
            <a:cxnLst/>
            <a:pathLst>
              <a:path w="2880" h="750">
                <a:moveTo>
                  <a:pt x="2880" y="180"/>
                </a:moveTo>
                <a:cubicBezTo>
                  <a:pt x="2490" y="465"/>
                  <a:pt x="2100" y="750"/>
                  <a:pt x="1620" y="720"/>
                </a:cubicBezTo>
                <a:cubicBezTo>
                  <a:pt x="1140" y="690"/>
                  <a:pt x="570" y="345"/>
                  <a:pt x="0" y="0"/>
                </a:cubicBezTo>
              </a:path>
            </a:pathLst>
          </a:custGeom>
          <a:noFill/>
          <a:ln w="9525" cap="flat" cmpd="sng">
            <a:solidFill>
              <a:srgbClr val="000000"/>
            </a:solidFill>
            <a:prstDash val="solid"/>
            <a:headEnd type="triangle" w="med" len="med"/>
            <a:tailEnd type="triangle" w="med" len="med"/>
          </a:ln>
        </p:spPr>
        <p:txBody>
          <a:bodyPr/>
          <a:p>
            <a:endParaRPr lang="zh-CN" altLang="en-US"/>
          </a:p>
        </p:txBody>
      </p:sp>
      <p:sp>
        <p:nvSpPr>
          <p:cNvPr id="9252" name="矩形 9251"/>
          <p:cNvSpPr/>
          <p:nvPr/>
        </p:nvSpPr>
        <p:spPr>
          <a:xfrm>
            <a:off x="1524000" y="2160588"/>
            <a:ext cx="9144000" cy="0"/>
          </a:xfrm>
          <a:prstGeom prst="rect">
            <a:avLst/>
          </a:prstGeom>
          <a:noFill/>
          <a:ln w="9525">
            <a:noFill/>
          </a:ln>
        </p:spPr>
        <p:txBody>
          <a:bodyPr/>
          <a:p>
            <a:endParaRPr lang="zh-CN" altLang="en-US"/>
          </a:p>
        </p:txBody>
      </p:sp>
      <p:sp>
        <p:nvSpPr>
          <p:cNvPr id="9253" name="流程图: 磁盘 9252"/>
          <p:cNvSpPr/>
          <p:nvPr/>
        </p:nvSpPr>
        <p:spPr>
          <a:xfrm flipH="1">
            <a:off x="3067050" y="3455988"/>
            <a:ext cx="438150" cy="152400"/>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54" name="流程图: 磁盘 9253"/>
          <p:cNvSpPr/>
          <p:nvPr/>
        </p:nvSpPr>
        <p:spPr>
          <a:xfrm flipH="1">
            <a:off x="2647950" y="3760788"/>
            <a:ext cx="266700" cy="85725"/>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55" name="流程图: 磁盘 9254"/>
          <p:cNvSpPr/>
          <p:nvPr/>
        </p:nvSpPr>
        <p:spPr>
          <a:xfrm flipH="1">
            <a:off x="3657600" y="3141663"/>
            <a:ext cx="228600" cy="66675"/>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56" name="流程图: 磁盘 9255"/>
          <p:cNvSpPr/>
          <p:nvPr/>
        </p:nvSpPr>
        <p:spPr>
          <a:xfrm flipH="1">
            <a:off x="2914650" y="2989263"/>
            <a:ext cx="438150" cy="152400"/>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57" name="流程图: 磁盘 9256"/>
          <p:cNvSpPr/>
          <p:nvPr/>
        </p:nvSpPr>
        <p:spPr>
          <a:xfrm flipH="1">
            <a:off x="2286000" y="3303588"/>
            <a:ext cx="438150" cy="152400"/>
          </a:xfrm>
          <a:prstGeom prst="flowChartMagneticDisk">
            <a:avLst/>
          </a:prstGeom>
          <a:solidFill>
            <a:srgbClr val="FFFF00"/>
          </a:solidFill>
          <a:ln w="9525" cap="flat" cmpd="sng">
            <a:solidFill>
              <a:srgbClr val="000000"/>
            </a:solidFill>
            <a:prstDash val="solid"/>
            <a:headEnd type="none" w="med" len="med"/>
            <a:tailEnd type="none" w="med" len="med"/>
          </a:ln>
        </p:spPr>
        <p:txBody>
          <a:bodyPr/>
          <a:p>
            <a:endParaRPr lang="zh-CN" altLang="en-US"/>
          </a:p>
        </p:txBody>
      </p:sp>
      <p:sp>
        <p:nvSpPr>
          <p:cNvPr id="9258" name="直接连接符 9257"/>
          <p:cNvSpPr/>
          <p:nvPr/>
        </p:nvSpPr>
        <p:spPr>
          <a:xfrm flipH="1">
            <a:off x="3505200" y="3208338"/>
            <a:ext cx="238125" cy="271462"/>
          </a:xfrm>
          <a:prstGeom prst="line">
            <a:avLst/>
          </a:prstGeom>
          <a:ln w="9525" cap="flat" cmpd="sng">
            <a:solidFill>
              <a:srgbClr val="000000"/>
            </a:solidFill>
            <a:prstDash val="solid"/>
            <a:headEnd type="triangle" w="med" len="med"/>
            <a:tailEnd type="triangle" w="med" len="med"/>
          </a:ln>
        </p:spPr>
      </p:sp>
      <p:sp>
        <p:nvSpPr>
          <p:cNvPr id="9259" name="直接连接符 9258"/>
          <p:cNvSpPr/>
          <p:nvPr/>
        </p:nvSpPr>
        <p:spPr>
          <a:xfrm flipH="1">
            <a:off x="2914650" y="3608388"/>
            <a:ext cx="261938" cy="204787"/>
          </a:xfrm>
          <a:prstGeom prst="line">
            <a:avLst/>
          </a:prstGeom>
          <a:ln w="9525" cap="flat" cmpd="sng">
            <a:solidFill>
              <a:srgbClr val="000000"/>
            </a:solidFill>
            <a:prstDash val="solid"/>
            <a:headEnd type="triangle" w="med" len="med"/>
            <a:tailEnd type="triangle" w="med" len="med"/>
          </a:ln>
        </p:spPr>
      </p:sp>
      <p:sp>
        <p:nvSpPr>
          <p:cNvPr id="9260" name="直接连接符 9259"/>
          <p:cNvSpPr/>
          <p:nvPr/>
        </p:nvSpPr>
        <p:spPr>
          <a:xfrm flipH="1" flipV="1">
            <a:off x="2724150" y="3422650"/>
            <a:ext cx="342900" cy="114300"/>
          </a:xfrm>
          <a:prstGeom prst="line">
            <a:avLst/>
          </a:prstGeom>
          <a:ln w="9525" cap="flat" cmpd="sng">
            <a:solidFill>
              <a:srgbClr val="000000"/>
            </a:solidFill>
            <a:prstDash val="solid"/>
            <a:headEnd type="triangle" w="med" len="med"/>
            <a:tailEnd type="triangle" w="med" len="med"/>
          </a:ln>
        </p:spPr>
      </p:sp>
      <p:sp>
        <p:nvSpPr>
          <p:cNvPr id="9261" name="直接连接符 9260"/>
          <p:cNvSpPr/>
          <p:nvPr/>
        </p:nvSpPr>
        <p:spPr>
          <a:xfrm>
            <a:off x="3176588" y="3141663"/>
            <a:ext cx="109537" cy="338137"/>
          </a:xfrm>
          <a:prstGeom prst="line">
            <a:avLst/>
          </a:prstGeom>
          <a:ln w="9525" cap="flat" cmpd="sng">
            <a:solidFill>
              <a:srgbClr val="000000"/>
            </a:solidFill>
            <a:prstDash val="solid"/>
            <a:headEnd type="triangle" w="med" len="med"/>
            <a:tailEnd type="triangle" w="med" len="med"/>
          </a:ln>
        </p:spPr>
      </p:sp>
      <p:sp>
        <p:nvSpPr>
          <p:cNvPr id="9262" name="直接连接符 9261"/>
          <p:cNvSpPr/>
          <p:nvPr/>
        </p:nvSpPr>
        <p:spPr>
          <a:xfrm>
            <a:off x="3505200" y="3522663"/>
            <a:ext cx="1276350" cy="66675"/>
          </a:xfrm>
          <a:prstGeom prst="line">
            <a:avLst/>
          </a:prstGeom>
          <a:ln w="12700" cap="flat" cmpd="sng">
            <a:solidFill>
              <a:schemeClr val="bg2"/>
            </a:solidFill>
            <a:prstDash val="solid"/>
            <a:headEnd type="triangle" w="med" len="med"/>
            <a:tailEnd type="triangle" w="med" len="med"/>
          </a:ln>
        </p:spPr>
      </p:sp>
      <p:sp>
        <p:nvSpPr>
          <p:cNvPr id="9263" name="直接连接符 9262"/>
          <p:cNvSpPr/>
          <p:nvPr/>
        </p:nvSpPr>
        <p:spPr>
          <a:xfrm flipV="1">
            <a:off x="5967413" y="2270125"/>
            <a:ext cx="0" cy="885825"/>
          </a:xfrm>
          <a:prstGeom prst="line">
            <a:avLst/>
          </a:prstGeom>
          <a:ln w="12700" cap="flat" cmpd="sng">
            <a:solidFill>
              <a:schemeClr val="bg2"/>
            </a:solidFill>
            <a:prstDash val="solid"/>
            <a:headEnd type="triangle" w="med" len="med"/>
            <a:tailEnd type="triangle" w="med" len="med"/>
          </a:ln>
        </p:spPr>
      </p:sp>
      <p:sp>
        <p:nvSpPr>
          <p:cNvPr id="9264" name="文本框 9263"/>
          <p:cNvSpPr txBox="1"/>
          <p:nvPr/>
        </p:nvSpPr>
        <p:spPr>
          <a:xfrm>
            <a:off x="3467100" y="2508250"/>
            <a:ext cx="914400" cy="228600"/>
          </a:xfrm>
          <a:prstGeom prst="rect">
            <a:avLst/>
          </a:prstGeom>
          <a:noFill/>
          <a:ln w="9525">
            <a:noFill/>
          </a:ln>
        </p:spPr>
        <p:txBody>
          <a:bodyPr lIns="0" tIns="0" rIns="0" bIns="0"/>
          <a:p>
            <a:r>
              <a:rPr lang="zh-CN" altLang="en-US" sz="1600" b="1" dirty="0">
                <a:latin typeface="Times New Roman" panose="02020603050405020304" pitchFamily="2" charset="0"/>
                <a:cs typeface="Times New Roman" panose="02020603050405020304" pitchFamily="2" charset="0"/>
              </a:rPr>
              <a:t>本地用户</a:t>
            </a:r>
            <a:endParaRPr lang="zh-CN" altLang="en-US" sz="1600" b="1" dirty="0">
              <a:latin typeface="Times New Roman" panose="02020603050405020304" pitchFamily="2" charset="0"/>
              <a:cs typeface="Times New Roman" panose="02020603050405020304" pitchFamily="2" charset="0"/>
            </a:endParaRPr>
          </a:p>
          <a:p>
            <a:endParaRPr lang="en-US" altLang="x-none" sz="1600" b="1" dirty="0">
              <a:latin typeface="Times New Roman" panose="02020603050405020304" pitchFamily="2" charset="0"/>
              <a:ea typeface="Times New Roman" panose="02020603050405020304" pitchFamily="2" charset="0"/>
            </a:endParaRPr>
          </a:p>
        </p:txBody>
      </p:sp>
      <p:graphicFrame>
        <p:nvGraphicFramePr>
          <p:cNvPr id="9265" name="对象 9264"/>
          <p:cNvGraphicFramePr>
            <a:graphicFrameLocks noChangeAspect="1"/>
          </p:cNvGraphicFramePr>
          <p:nvPr/>
        </p:nvGraphicFramePr>
        <p:xfrm>
          <a:off x="4321175" y="2566988"/>
          <a:ext cx="292100" cy="425450"/>
        </p:xfrm>
        <a:graphic>
          <a:graphicData uri="http://schemas.openxmlformats.org/presentationml/2006/ole">
            <mc:AlternateContent xmlns:mc="http://schemas.openxmlformats.org/markup-compatibility/2006">
              <mc:Choice xmlns:v="urn:schemas-microsoft-com:vml" Requires="v">
                <p:oleObj spid="_x0000_s3076" name="" r:id="rId1" imgW="291465" imgH="422910" progId="Visio.Drawing.6">
                  <p:embed/>
                </p:oleObj>
              </mc:Choice>
              <mc:Fallback>
                <p:oleObj name="" r:id="rId1" imgW="291465" imgH="422910" progId="Visio.Drawing.6">
                  <p:embed/>
                  <p:pic>
                    <p:nvPicPr>
                      <p:cNvPr id="0" name="图片 3075"/>
                      <p:cNvPicPr/>
                      <p:nvPr/>
                    </p:nvPicPr>
                    <p:blipFill>
                      <a:blip r:embed="rId2"/>
                      <a:stretch>
                        <a:fillRect/>
                      </a:stretch>
                    </p:blipFill>
                    <p:spPr>
                      <a:xfrm>
                        <a:off x="4321175" y="2566988"/>
                        <a:ext cx="292100" cy="425450"/>
                      </a:xfrm>
                      <a:prstGeom prst="rect">
                        <a:avLst/>
                      </a:prstGeom>
                      <a:noFill/>
                      <a:ln w="38100">
                        <a:noFill/>
                        <a:miter/>
                      </a:ln>
                    </p:spPr>
                  </p:pic>
                </p:oleObj>
              </mc:Fallback>
            </mc:AlternateContent>
          </a:graphicData>
        </a:graphic>
      </p:graphicFrame>
      <p:sp>
        <p:nvSpPr>
          <p:cNvPr id="9266" name="流程图: 磁盘 9265"/>
          <p:cNvSpPr/>
          <p:nvPr/>
        </p:nvSpPr>
        <p:spPr>
          <a:xfrm>
            <a:off x="7127875" y="2586038"/>
            <a:ext cx="914400" cy="409575"/>
          </a:xfrm>
          <a:prstGeom prst="flowChartMagneticDisk">
            <a:avLst/>
          </a:prstGeom>
          <a:solidFill>
            <a:schemeClr val="accent1"/>
          </a:solidFill>
          <a:ln w="9525" cap="flat" cmpd="sng">
            <a:solidFill>
              <a:srgbClr val="000000"/>
            </a:solidFill>
            <a:prstDash val="solid"/>
            <a:headEnd type="none" w="med" len="med"/>
            <a:tailEnd type="none" w="med" len="med"/>
          </a:ln>
        </p:spPr>
        <p:txBody>
          <a:bodyPr anchor="ctr" anchorCtr="1"/>
          <a:p>
            <a:r>
              <a:rPr lang="zh-CN" altLang="en-US" sz="1600" b="1">
                <a:latin typeface="Times New Roman" panose="02020603050405020304" pitchFamily="2" charset="0"/>
                <a:cs typeface="Times New Roman" panose="02020603050405020304" pitchFamily="2" charset="0"/>
              </a:rPr>
              <a:t>网关</a:t>
            </a:r>
            <a:endParaRPr lang="zh-CN" altLang="en-US" sz="1600" b="1">
              <a:latin typeface="Times New Roman" panose="02020603050405020304" pitchFamily="2" charset="0"/>
              <a:ea typeface="Times New Roman" panose="020206030504050203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5"/>
          <p:cNvSpPr/>
          <p:nvPr>
            <p:ph type="title"/>
          </p:nvPr>
        </p:nvSpPr>
        <p:spPr>
          <a:xfrm>
            <a:off x="1681163" y="106363"/>
            <a:ext cx="8986837" cy="725487"/>
          </a:xfrm>
        </p:spPr>
        <p:txBody>
          <a:bodyPr vert="horz" wrap="square" anchor="b">
            <a:normAutofit fontScale="90000"/>
          </a:bodyPr>
          <a:p>
            <a:r>
              <a:rPr lang="en-US" altLang="x-none" dirty="0"/>
              <a:t>Minimizing CPU: </a:t>
            </a:r>
            <a:r>
              <a:rPr lang="en-US" altLang="x-none" sz="3600" dirty="0"/>
              <a:t>Bounds Tightening</a:t>
            </a:r>
            <a:endParaRPr lang="en-US" altLang="x-none" dirty="0"/>
          </a:p>
        </p:txBody>
      </p:sp>
      <p:pic>
        <p:nvPicPr>
          <p:cNvPr id="68611" name="Picture 4"/>
          <p:cNvPicPr>
            <a:picLocks noChangeAspect="1"/>
          </p:cNvPicPr>
          <p:nvPr>
            <p:ph type="tbl"/>
          </p:nvPr>
        </p:nvPicPr>
        <p:blipFill>
          <a:blip r:embed="rId1"/>
          <a:srcRect l="-31511" r="-31511"/>
          <a:stretch>
            <a:fillRect/>
          </a:stretch>
        </p:blipFill>
        <p:spPr>
          <a:xfrm>
            <a:off x="1300163" y="1066800"/>
            <a:ext cx="6415087" cy="3533775"/>
          </a:xfrm>
        </p:spPr>
      </p:pic>
      <p:sp>
        <p:nvSpPr>
          <p:cNvPr id="68612" name="Footer Placeholder 4"/>
          <p:cNvSpPr txBox="1"/>
          <p:nvPr/>
        </p:nvSpPr>
        <p:spPr>
          <a:xfrm>
            <a:off x="4292600" y="6248400"/>
            <a:ext cx="3632200" cy="457200"/>
          </a:xfrm>
          <a:prstGeom prst="rect">
            <a:avLst/>
          </a:prstGeom>
          <a:noFill/>
          <a:ln w="9525">
            <a:noFill/>
          </a:ln>
        </p:spPr>
        <p:txBody>
          <a:bodyPr/>
          <a:p>
            <a:pPr marL="273050" indent="-273050" algn="ctr">
              <a:spcBef>
                <a:spcPts val="600"/>
              </a:spcBef>
              <a:buClr>
                <a:schemeClr val="accent1"/>
              </a:buClr>
              <a:buSzPct val="76000"/>
              <a:buFont typeface="Wingdings 3" pitchFamily="2" charset="2"/>
              <a:buNone/>
            </a:pP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68613" name="Slide Number Placeholder 22"/>
          <p:cNvSpPr txBox="1"/>
          <p:nvPr/>
        </p:nvSpPr>
        <p:spPr>
          <a:xfrm>
            <a:off x="8077200" y="6248400"/>
            <a:ext cx="2133600" cy="457200"/>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graphicFrame>
        <p:nvGraphicFramePr>
          <p:cNvPr id="68614" name="对象 68613"/>
          <p:cNvGraphicFramePr>
            <a:graphicFrameLocks noChangeAspect="1"/>
          </p:cNvGraphicFramePr>
          <p:nvPr/>
        </p:nvGraphicFramePr>
        <p:xfrm>
          <a:off x="6172200" y="914400"/>
          <a:ext cx="4343400" cy="731838"/>
        </p:xfrm>
        <a:graphic>
          <a:graphicData uri="http://schemas.openxmlformats.org/presentationml/2006/ole">
            <mc:AlternateContent xmlns:mc="http://schemas.openxmlformats.org/markup-compatibility/2006">
              <mc:Choice xmlns:v="urn:schemas-microsoft-com:vml" Requires="v">
                <p:oleObj spid="_x0000_s3102" name="" r:id="rId2" imgW="2259330" imgH="381000" progId="Equation.3">
                  <p:embed/>
                </p:oleObj>
              </mc:Choice>
              <mc:Fallback>
                <p:oleObj name="" r:id="rId2" imgW="2259330" imgH="381000" progId="Equation.3">
                  <p:embed/>
                  <p:pic>
                    <p:nvPicPr>
                      <p:cNvPr id="0" name="图片 3101"/>
                      <p:cNvPicPr/>
                      <p:nvPr/>
                    </p:nvPicPr>
                    <p:blipFill>
                      <a:blip r:embed="rId3"/>
                      <a:stretch>
                        <a:fillRect/>
                      </a:stretch>
                    </p:blipFill>
                    <p:spPr>
                      <a:xfrm>
                        <a:off x="6172200" y="914400"/>
                        <a:ext cx="4343400" cy="731838"/>
                      </a:xfrm>
                      <a:prstGeom prst="rect">
                        <a:avLst/>
                      </a:prstGeom>
                      <a:noFill/>
                      <a:ln w="38100">
                        <a:noFill/>
                        <a:miter/>
                      </a:ln>
                    </p:spPr>
                  </p:pic>
                </p:oleObj>
              </mc:Fallback>
            </mc:AlternateContent>
          </a:graphicData>
        </a:graphic>
      </p:graphicFrame>
      <p:graphicFrame>
        <p:nvGraphicFramePr>
          <p:cNvPr id="68615" name="对象 68614"/>
          <p:cNvGraphicFramePr>
            <a:graphicFrameLocks noChangeAspect="1"/>
          </p:cNvGraphicFramePr>
          <p:nvPr/>
        </p:nvGraphicFramePr>
        <p:xfrm>
          <a:off x="6096000" y="1447800"/>
          <a:ext cx="4343400" cy="757238"/>
        </p:xfrm>
        <a:graphic>
          <a:graphicData uri="http://schemas.openxmlformats.org/presentationml/2006/ole">
            <mc:AlternateContent xmlns:mc="http://schemas.openxmlformats.org/markup-compatibility/2006">
              <mc:Choice xmlns:v="urn:schemas-microsoft-com:vml" Requires="v">
                <p:oleObj spid="_x0000_s3103" name="" r:id="rId4" imgW="2259330" imgH="393700" progId="Equation.3">
                  <p:embed/>
                </p:oleObj>
              </mc:Choice>
              <mc:Fallback>
                <p:oleObj name="" r:id="rId4" imgW="2259330" imgH="393700" progId="Equation.3">
                  <p:embed/>
                  <p:pic>
                    <p:nvPicPr>
                      <p:cNvPr id="0" name="图片 3102"/>
                      <p:cNvPicPr/>
                      <p:nvPr/>
                    </p:nvPicPr>
                    <p:blipFill>
                      <a:blip r:embed="rId5"/>
                      <a:stretch>
                        <a:fillRect/>
                      </a:stretch>
                    </p:blipFill>
                    <p:spPr>
                      <a:xfrm>
                        <a:off x="6096000" y="1447800"/>
                        <a:ext cx="4343400" cy="757238"/>
                      </a:xfrm>
                      <a:prstGeom prst="rect">
                        <a:avLst/>
                      </a:prstGeom>
                      <a:noFill/>
                      <a:ln w="38100">
                        <a:noFill/>
                        <a:miter/>
                      </a:ln>
                    </p:spPr>
                  </p:pic>
                </p:oleObj>
              </mc:Fallback>
            </mc:AlternateContent>
          </a:graphicData>
        </a:graphic>
      </p:graphicFrame>
      <p:sp>
        <p:nvSpPr>
          <p:cNvPr id="68616" name="Content Placeholder 2"/>
          <p:cNvSpPr/>
          <p:nvPr/>
        </p:nvSpPr>
        <p:spPr>
          <a:xfrm>
            <a:off x="1981200" y="4419600"/>
            <a:ext cx="8229600" cy="1752600"/>
          </a:xfrm>
          <a:prstGeom prst="rect">
            <a:avLst/>
          </a:prstGeom>
          <a:noFill/>
          <a:ln w="9525">
            <a:noFill/>
          </a:ln>
        </p:spPr>
        <p:txBody>
          <a:bodyPr/>
          <a:p>
            <a:pPr marL="273050" indent="-273050">
              <a:spcBef>
                <a:spcPts val="600"/>
              </a:spcBef>
              <a:buClr>
                <a:schemeClr val="accent1"/>
              </a:buClr>
              <a:buSzPct val="76000"/>
              <a:buFont typeface="Wingdings 3" pitchFamily="2" charset="2"/>
              <a:buChar char=""/>
            </a:pPr>
            <a:r>
              <a:rPr lang="en-US" altLang="x-none" sz="2500" dirty="0">
                <a:latin typeface="Verdana" panose="020B0604030504040204" pitchFamily="2" charset="0"/>
              </a:rPr>
              <a:t>The initial partition consists of one subregion</a:t>
            </a:r>
            <a:endParaRPr lang="en-US" altLang="x-none" sz="2500" dirty="0">
              <a:latin typeface="Verdana" panose="020B0604030504040204" pitchFamily="2" charset="0"/>
            </a:endParaRPr>
          </a:p>
          <a:p>
            <a:pPr marL="273050" indent="-273050">
              <a:spcBef>
                <a:spcPts val="600"/>
              </a:spcBef>
              <a:buClr>
                <a:schemeClr val="accent1"/>
              </a:buClr>
              <a:buSzPct val="76000"/>
              <a:buFont typeface="Wingdings 3" pitchFamily="2" charset="2"/>
              <a:buChar char=""/>
            </a:pPr>
            <a:r>
              <a:rPr lang="en-US" altLang="x-none" sz="2500" dirty="0">
                <a:latin typeface="Verdana" panose="020B0604030504040204" pitchFamily="2" charset="0"/>
              </a:rPr>
              <a:t>We refine a partition by</a:t>
            </a:r>
            <a:endParaRPr lang="en-US" altLang="x-none" sz="2500" dirty="0">
              <a:latin typeface="Verdana" panose="020B0604030504040204" pitchFamily="2" charset="0"/>
            </a:endParaRPr>
          </a:p>
          <a:p>
            <a:pPr marL="742950" lvl="1" indent="-285750">
              <a:spcBef>
                <a:spcPts val="500"/>
              </a:spcBef>
              <a:buClr>
                <a:schemeClr val="accent2"/>
              </a:buClr>
              <a:buSzPct val="76000"/>
              <a:buFont typeface="Wingdings 3" pitchFamily="2" charset="2"/>
              <a:buChar char=""/>
            </a:pPr>
            <a:r>
              <a:rPr lang="en-US" altLang="x-none" sz="2200" dirty="0">
                <a:solidFill>
                  <a:schemeClr val="tx2"/>
                </a:solidFill>
                <a:latin typeface="Verdana" panose="020B0604030504040204" pitchFamily="2" charset="0"/>
              </a:rPr>
              <a:t>Select one subregion</a:t>
            </a:r>
            <a:endParaRPr lang="en-US" altLang="x-none" sz="2200" dirty="0">
              <a:solidFill>
                <a:schemeClr val="tx2"/>
              </a:solidFill>
              <a:latin typeface="Verdana" panose="020B0604030504040204" pitchFamily="2" charset="0"/>
            </a:endParaRPr>
          </a:p>
          <a:p>
            <a:pPr marL="742950" lvl="1" indent="-285750">
              <a:spcBef>
                <a:spcPts val="500"/>
              </a:spcBef>
              <a:buClr>
                <a:schemeClr val="accent2"/>
              </a:buClr>
              <a:buSzPct val="76000"/>
              <a:buFont typeface="Wingdings 3" pitchFamily="2" charset="2"/>
              <a:buChar char=""/>
            </a:pPr>
            <a:r>
              <a:rPr lang="en-US" altLang="x-none" sz="2200" dirty="0">
                <a:solidFill>
                  <a:schemeClr val="tx2"/>
                </a:solidFill>
                <a:latin typeface="Verdana" panose="020B0604030504040204" pitchFamily="2" charset="0"/>
              </a:rPr>
              <a:t>Split the subregion to form two smaller subregions</a:t>
            </a:r>
            <a:endParaRPr lang="en-US" altLang="x-none" sz="2200" dirty="0">
              <a:solidFill>
                <a:schemeClr val="tx2"/>
              </a:solidFill>
              <a:latin typeface="Verdana" panose="020B0604030504040204" pitchFamily="2" charset="0"/>
            </a:endParaRPr>
          </a:p>
        </p:txBody>
      </p:sp>
      <p:sp>
        <p:nvSpPr>
          <p:cNvPr id="68617" name="Date Placeholder 9"/>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p:nvPr>
            <p:ph type="title"/>
          </p:nvPr>
        </p:nvSpPr>
        <p:spPr>
          <a:xfrm>
            <a:off x="1681163" y="106363"/>
            <a:ext cx="8986837" cy="725487"/>
          </a:xfrm>
        </p:spPr>
        <p:txBody>
          <a:bodyPr vert="horz" wrap="square" anchor="b">
            <a:normAutofit fontScale="90000"/>
          </a:bodyPr>
          <a:p>
            <a:r>
              <a:rPr lang="en-US" altLang="x-none" dirty="0"/>
              <a:t>Minimizing Overall Cost</a:t>
            </a:r>
            <a:endParaRPr lang="en-US" altLang="x-none" dirty="0"/>
          </a:p>
        </p:txBody>
      </p:sp>
      <p:sp>
        <p:nvSpPr>
          <p:cNvPr id="69635" name="Rectangle 3"/>
          <p:cNvSpPr/>
          <p:nvPr>
            <p:ph idx="1"/>
          </p:nvPr>
        </p:nvSpPr>
        <p:spPr>
          <a:xfrm>
            <a:off x="1981200" y="1219200"/>
            <a:ext cx="8229600" cy="4910138"/>
          </a:xfrm>
        </p:spPr>
        <p:txBody>
          <a:bodyPr vert="horz" wrap="square" anchor="t"/>
          <a:p>
            <a:pPr>
              <a:lnSpc>
                <a:spcPct val="80000"/>
              </a:lnSpc>
            </a:pPr>
            <a:r>
              <a:rPr lang="en-US" altLang="x-none" sz="2800" dirty="0">
                <a:sym typeface="Wingdings" panose="05000000000000000000" pitchFamily="2" charset="2"/>
              </a:rPr>
              <a:t>Select the object with the highest probability upper bound </a:t>
            </a:r>
            <a:endParaRPr lang="en-US" altLang="x-none" sz="2800" dirty="0">
              <a:sym typeface="Wingdings" panose="05000000000000000000" pitchFamily="2" charset="2"/>
            </a:endParaRPr>
          </a:p>
          <a:p>
            <a:pPr lvl="1">
              <a:lnSpc>
                <a:spcPct val="80000"/>
              </a:lnSpc>
            </a:pPr>
            <a:r>
              <a:rPr lang="en-US" altLang="x-none" dirty="0">
                <a:sym typeface="Wingdings" panose="05000000000000000000" pitchFamily="2" charset="2"/>
              </a:rPr>
              <a:t>If it is </a:t>
            </a:r>
            <a:r>
              <a:rPr lang="en-US" altLang="x-none" dirty="0">
                <a:sym typeface="Symbol" panose="05050102010706020507" pitchFamily="2" charset="2"/>
              </a:rPr>
              <a:t>, we retrieve another object</a:t>
            </a:r>
            <a:endParaRPr lang="en-US" altLang="x-none" dirty="0">
              <a:sym typeface="Symbol" panose="05050102010706020507" pitchFamily="2" charset="2"/>
            </a:endParaRPr>
          </a:p>
          <a:p>
            <a:pPr lvl="1">
              <a:lnSpc>
                <a:spcPct val="80000"/>
              </a:lnSpc>
            </a:pPr>
            <a:endParaRPr lang="en-US" altLang="x-none" dirty="0">
              <a:sym typeface="Symbol" panose="05050102010706020507" pitchFamily="2" charset="2"/>
            </a:endParaRPr>
          </a:p>
          <a:p>
            <a:pPr>
              <a:lnSpc>
                <a:spcPct val="80000"/>
              </a:lnSpc>
            </a:pPr>
            <a:r>
              <a:rPr lang="en-US" altLang="x-none" sz="2800" dirty="0">
                <a:sym typeface="Wingdings" panose="05000000000000000000" pitchFamily="2" charset="2"/>
              </a:rPr>
              <a:t>Select a subregion to split using benefit/cost ratio</a:t>
            </a:r>
            <a:endParaRPr lang="en-US" altLang="x-none" sz="2800" dirty="0">
              <a:sym typeface="Wingdings" panose="05000000000000000000" pitchFamily="2" charset="2"/>
            </a:endParaRPr>
          </a:p>
          <a:p>
            <a:pPr lvl="1">
              <a:lnSpc>
                <a:spcPct val="80000"/>
              </a:lnSpc>
            </a:pPr>
            <a:r>
              <a:rPr lang="en-US" altLang="x-none" dirty="0">
                <a:sym typeface="Wingdings" panose="05000000000000000000" pitchFamily="2" charset="2"/>
              </a:rPr>
              <a:t>Benefit is proportional to the difference between bounds</a:t>
            </a:r>
            <a:endParaRPr lang="en-US" altLang="x-none" dirty="0">
              <a:sym typeface="Wingdings" panose="05000000000000000000" pitchFamily="2" charset="2"/>
            </a:endParaRPr>
          </a:p>
          <a:p>
            <a:pPr lvl="1">
              <a:lnSpc>
                <a:spcPct val="80000"/>
              </a:lnSpc>
            </a:pPr>
            <a:r>
              <a:rPr lang="en-US" altLang="x-none" dirty="0">
                <a:sym typeface="Wingdings" panose="05000000000000000000" pitchFamily="2" charset="2"/>
              </a:rPr>
              <a:t>Cost is the weighted sum of:</a:t>
            </a:r>
            <a:endParaRPr lang="en-US" altLang="x-none" dirty="0">
              <a:sym typeface="Wingdings" panose="05000000000000000000" pitchFamily="2" charset="2"/>
            </a:endParaRPr>
          </a:p>
          <a:p>
            <a:pPr lvl="2">
              <a:lnSpc>
                <a:spcPct val="80000"/>
              </a:lnSpc>
            </a:pPr>
            <a:r>
              <a:rPr lang="en-US" altLang="x-none" sz="2800" dirty="0">
                <a:sym typeface="Wingdings" panose="05000000000000000000" pitchFamily="2" charset="2"/>
              </a:rPr>
              <a:t>CPU cost: estimated computation time</a:t>
            </a:r>
            <a:endParaRPr lang="en-US" altLang="x-none" sz="2800" dirty="0">
              <a:sym typeface="Wingdings" panose="05000000000000000000" pitchFamily="2" charset="2"/>
            </a:endParaRPr>
          </a:p>
          <a:p>
            <a:pPr lvl="2">
              <a:lnSpc>
                <a:spcPct val="80000"/>
              </a:lnSpc>
            </a:pPr>
            <a:r>
              <a:rPr lang="en-US" altLang="x-none" sz="2800" dirty="0">
                <a:sym typeface="Wingdings" panose="05000000000000000000" pitchFamily="2" charset="2"/>
              </a:rPr>
              <a:t>I/O cost: only present if we have to retrieve another object</a:t>
            </a:r>
            <a:endParaRPr lang="en-US" altLang="x-none" sz="2800" dirty="0">
              <a:sym typeface="Wingdings" panose="05000000000000000000" pitchFamily="2" charset="2"/>
            </a:endParaRPr>
          </a:p>
        </p:txBody>
      </p:sp>
      <p:sp>
        <p:nvSpPr>
          <p:cNvPr id="69636" name="Footer Placeholder 4"/>
          <p:cNvSpPr txBox="1"/>
          <p:nvPr/>
        </p:nvSpPr>
        <p:spPr>
          <a:xfrm>
            <a:off x="4292600" y="6248400"/>
            <a:ext cx="3632200" cy="457200"/>
          </a:xfrm>
          <a:prstGeom prst="rect">
            <a:avLst/>
          </a:prstGeom>
          <a:noFill/>
          <a:ln w="9525">
            <a:noFill/>
          </a:ln>
        </p:spPr>
        <p:txBody>
          <a:bodyPr/>
          <a:p>
            <a:pPr algn="ct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69637" name="Slide Number Placeholder 22"/>
          <p:cNvSpPr txBox="1"/>
          <p:nvPr/>
        </p:nvSpPr>
        <p:spPr>
          <a:xfrm>
            <a:off x="8129588" y="6356350"/>
            <a:ext cx="1981200" cy="365125"/>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sp>
        <p:nvSpPr>
          <p:cNvPr id="69638" name="Date Placeholder 6"/>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Title 10"/>
          <p:cNvSpPr/>
          <p:nvPr>
            <p:ph type="title"/>
          </p:nvPr>
        </p:nvSpPr>
        <p:spPr>
          <a:xfrm>
            <a:off x="1681163" y="106363"/>
            <a:ext cx="8986837" cy="725487"/>
          </a:xfrm>
        </p:spPr>
        <p:txBody>
          <a:bodyPr vert="horz" wrap="square" anchor="b">
            <a:normAutofit fontScale="90000"/>
          </a:bodyPr>
          <a:p>
            <a:r>
              <a:rPr lang="en-US" altLang="x-none" dirty="0"/>
              <a:t>Minimizing Overall Cost</a:t>
            </a:r>
            <a:endParaRPr lang="en-US" altLang="x-none" dirty="0"/>
          </a:p>
        </p:txBody>
      </p:sp>
      <p:sp>
        <p:nvSpPr>
          <p:cNvPr id="70659" name="Footer Placeholder 4"/>
          <p:cNvSpPr txBox="1"/>
          <p:nvPr/>
        </p:nvSpPr>
        <p:spPr>
          <a:xfrm>
            <a:off x="4292600" y="6248400"/>
            <a:ext cx="3632200" cy="457200"/>
          </a:xfrm>
          <a:prstGeom prst="rect">
            <a:avLst/>
          </a:prstGeom>
          <a:noFill/>
          <a:ln w="9525">
            <a:noFill/>
          </a:ln>
        </p:spPr>
        <p:txBody>
          <a:bodyPr/>
          <a:p>
            <a:pPr algn="ct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70660" name="Slide Number Placeholder 5"/>
          <p:cNvSpPr txBox="1"/>
          <p:nvPr/>
        </p:nvSpPr>
        <p:spPr>
          <a:xfrm>
            <a:off x="8077200" y="6248400"/>
            <a:ext cx="2133600" cy="457200"/>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pic>
        <p:nvPicPr>
          <p:cNvPr id="70661" name="Picture 4"/>
          <p:cNvPicPr>
            <a:picLocks noChangeAspect="1"/>
          </p:cNvPicPr>
          <p:nvPr/>
        </p:nvPicPr>
        <p:blipFill>
          <a:blip r:embed="rId1"/>
          <a:srcRect t="3659"/>
          <a:stretch>
            <a:fillRect/>
          </a:stretch>
        </p:blipFill>
        <p:spPr>
          <a:xfrm>
            <a:off x="7010400" y="1295400"/>
            <a:ext cx="3581400" cy="3214688"/>
          </a:xfrm>
          <a:prstGeom prst="rect">
            <a:avLst/>
          </a:prstGeom>
          <a:noFill/>
          <a:ln w="9525">
            <a:noFill/>
          </a:ln>
        </p:spPr>
      </p:pic>
      <p:sp>
        <p:nvSpPr>
          <p:cNvPr id="70662" name="Date Placeholder 13"/>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70663" name="Content Placeholder 7"/>
          <p:cNvSpPr/>
          <p:nvPr>
            <p:ph idx="1"/>
          </p:nvPr>
        </p:nvSpPr>
        <p:spPr>
          <a:xfrm>
            <a:off x="1809750" y="1100138"/>
            <a:ext cx="5353050" cy="4767262"/>
          </a:xfrm>
        </p:spPr>
        <p:txBody>
          <a:bodyPr vert="horz" wrap="square" anchor="t"/>
          <a:p>
            <a:r>
              <a:rPr lang="en-US" altLang="x-none" sz="2400" dirty="0"/>
              <a:t>Lower bounds of R</a:t>
            </a:r>
            <a:r>
              <a:rPr lang="en-US" altLang="x-none" sz="2400" baseline="-25000" dirty="0"/>
              <a:t>14</a:t>
            </a:r>
            <a:r>
              <a:rPr lang="en-US" altLang="x-none" sz="2400" dirty="0"/>
              <a:t>,R</a:t>
            </a:r>
            <a:r>
              <a:rPr lang="en-US" altLang="x-none" sz="2400" baseline="-25000" dirty="0"/>
              <a:t>23</a:t>
            </a:r>
            <a:r>
              <a:rPr lang="en-US" altLang="x-none" sz="2400" dirty="0"/>
              <a:t>,R</a:t>
            </a:r>
            <a:r>
              <a:rPr lang="en-US" altLang="x-none" sz="2400" baseline="-25000" dirty="0"/>
              <a:t>32</a:t>
            </a:r>
            <a:r>
              <a:rPr lang="en-US" altLang="x-none" sz="2400" dirty="0"/>
              <a:t> (outmost subregions) are zero</a:t>
            </a:r>
            <a:endParaRPr lang="en-US" altLang="x-none" sz="2400" dirty="0"/>
          </a:p>
          <a:p>
            <a:endParaRPr lang="en-US" altLang="x-none" sz="2400" dirty="0"/>
          </a:p>
          <a:p>
            <a:r>
              <a:rPr lang="en-US" altLang="x-none" sz="2400" dirty="0"/>
              <a:t>The only way to tighten these bounds is to retrieve a new object</a:t>
            </a:r>
            <a:endParaRPr lang="en-US" altLang="x-none" sz="2400" dirty="0"/>
          </a:p>
          <a:p>
            <a:endParaRPr lang="en-US" altLang="x-none" sz="2400" dirty="0"/>
          </a:p>
          <a:p>
            <a:r>
              <a:rPr lang="en-US" altLang="x-none" sz="2400" dirty="0"/>
              <a:t>To tighten a subregion:</a:t>
            </a:r>
            <a:endParaRPr lang="en-US" altLang="x-none" sz="2400" dirty="0"/>
          </a:p>
          <a:p>
            <a:pPr lvl="1"/>
            <a:r>
              <a:rPr lang="en-US" altLang="x-none" sz="2000" dirty="0"/>
              <a:t>If it is an “inner” subregion, we split it at middle </a:t>
            </a:r>
            <a:endParaRPr lang="en-US" altLang="x-none" dirty="0"/>
          </a:p>
          <a:p>
            <a:pPr lvl="1"/>
            <a:r>
              <a:rPr lang="en-US" altLang="x-none" dirty="0"/>
              <a:t>Otherwise, retrieve a new object</a:t>
            </a:r>
            <a:endParaRPr lang="en-US" altLang="x-none" dirty="0"/>
          </a:p>
          <a:p>
            <a:endParaRPr lang="zh-CN" altLang="en-US" dirty="0"/>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p:nvPr>
            <p:ph type="title"/>
          </p:nvPr>
        </p:nvSpPr>
        <p:spPr>
          <a:xfrm>
            <a:off x="1681163" y="106363"/>
            <a:ext cx="8986837" cy="725487"/>
          </a:xfrm>
        </p:spPr>
        <p:txBody>
          <a:bodyPr vert="horz" wrap="square" anchor="b">
            <a:normAutofit fontScale="90000"/>
          </a:bodyPr>
          <a:p>
            <a:r>
              <a:rPr lang="en-US" altLang="x-none" dirty="0"/>
              <a:t>Example: Optimizing Overall Cost</a:t>
            </a:r>
            <a:endParaRPr lang="en-US" altLang="x-none" dirty="0"/>
          </a:p>
        </p:txBody>
      </p:sp>
      <p:sp>
        <p:nvSpPr>
          <p:cNvPr id="71683" name="Text Box 4"/>
          <p:cNvSpPr txBox="1"/>
          <p:nvPr/>
        </p:nvSpPr>
        <p:spPr>
          <a:xfrm>
            <a:off x="9229725" y="2676525"/>
            <a:ext cx="309880"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q</a:t>
            </a:r>
            <a:endParaRPr lang="en-US" altLang="x-none" b="1" dirty="0">
              <a:latin typeface="Times New Roman" panose="02020603050405020304" pitchFamily="2" charset="0"/>
              <a:ea typeface="Times New Roman" panose="02020603050405020304" pitchFamily="2" charset="0"/>
            </a:endParaRPr>
          </a:p>
        </p:txBody>
      </p:sp>
      <p:sp>
        <p:nvSpPr>
          <p:cNvPr id="71684" name="Oval 5"/>
          <p:cNvSpPr/>
          <p:nvPr/>
        </p:nvSpPr>
        <p:spPr>
          <a:xfrm>
            <a:off x="9005888" y="2438400"/>
            <a:ext cx="747712" cy="709613"/>
          </a:xfrm>
          <a:prstGeom prst="ellipse">
            <a:avLst/>
          </a:prstGeom>
          <a:noFill/>
          <a:ln w="9525" cap="flat" cmpd="sng">
            <a:solidFill>
              <a:schemeClr val="tx1"/>
            </a:solidFill>
            <a:prstDash val="solid"/>
            <a:headEnd type="none" w="med" len="med"/>
            <a:tailEnd type="none" w="med" len="med"/>
          </a:ln>
        </p:spPr>
        <p:txBody>
          <a:bodyPr wrap="none" anchor="ctr"/>
          <a:p>
            <a:pPr algn="ctr"/>
            <a:endParaRPr lang="zh-CN" altLang="en-US" dirty="0">
              <a:latin typeface="Arial" panose="020B0604020202020204" pitchFamily="34" charset="0"/>
            </a:endParaRPr>
          </a:p>
        </p:txBody>
      </p:sp>
      <p:sp>
        <p:nvSpPr>
          <p:cNvPr id="71685" name="Oval 6"/>
          <p:cNvSpPr/>
          <p:nvPr/>
        </p:nvSpPr>
        <p:spPr>
          <a:xfrm>
            <a:off x="9334500" y="2749550"/>
            <a:ext cx="76200" cy="74613"/>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71686" name="Rectangle 7"/>
          <p:cNvSpPr/>
          <p:nvPr/>
        </p:nvSpPr>
        <p:spPr>
          <a:xfrm>
            <a:off x="7772400" y="2981325"/>
            <a:ext cx="1270000" cy="1133475"/>
          </a:xfrm>
          <a:prstGeom prst="rect">
            <a:avLst/>
          </a:prstGeom>
          <a:no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aphicFrame>
        <p:nvGraphicFramePr>
          <p:cNvPr id="71687" name="表格 71686"/>
          <p:cNvGraphicFramePr/>
          <p:nvPr/>
        </p:nvGraphicFramePr>
        <p:xfrm>
          <a:off x="2362200" y="1524000"/>
          <a:ext cx="3822700" cy="1636395"/>
        </p:xfrm>
        <a:graphic>
          <a:graphicData uri="http://schemas.openxmlformats.org/drawingml/2006/table">
            <a:tbl>
              <a:tblPr/>
              <a:tblGrid>
                <a:gridCol w="606425"/>
                <a:gridCol w="436880"/>
                <a:gridCol w="946150"/>
                <a:gridCol w="677545"/>
                <a:gridCol w="1155700"/>
              </a:tblGrid>
              <a:tr h="396875">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dirty="0">
                          <a:latin typeface="Times New Roman" panose="02020603050405020304" pitchFamily="2" charset="0"/>
                          <a:cs typeface="Times New Roman" panose="02020603050405020304" pitchFamily="2" charset="0"/>
                        </a:rPr>
                        <a:t>Obj</a:t>
                      </a:r>
                      <a:endParaRPr lang="en-US" altLang="x-none" sz="2000" b="1"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3">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x-none" sz="2000" b="1" dirty="0">
                          <a:latin typeface="Times New Roman" panose="02020603050405020304" pitchFamily="2" charset="0"/>
                          <a:cs typeface="Times New Roman" panose="02020603050405020304" pitchFamily="2" charset="0"/>
                        </a:rPr>
                        <a:t>Sub regions</a:t>
                      </a:r>
                      <a:endParaRPr lang="en-US" altLang="x-none" sz="2000" b="1"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dirty="0">
                          <a:latin typeface="Times New Roman" panose="02020603050405020304" pitchFamily="2" charset="0"/>
                          <a:cs typeface="Times New Roman" panose="02020603050405020304" pitchFamily="2" charset="0"/>
                        </a:rPr>
                        <a:t>Bounds</a:t>
                      </a:r>
                      <a:endParaRPr lang="en-US" altLang="x-none" sz="2000" b="1"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75">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b="1">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i="1" dirty="0">
                          <a:latin typeface="Times New Roman" panose="02020603050405020304" pitchFamily="2" charset="0"/>
                          <a:cs typeface="Times New Roman" panose="02020603050405020304" pitchFamily="2" charset="0"/>
                        </a:rPr>
                        <a:t>bounds</a:t>
                      </a:r>
                      <a:endParaRPr lang="en-US" altLang="x-none" sz="2000" b="1" i="1"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i="1" dirty="0">
                          <a:latin typeface="Times New Roman" panose="02020603050405020304" pitchFamily="2" charset="0"/>
                          <a:cs typeface="Times New Roman" panose="02020603050405020304" pitchFamily="2" charset="0"/>
                        </a:rPr>
                        <a:t>rank</a:t>
                      </a:r>
                      <a:endParaRPr lang="en-US" altLang="x-none" sz="2000" b="1" i="1"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44577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O</a:t>
                      </a:r>
                      <a:r>
                        <a:rPr lang="en-US" altLang="x-none" sz="2000" baseline="-25000" dirty="0">
                          <a:latin typeface="Times New Roman" panose="02020603050405020304" pitchFamily="2" charset="0"/>
                          <a:cs typeface="Times New Roman" panose="02020603050405020304" pitchFamily="2" charset="0"/>
                        </a:rPr>
                        <a:t>1</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1</a:t>
                      </a:r>
                      <a:endParaRPr lang="en-US" altLang="x-none" sz="2000" baseline="30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1</a:t>
                      </a:r>
                      <a:endParaRPr lang="en-US" altLang="x-none" sz="2000" baseline="-25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 1]</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75">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ru-RU" altLang="en-US" sz="2000" dirty="0">
                          <a:latin typeface="Times New Roman" panose="02020603050405020304" pitchFamily="2" charset="0"/>
                          <a:cs typeface="Times New Roman" panose="02020603050405020304" pitchFamily="2" charset="0"/>
                        </a:rPr>
                        <a:t>Ф</a:t>
                      </a:r>
                      <a:endParaRPr lang="ru-RU" altLang="en-US"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 1]</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71715" name="Text Box 47"/>
          <p:cNvSpPr txBox="1"/>
          <p:nvPr/>
        </p:nvSpPr>
        <p:spPr>
          <a:xfrm>
            <a:off x="8088313" y="4191000"/>
            <a:ext cx="434975"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O</a:t>
            </a:r>
            <a:r>
              <a:rPr lang="en-US" altLang="x-none" b="1" baseline="-25000" dirty="0">
                <a:latin typeface="Times New Roman" panose="02020603050405020304" pitchFamily="2" charset="0"/>
                <a:cs typeface="Times New Roman" panose="02020603050405020304" pitchFamily="2" charset="0"/>
              </a:rPr>
              <a:t>1</a:t>
            </a:r>
            <a:endParaRPr lang="en-US" altLang="x-none" b="1" dirty="0">
              <a:latin typeface="Times New Roman" panose="02020603050405020304" pitchFamily="2" charset="0"/>
              <a:ea typeface="Times New Roman" panose="02020603050405020304" pitchFamily="2" charset="0"/>
            </a:endParaRPr>
          </a:p>
        </p:txBody>
      </p:sp>
      <p:sp>
        <p:nvSpPr>
          <p:cNvPr id="71716" name="Rectangle 50"/>
          <p:cNvSpPr/>
          <p:nvPr/>
        </p:nvSpPr>
        <p:spPr>
          <a:xfrm>
            <a:off x="8093075" y="3352800"/>
            <a:ext cx="43053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1</a:t>
            </a:r>
            <a:endParaRPr lang="en-US" altLang="x-none" dirty="0">
              <a:latin typeface="Arial" panose="020B0604020202020204" pitchFamily="34" charset="0"/>
            </a:endParaRPr>
          </a:p>
        </p:txBody>
      </p:sp>
      <p:sp>
        <p:nvSpPr>
          <p:cNvPr id="71717" name="Slide Number Placeholder 9"/>
          <p:cNvSpPr txBox="1"/>
          <p:nvPr/>
        </p:nvSpPr>
        <p:spPr>
          <a:xfrm>
            <a:off x="8077200" y="6248400"/>
            <a:ext cx="2133600" cy="457200"/>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sp>
        <p:nvSpPr>
          <p:cNvPr id="71718" name="Footer Placeholder 10"/>
          <p:cNvSpPr txBox="1"/>
          <p:nvPr/>
        </p:nvSpPr>
        <p:spPr>
          <a:xfrm>
            <a:off x="4292600" y="6248400"/>
            <a:ext cx="3632200" cy="457200"/>
          </a:xfrm>
          <a:prstGeom prst="rect">
            <a:avLst/>
          </a:prstGeom>
          <a:noFill/>
          <a:ln w="9525">
            <a:noFill/>
          </a:ln>
        </p:spPr>
        <p:txBody>
          <a:bodyPr/>
          <a:p>
            <a:pPr algn="ct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71719" name="Date Placeholder 11"/>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80"/>
          <p:cNvSpPr/>
          <p:nvPr>
            <p:ph type="title"/>
          </p:nvPr>
        </p:nvSpPr>
        <p:spPr>
          <a:xfrm>
            <a:off x="1681163" y="106363"/>
            <a:ext cx="8986837" cy="725487"/>
          </a:xfrm>
        </p:spPr>
        <p:txBody>
          <a:bodyPr vert="horz" wrap="square" anchor="b">
            <a:normAutofit fontScale="90000"/>
          </a:bodyPr>
          <a:p>
            <a:r>
              <a:rPr lang="en-US" altLang="x-none" dirty="0"/>
              <a:t>Example: Optimizing Overall Cost</a:t>
            </a:r>
            <a:endParaRPr lang="en-US" altLang="x-none" dirty="0"/>
          </a:p>
        </p:txBody>
      </p:sp>
      <p:sp>
        <p:nvSpPr>
          <p:cNvPr id="72707" name="Text Box 3"/>
          <p:cNvSpPr txBox="1"/>
          <p:nvPr/>
        </p:nvSpPr>
        <p:spPr>
          <a:xfrm>
            <a:off x="9229725" y="2676525"/>
            <a:ext cx="309880"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q</a:t>
            </a:r>
            <a:endParaRPr lang="en-US" altLang="x-none" b="1" dirty="0">
              <a:latin typeface="Times New Roman" panose="02020603050405020304" pitchFamily="2" charset="0"/>
              <a:ea typeface="Times New Roman" panose="02020603050405020304" pitchFamily="2" charset="0"/>
            </a:endParaRPr>
          </a:p>
        </p:txBody>
      </p:sp>
      <p:sp>
        <p:nvSpPr>
          <p:cNvPr id="72708" name="Oval 4"/>
          <p:cNvSpPr/>
          <p:nvPr/>
        </p:nvSpPr>
        <p:spPr>
          <a:xfrm>
            <a:off x="9005888" y="2438400"/>
            <a:ext cx="747712" cy="709613"/>
          </a:xfrm>
          <a:prstGeom prst="ellipse">
            <a:avLst/>
          </a:prstGeom>
          <a:noFill/>
          <a:ln w="9525" cap="flat" cmpd="sng">
            <a:solidFill>
              <a:schemeClr val="tx1"/>
            </a:solidFill>
            <a:prstDash val="solid"/>
            <a:headEnd type="none" w="med" len="med"/>
            <a:tailEnd type="none" w="med" len="med"/>
          </a:ln>
        </p:spPr>
        <p:txBody>
          <a:bodyPr wrap="none" anchor="ctr"/>
          <a:p>
            <a:pPr algn="ctr"/>
            <a:endParaRPr lang="zh-CN" altLang="en-US" dirty="0">
              <a:latin typeface="Arial" panose="020B0604020202020204" pitchFamily="34" charset="0"/>
            </a:endParaRPr>
          </a:p>
        </p:txBody>
      </p:sp>
      <p:sp>
        <p:nvSpPr>
          <p:cNvPr id="72709" name="Oval 5"/>
          <p:cNvSpPr/>
          <p:nvPr/>
        </p:nvSpPr>
        <p:spPr>
          <a:xfrm>
            <a:off x="9334500" y="2749550"/>
            <a:ext cx="76200" cy="74613"/>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72710" name="Rectangle 6"/>
          <p:cNvSpPr/>
          <p:nvPr/>
        </p:nvSpPr>
        <p:spPr>
          <a:xfrm>
            <a:off x="7772400" y="2981325"/>
            <a:ext cx="1270000" cy="1133475"/>
          </a:xfrm>
          <a:prstGeom prst="rect">
            <a:avLst/>
          </a:prstGeom>
          <a:no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72711" name="Text Box 35"/>
          <p:cNvSpPr txBox="1"/>
          <p:nvPr/>
        </p:nvSpPr>
        <p:spPr>
          <a:xfrm>
            <a:off x="8088313" y="4191000"/>
            <a:ext cx="434975"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O</a:t>
            </a:r>
            <a:r>
              <a:rPr lang="en-US" altLang="x-none" b="1" baseline="-25000" dirty="0">
                <a:latin typeface="Times New Roman" panose="02020603050405020304" pitchFamily="2" charset="0"/>
                <a:cs typeface="Times New Roman" panose="02020603050405020304" pitchFamily="2" charset="0"/>
              </a:rPr>
              <a:t>1</a:t>
            </a:r>
            <a:endParaRPr lang="en-US" altLang="x-none" b="1" dirty="0">
              <a:latin typeface="Times New Roman" panose="02020603050405020304" pitchFamily="2" charset="0"/>
              <a:ea typeface="Times New Roman" panose="02020603050405020304" pitchFamily="2" charset="0"/>
            </a:endParaRPr>
          </a:p>
        </p:txBody>
      </p:sp>
      <p:sp>
        <p:nvSpPr>
          <p:cNvPr id="72712" name="Rectangle 36"/>
          <p:cNvSpPr/>
          <p:nvPr/>
        </p:nvSpPr>
        <p:spPr>
          <a:xfrm>
            <a:off x="7772400" y="3581400"/>
            <a:ext cx="550545" cy="398780"/>
          </a:xfrm>
          <a:prstGeom prst="rect">
            <a:avLst/>
          </a:prstGeom>
          <a:noFill/>
          <a:ln w="9525">
            <a:noFill/>
          </a:ln>
        </p:spPr>
        <p:txBody>
          <a:bodyPr wrap="none">
            <a:spAutoFit/>
          </a:bodyPr>
          <a:p>
            <a:r>
              <a:rPr lang="en-US" altLang="x-none" sz="2000" dirty="0">
                <a:latin typeface="Arial" panose="020B0604020202020204" pitchFamily="34" charset="0"/>
              </a:rPr>
              <a:t>R</a:t>
            </a:r>
            <a:r>
              <a:rPr lang="en-US" altLang="x-none" sz="2000" baseline="-25000" dirty="0">
                <a:latin typeface="Arial" panose="020B0604020202020204" pitchFamily="34" charset="0"/>
              </a:rPr>
              <a:t>12</a:t>
            </a:r>
            <a:endParaRPr lang="en-US" altLang="x-none" dirty="0">
              <a:latin typeface="Arial" panose="020B0604020202020204" pitchFamily="34" charset="0"/>
            </a:endParaRPr>
          </a:p>
        </p:txBody>
      </p:sp>
      <p:sp>
        <p:nvSpPr>
          <p:cNvPr id="72713" name="Rectangle 37"/>
          <p:cNvSpPr/>
          <p:nvPr/>
        </p:nvSpPr>
        <p:spPr>
          <a:xfrm>
            <a:off x="7115175" y="1524000"/>
            <a:ext cx="1447800" cy="1133475"/>
          </a:xfrm>
          <a:prstGeom prst="rect">
            <a:avLst/>
          </a:prstGeom>
          <a:no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72714" name="Text Box 38"/>
          <p:cNvSpPr txBox="1"/>
          <p:nvPr/>
        </p:nvSpPr>
        <p:spPr>
          <a:xfrm>
            <a:off x="7097713" y="2590800"/>
            <a:ext cx="434975"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O</a:t>
            </a:r>
            <a:r>
              <a:rPr lang="en-US" altLang="x-none" b="1" baseline="-25000" dirty="0">
                <a:latin typeface="Times New Roman" panose="02020603050405020304" pitchFamily="2" charset="0"/>
                <a:cs typeface="Times New Roman" panose="02020603050405020304" pitchFamily="2" charset="0"/>
              </a:rPr>
              <a:t>2</a:t>
            </a:r>
            <a:endParaRPr lang="en-US" altLang="x-none" b="1" dirty="0">
              <a:latin typeface="Times New Roman" panose="02020603050405020304" pitchFamily="2" charset="0"/>
              <a:ea typeface="Times New Roman" panose="02020603050405020304" pitchFamily="2" charset="0"/>
            </a:endParaRPr>
          </a:p>
        </p:txBody>
      </p:sp>
      <p:sp>
        <p:nvSpPr>
          <p:cNvPr id="72715" name="Rectangle 39"/>
          <p:cNvSpPr/>
          <p:nvPr/>
        </p:nvSpPr>
        <p:spPr>
          <a:xfrm>
            <a:off x="7483475" y="1895475"/>
            <a:ext cx="43053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2</a:t>
            </a:r>
            <a:endParaRPr lang="en-US" altLang="x-none" dirty="0">
              <a:latin typeface="Arial" panose="020B0604020202020204" pitchFamily="34" charset="0"/>
            </a:endParaRPr>
          </a:p>
        </p:txBody>
      </p:sp>
      <p:sp>
        <p:nvSpPr>
          <p:cNvPr id="72716" name="Oval 40"/>
          <p:cNvSpPr/>
          <p:nvPr/>
        </p:nvSpPr>
        <p:spPr>
          <a:xfrm>
            <a:off x="8562975" y="1997075"/>
            <a:ext cx="1647825" cy="1565275"/>
          </a:xfrm>
          <a:prstGeom prst="ellipse">
            <a:avLst/>
          </a:prstGeom>
          <a:noFill/>
          <a:ln w="9525" cap="flat" cmpd="sng">
            <a:solidFill>
              <a:schemeClr val="tx1"/>
            </a:solidFill>
            <a:prstDash val="solid"/>
            <a:headEnd type="none" w="med" len="med"/>
            <a:tailEnd type="none" w="med" len="med"/>
          </a:ln>
        </p:spPr>
        <p:txBody>
          <a:bodyPr wrap="none" anchor="ctr"/>
          <a:p>
            <a:pPr algn="ctr"/>
            <a:endParaRPr lang="zh-CN" altLang="en-US" dirty="0">
              <a:latin typeface="Arial" panose="020B0604020202020204" pitchFamily="34" charset="0"/>
            </a:endParaRPr>
          </a:p>
        </p:txBody>
      </p:sp>
      <p:sp>
        <p:nvSpPr>
          <p:cNvPr id="72717" name="Rectangle 41"/>
          <p:cNvSpPr/>
          <p:nvPr/>
        </p:nvSpPr>
        <p:spPr>
          <a:xfrm>
            <a:off x="8534400" y="2895600"/>
            <a:ext cx="531495" cy="398780"/>
          </a:xfrm>
          <a:prstGeom prst="rect">
            <a:avLst/>
          </a:prstGeom>
          <a:noFill/>
          <a:ln w="9525">
            <a:noFill/>
          </a:ln>
        </p:spPr>
        <p:txBody>
          <a:bodyPr wrap="none">
            <a:spAutoFit/>
          </a:bodyPr>
          <a:p>
            <a:r>
              <a:rPr lang="en-US" altLang="x-none" sz="2000" dirty="0">
                <a:latin typeface="Arial" panose="020B0604020202020204" pitchFamily="34" charset="0"/>
              </a:rPr>
              <a:t>R</a:t>
            </a:r>
            <a:r>
              <a:rPr lang="en-US" altLang="x-none" sz="2000" baseline="-25000" dirty="0">
                <a:latin typeface="Arial" panose="020B0604020202020204" pitchFamily="34" charset="0"/>
              </a:rPr>
              <a:t>11</a:t>
            </a:r>
            <a:endParaRPr lang="en-US" altLang="x-none" dirty="0">
              <a:latin typeface="Arial" panose="020B0604020202020204" pitchFamily="34" charset="0"/>
            </a:endParaRPr>
          </a:p>
        </p:txBody>
      </p:sp>
      <p:graphicFrame>
        <p:nvGraphicFramePr>
          <p:cNvPr id="72718" name="内容占位符 72717"/>
          <p:cNvGraphicFramePr/>
          <p:nvPr>
            <p:ph idx="1"/>
          </p:nvPr>
        </p:nvGraphicFramePr>
        <p:xfrm>
          <a:off x="1828800" y="1524000"/>
          <a:ext cx="4765675" cy="2971800"/>
        </p:xfrm>
        <a:graphic>
          <a:graphicData uri="http://schemas.openxmlformats.org/drawingml/2006/table">
            <a:tbl>
              <a:tblPr/>
              <a:tblGrid>
                <a:gridCol w="606425"/>
                <a:gridCol w="519430"/>
                <a:gridCol w="1114425"/>
                <a:gridCol w="1522095"/>
                <a:gridCol w="1003300"/>
              </a:tblGrid>
              <a:tr h="495300">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dirty="0">
                          <a:latin typeface="Times New Roman" panose="02020603050405020304" pitchFamily="2" charset="0"/>
                          <a:cs typeface="Times New Roman" panose="02020603050405020304" pitchFamily="2" charset="0"/>
                        </a:rPr>
                        <a:t>Obj</a:t>
                      </a:r>
                      <a:endParaRPr lang="en-US" altLang="x-none" sz="2000" b="1"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3">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x-none" sz="2000" b="1" dirty="0">
                          <a:latin typeface="Times New Roman" panose="02020603050405020304" pitchFamily="2" charset="0"/>
                          <a:cs typeface="Times New Roman" panose="02020603050405020304" pitchFamily="2" charset="0"/>
                        </a:rPr>
                        <a:t>Sub regions</a:t>
                      </a:r>
                      <a:endParaRPr lang="en-US" altLang="x-none" sz="2000" b="1"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dirty="0">
                          <a:latin typeface="Times New Roman" panose="02020603050405020304" pitchFamily="2" charset="0"/>
                          <a:cs typeface="Times New Roman" panose="02020603050405020304" pitchFamily="2" charset="0"/>
                        </a:rPr>
                        <a:t>Bounds</a:t>
                      </a:r>
                      <a:endParaRPr lang="en-US" altLang="x-none" sz="2000" b="1"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95300">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b="1">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i="1" dirty="0">
                          <a:latin typeface="Times New Roman" panose="02020603050405020304" pitchFamily="2" charset="0"/>
                          <a:cs typeface="Times New Roman" panose="02020603050405020304" pitchFamily="2" charset="0"/>
                        </a:rPr>
                        <a:t>bounds</a:t>
                      </a:r>
                      <a:endParaRPr lang="en-US" altLang="x-none" sz="2000" b="1" i="1"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i="1" dirty="0">
                          <a:latin typeface="Times New Roman" panose="02020603050405020304" pitchFamily="2" charset="0"/>
                          <a:cs typeface="Times New Roman" panose="02020603050405020304" pitchFamily="2" charset="0"/>
                        </a:rPr>
                        <a:t>rank</a:t>
                      </a:r>
                      <a:endParaRPr lang="en-US" altLang="x-none" sz="2000" b="1" i="1"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495300">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O</a:t>
                      </a:r>
                      <a:r>
                        <a:rPr lang="en-US" altLang="x-none" sz="2000" baseline="-25000" dirty="0">
                          <a:latin typeface="Times New Roman" panose="02020603050405020304" pitchFamily="2" charset="0"/>
                          <a:cs typeface="Times New Roman" panose="02020603050405020304" pitchFamily="2" charset="0"/>
                        </a:rPr>
                        <a:t>1</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12</a:t>
                      </a:r>
                      <a:endParaRPr lang="en-US" altLang="x-none" sz="2000" baseline="30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[0,0.8]</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0.8/(cpu+IO)</a:t>
                      </a:r>
                      <a:endParaRPr lang="en-US" altLang="x-none" sz="2000" baseline="-25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[0.2, 1]</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r>
              <a:tr h="495300">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11</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[ 0.2,0.2]</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49530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Times New Roman" panose="02020603050405020304" pitchFamily="2" charset="0"/>
                          <a:cs typeface="Times New Roman" panose="02020603050405020304" pitchFamily="2" charset="0"/>
                        </a:rPr>
                        <a:t>O</a:t>
                      </a:r>
                      <a:r>
                        <a:rPr lang="zh-CN" altLang="en-US" sz="2000" baseline="-25000" dirty="0">
                          <a:latin typeface="Times New Roman" panose="02020603050405020304" pitchFamily="2" charset="0"/>
                          <a:cs typeface="Times New Roman" panose="02020603050405020304" pitchFamily="2" charset="0"/>
                        </a:rPr>
                        <a:t>2</a:t>
                      </a:r>
                      <a:endParaRPr lang="ru-RU" altLang="en-US"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2</a:t>
                      </a:r>
                      <a:endParaRPr lang="en-US" altLang="x-none" sz="2000" baseline="30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[0,0.8]</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0.8/(cpu+IO)</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 0.8]</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9530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ru-RU" altLang="en-US" sz="2000" dirty="0">
                          <a:latin typeface="Times New Roman" panose="02020603050405020304" pitchFamily="2" charset="0"/>
                          <a:cs typeface="Times New Roman" panose="02020603050405020304" pitchFamily="2" charset="0"/>
                        </a:rPr>
                        <a:t>Ф</a:t>
                      </a:r>
                      <a:endParaRPr lang="ru-RU" altLang="en-US"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 0.8]</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r>
            </a:tbl>
          </a:graphicData>
        </a:graphic>
      </p:graphicFrame>
      <p:sp>
        <p:nvSpPr>
          <p:cNvPr id="72756" name="Slide Number Placeholder 14"/>
          <p:cNvSpPr txBox="1"/>
          <p:nvPr/>
        </p:nvSpPr>
        <p:spPr>
          <a:xfrm>
            <a:off x="8077200" y="6248400"/>
            <a:ext cx="2133600" cy="457200"/>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sp>
        <p:nvSpPr>
          <p:cNvPr id="72757" name="Footer Placeholder 15"/>
          <p:cNvSpPr txBox="1"/>
          <p:nvPr/>
        </p:nvSpPr>
        <p:spPr>
          <a:xfrm>
            <a:off x="4292600" y="6248400"/>
            <a:ext cx="3632200" cy="457200"/>
          </a:xfrm>
          <a:prstGeom prst="rect">
            <a:avLst/>
          </a:prstGeom>
          <a:noFill/>
          <a:ln w="9525">
            <a:noFill/>
          </a:ln>
        </p:spPr>
        <p:txBody>
          <a:bodyPr/>
          <a:p>
            <a:pPr algn="ct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72758" name="Date Placeholder 16"/>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p:nvPr>
            <p:ph type="title"/>
          </p:nvPr>
        </p:nvSpPr>
        <p:spPr>
          <a:xfrm>
            <a:off x="1681163" y="106363"/>
            <a:ext cx="8986837" cy="725487"/>
          </a:xfrm>
        </p:spPr>
        <p:txBody>
          <a:bodyPr vert="horz" wrap="square" anchor="b">
            <a:normAutofit fontScale="90000"/>
          </a:bodyPr>
          <a:p>
            <a:r>
              <a:rPr lang="en-US" altLang="x-none" dirty="0"/>
              <a:t>Example: Optimizing Overall Cost</a:t>
            </a:r>
            <a:endParaRPr lang="en-US" altLang="x-none" dirty="0"/>
          </a:p>
        </p:txBody>
      </p:sp>
      <p:sp>
        <p:nvSpPr>
          <p:cNvPr id="73731" name="Text Box 3"/>
          <p:cNvSpPr txBox="1"/>
          <p:nvPr/>
        </p:nvSpPr>
        <p:spPr>
          <a:xfrm>
            <a:off x="9229725" y="2676525"/>
            <a:ext cx="309880"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q</a:t>
            </a:r>
            <a:endParaRPr lang="en-US" altLang="x-none" b="1" dirty="0">
              <a:latin typeface="Times New Roman" panose="02020603050405020304" pitchFamily="2" charset="0"/>
              <a:ea typeface="Times New Roman" panose="02020603050405020304" pitchFamily="2" charset="0"/>
            </a:endParaRPr>
          </a:p>
        </p:txBody>
      </p:sp>
      <p:sp>
        <p:nvSpPr>
          <p:cNvPr id="73732" name="Oval 4"/>
          <p:cNvSpPr/>
          <p:nvPr/>
        </p:nvSpPr>
        <p:spPr>
          <a:xfrm>
            <a:off x="9005888" y="2438400"/>
            <a:ext cx="747712" cy="709613"/>
          </a:xfrm>
          <a:prstGeom prst="ellipse">
            <a:avLst/>
          </a:prstGeom>
          <a:noFill/>
          <a:ln w="9525" cap="flat" cmpd="sng">
            <a:solidFill>
              <a:schemeClr val="tx1"/>
            </a:solidFill>
            <a:prstDash val="solid"/>
            <a:headEnd type="none" w="med" len="med"/>
            <a:tailEnd type="none" w="med" len="med"/>
          </a:ln>
        </p:spPr>
        <p:txBody>
          <a:bodyPr wrap="none" anchor="ctr"/>
          <a:p>
            <a:pPr algn="ctr"/>
            <a:endParaRPr lang="zh-CN" altLang="en-US" dirty="0">
              <a:latin typeface="Arial" panose="020B0604020202020204" pitchFamily="34" charset="0"/>
            </a:endParaRPr>
          </a:p>
        </p:txBody>
      </p:sp>
      <p:sp>
        <p:nvSpPr>
          <p:cNvPr id="73733" name="Oval 5"/>
          <p:cNvSpPr/>
          <p:nvPr/>
        </p:nvSpPr>
        <p:spPr>
          <a:xfrm>
            <a:off x="9334500" y="2749550"/>
            <a:ext cx="76200" cy="74613"/>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73734" name="Rectangle 6"/>
          <p:cNvSpPr/>
          <p:nvPr/>
        </p:nvSpPr>
        <p:spPr>
          <a:xfrm>
            <a:off x="7772400" y="2981325"/>
            <a:ext cx="1270000" cy="1133475"/>
          </a:xfrm>
          <a:prstGeom prst="rect">
            <a:avLst/>
          </a:prstGeom>
          <a:no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73735" name="Text Box 7"/>
          <p:cNvSpPr txBox="1"/>
          <p:nvPr/>
        </p:nvSpPr>
        <p:spPr>
          <a:xfrm>
            <a:off x="8088313" y="4191000"/>
            <a:ext cx="434975"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O</a:t>
            </a:r>
            <a:r>
              <a:rPr lang="en-US" altLang="x-none" b="1" baseline="-25000" dirty="0">
                <a:latin typeface="Times New Roman" panose="02020603050405020304" pitchFamily="2" charset="0"/>
                <a:cs typeface="Times New Roman" panose="02020603050405020304" pitchFamily="2" charset="0"/>
              </a:rPr>
              <a:t>1</a:t>
            </a:r>
            <a:endParaRPr lang="en-US" altLang="x-none" b="1" dirty="0">
              <a:latin typeface="Times New Roman" panose="02020603050405020304" pitchFamily="2" charset="0"/>
              <a:ea typeface="Times New Roman" panose="02020603050405020304" pitchFamily="2" charset="0"/>
            </a:endParaRPr>
          </a:p>
        </p:txBody>
      </p:sp>
      <p:sp>
        <p:nvSpPr>
          <p:cNvPr id="73736" name="Rectangle 8"/>
          <p:cNvSpPr/>
          <p:nvPr/>
        </p:nvSpPr>
        <p:spPr>
          <a:xfrm>
            <a:off x="8294688" y="3190875"/>
            <a:ext cx="51308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12</a:t>
            </a:r>
            <a:endParaRPr lang="en-US" altLang="x-none" dirty="0">
              <a:latin typeface="Arial" panose="020B0604020202020204" pitchFamily="34" charset="0"/>
            </a:endParaRPr>
          </a:p>
        </p:txBody>
      </p:sp>
      <p:sp>
        <p:nvSpPr>
          <p:cNvPr id="73737" name="Rectangle 9"/>
          <p:cNvSpPr/>
          <p:nvPr/>
        </p:nvSpPr>
        <p:spPr>
          <a:xfrm>
            <a:off x="7115175" y="1524000"/>
            <a:ext cx="1447800" cy="1133475"/>
          </a:xfrm>
          <a:prstGeom prst="rect">
            <a:avLst/>
          </a:prstGeom>
          <a:no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73738" name="Text Box 10"/>
          <p:cNvSpPr txBox="1"/>
          <p:nvPr/>
        </p:nvSpPr>
        <p:spPr>
          <a:xfrm>
            <a:off x="7162800" y="2590800"/>
            <a:ext cx="434975"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O</a:t>
            </a:r>
            <a:r>
              <a:rPr lang="en-US" altLang="x-none" b="1" baseline="-25000" dirty="0">
                <a:latin typeface="Times New Roman" panose="02020603050405020304" pitchFamily="2" charset="0"/>
                <a:cs typeface="Times New Roman" panose="02020603050405020304" pitchFamily="2" charset="0"/>
              </a:rPr>
              <a:t>2</a:t>
            </a:r>
            <a:endParaRPr lang="en-US" altLang="x-none" b="1" dirty="0">
              <a:latin typeface="Times New Roman" panose="02020603050405020304" pitchFamily="2" charset="0"/>
              <a:ea typeface="Times New Roman" panose="02020603050405020304" pitchFamily="2" charset="0"/>
            </a:endParaRPr>
          </a:p>
        </p:txBody>
      </p:sp>
      <p:sp>
        <p:nvSpPr>
          <p:cNvPr id="73739" name="Rectangle 11"/>
          <p:cNvSpPr/>
          <p:nvPr/>
        </p:nvSpPr>
        <p:spPr>
          <a:xfrm>
            <a:off x="8048625" y="2190750"/>
            <a:ext cx="51308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21</a:t>
            </a:r>
            <a:endParaRPr lang="en-US" altLang="x-none" dirty="0">
              <a:latin typeface="Arial" panose="020B0604020202020204" pitchFamily="34" charset="0"/>
            </a:endParaRPr>
          </a:p>
        </p:txBody>
      </p:sp>
      <p:sp>
        <p:nvSpPr>
          <p:cNvPr id="73740" name="Oval 12"/>
          <p:cNvSpPr/>
          <p:nvPr/>
        </p:nvSpPr>
        <p:spPr>
          <a:xfrm>
            <a:off x="8562975" y="1997075"/>
            <a:ext cx="1647825" cy="1565275"/>
          </a:xfrm>
          <a:prstGeom prst="ellipse">
            <a:avLst/>
          </a:prstGeom>
          <a:noFill/>
          <a:ln w="9525" cap="flat" cmpd="sng">
            <a:solidFill>
              <a:schemeClr val="tx1"/>
            </a:solidFill>
            <a:prstDash val="solid"/>
            <a:headEnd type="none" w="med" len="med"/>
            <a:tailEnd type="none" w="med" len="med"/>
          </a:ln>
        </p:spPr>
        <p:txBody>
          <a:bodyPr wrap="none" anchor="ctr"/>
          <a:p>
            <a:pPr algn="ctr"/>
            <a:endParaRPr lang="zh-CN" altLang="en-US" dirty="0">
              <a:latin typeface="Arial" panose="020B0604020202020204" pitchFamily="34" charset="0"/>
            </a:endParaRPr>
          </a:p>
        </p:txBody>
      </p:sp>
      <p:sp>
        <p:nvSpPr>
          <p:cNvPr id="73741" name="Rectangle 13"/>
          <p:cNvSpPr/>
          <p:nvPr/>
        </p:nvSpPr>
        <p:spPr>
          <a:xfrm>
            <a:off x="8534400" y="2895600"/>
            <a:ext cx="495935"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11</a:t>
            </a:r>
            <a:endParaRPr lang="en-US" altLang="x-none" dirty="0">
              <a:latin typeface="Arial" panose="020B0604020202020204" pitchFamily="34" charset="0"/>
            </a:endParaRPr>
          </a:p>
        </p:txBody>
      </p:sp>
      <p:graphicFrame>
        <p:nvGraphicFramePr>
          <p:cNvPr id="73742" name="内容占位符 73741"/>
          <p:cNvGraphicFramePr/>
          <p:nvPr>
            <p:ph idx="1"/>
          </p:nvPr>
        </p:nvGraphicFramePr>
        <p:xfrm>
          <a:off x="1676400" y="1524000"/>
          <a:ext cx="5067300" cy="4191000"/>
        </p:xfrm>
        <a:graphic>
          <a:graphicData uri="http://schemas.openxmlformats.org/drawingml/2006/table">
            <a:tbl>
              <a:tblPr/>
              <a:tblGrid>
                <a:gridCol w="606425"/>
                <a:gridCol w="519430"/>
                <a:gridCol w="1177925"/>
                <a:gridCol w="1522095"/>
                <a:gridCol w="1241425"/>
              </a:tblGrid>
              <a:tr h="523875">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dirty="0">
                          <a:latin typeface="Times New Roman" panose="02020603050405020304" pitchFamily="2" charset="0"/>
                          <a:cs typeface="Times New Roman" panose="02020603050405020304" pitchFamily="2" charset="0"/>
                        </a:rPr>
                        <a:t>Obj</a:t>
                      </a:r>
                      <a:endParaRPr lang="en-US" altLang="x-none" sz="2000" b="1"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3">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x-none" sz="2000" b="1" dirty="0">
                          <a:latin typeface="Times New Roman" panose="02020603050405020304" pitchFamily="2" charset="0"/>
                          <a:cs typeface="Times New Roman" panose="02020603050405020304" pitchFamily="2" charset="0"/>
                        </a:rPr>
                        <a:t>Sub regions</a:t>
                      </a:r>
                      <a:endParaRPr lang="en-US" altLang="x-none" sz="2000" b="1"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dirty="0">
                          <a:latin typeface="Times New Roman" panose="02020603050405020304" pitchFamily="2" charset="0"/>
                          <a:cs typeface="Times New Roman" panose="02020603050405020304" pitchFamily="2" charset="0"/>
                        </a:rPr>
                        <a:t>Bounds</a:t>
                      </a:r>
                      <a:endParaRPr lang="en-US" altLang="x-none" sz="2000" b="1"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23875">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b="1">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i="1" dirty="0">
                          <a:latin typeface="Times New Roman" panose="02020603050405020304" pitchFamily="2" charset="0"/>
                          <a:cs typeface="Times New Roman" panose="02020603050405020304" pitchFamily="2" charset="0"/>
                        </a:rPr>
                        <a:t>bounds</a:t>
                      </a:r>
                      <a:endParaRPr lang="en-US" altLang="x-none" sz="2000" b="1" i="1"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i="1" dirty="0">
                          <a:latin typeface="Times New Roman" panose="02020603050405020304" pitchFamily="2" charset="0"/>
                          <a:cs typeface="Times New Roman" panose="02020603050405020304" pitchFamily="2" charset="0"/>
                        </a:rPr>
                        <a:t>rank</a:t>
                      </a:r>
                      <a:endParaRPr lang="en-US" altLang="x-none" sz="2000" b="1" i="1"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523875">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O</a:t>
                      </a:r>
                      <a:r>
                        <a:rPr lang="en-US" altLang="x-none" sz="2000" baseline="-25000" dirty="0">
                          <a:latin typeface="Times New Roman" panose="02020603050405020304" pitchFamily="2" charset="0"/>
                          <a:cs typeface="Times New Roman" panose="02020603050405020304" pitchFamily="2" charset="0"/>
                        </a:rPr>
                        <a:t>1</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12</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[0.18,0.3]</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0.12/cpu</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[0.38,0.7]</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r>
              <a:tr h="523875">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13</a:t>
                      </a:r>
                      <a:endParaRPr lang="en-US" altLang="x-none" sz="2000" baseline="30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[0,0.2]</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0.2/(cpu+IO)</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r>
              <a:tr h="523875">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11</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[ 0.2,0.2]</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523875">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Times New Roman" panose="02020603050405020304" pitchFamily="2" charset="0"/>
                          <a:cs typeface="Times New Roman" panose="02020603050405020304" pitchFamily="2" charset="0"/>
                        </a:rPr>
                        <a:t>O</a:t>
                      </a:r>
                      <a:r>
                        <a:rPr lang="zh-CN" altLang="en-US" sz="2000" baseline="-25000" dirty="0">
                          <a:latin typeface="Times New Roman" panose="02020603050405020304" pitchFamily="2" charset="0"/>
                          <a:cs typeface="Times New Roman" panose="02020603050405020304" pitchFamily="2" charset="0"/>
                        </a:rPr>
                        <a:t>2</a:t>
                      </a:r>
                      <a:endParaRPr lang="ru-RU" altLang="en-US"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21</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[0.18,0.3]</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0.12/cpu</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[0.18, 0.4]</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r>
              <a:tr h="523875">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22</a:t>
                      </a:r>
                      <a:endParaRPr lang="en-US" altLang="x-none" sz="2000" baseline="30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[0,0.1]</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0.1/(cpu+IO)</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523875">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ru-RU" altLang="en-US" sz="2000" dirty="0">
                          <a:latin typeface="Times New Roman" panose="02020603050405020304" pitchFamily="2" charset="0"/>
                          <a:cs typeface="Times New Roman" panose="02020603050405020304" pitchFamily="2" charset="0"/>
                        </a:rPr>
                        <a:t>Ф</a:t>
                      </a:r>
                      <a:endParaRPr lang="ru-RU" altLang="en-US"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 0.44]</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r>
            </a:tbl>
          </a:graphicData>
        </a:graphic>
      </p:graphicFrame>
      <p:sp>
        <p:nvSpPr>
          <p:cNvPr id="73788" name="Rectangle 122"/>
          <p:cNvSpPr/>
          <p:nvPr/>
        </p:nvSpPr>
        <p:spPr>
          <a:xfrm>
            <a:off x="9601200" y="3990975"/>
            <a:ext cx="914400" cy="685800"/>
          </a:xfrm>
          <a:prstGeom prst="rect">
            <a:avLst/>
          </a:prstGeom>
          <a:no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73789" name="Text Box 123"/>
          <p:cNvSpPr txBox="1"/>
          <p:nvPr/>
        </p:nvSpPr>
        <p:spPr>
          <a:xfrm>
            <a:off x="9829800" y="4648200"/>
            <a:ext cx="434975"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O</a:t>
            </a:r>
            <a:r>
              <a:rPr lang="en-US" altLang="x-none" b="1" baseline="-25000" dirty="0">
                <a:latin typeface="Times New Roman" panose="02020603050405020304" pitchFamily="2" charset="0"/>
                <a:cs typeface="Times New Roman" panose="02020603050405020304" pitchFamily="2" charset="0"/>
              </a:rPr>
              <a:t>3</a:t>
            </a:r>
            <a:endParaRPr lang="en-US" altLang="x-none" b="1" dirty="0">
              <a:latin typeface="Times New Roman" panose="02020603050405020304" pitchFamily="2" charset="0"/>
              <a:ea typeface="Times New Roman" panose="02020603050405020304" pitchFamily="2" charset="0"/>
            </a:endParaRPr>
          </a:p>
        </p:txBody>
      </p:sp>
      <p:sp>
        <p:nvSpPr>
          <p:cNvPr id="73790" name="Oval 124"/>
          <p:cNvSpPr/>
          <p:nvPr/>
        </p:nvSpPr>
        <p:spPr>
          <a:xfrm>
            <a:off x="8153400" y="1600200"/>
            <a:ext cx="2514600" cy="2389188"/>
          </a:xfrm>
          <a:prstGeom prst="ellipse">
            <a:avLst/>
          </a:prstGeom>
          <a:noFill/>
          <a:ln w="9525" cap="flat" cmpd="sng">
            <a:solidFill>
              <a:schemeClr val="tx1"/>
            </a:solidFill>
            <a:prstDash val="solid"/>
            <a:headEnd type="none" w="med" len="med"/>
            <a:tailEnd type="none" w="med" len="med"/>
          </a:ln>
        </p:spPr>
        <p:txBody>
          <a:bodyPr wrap="none" anchor="ctr"/>
          <a:p>
            <a:pPr algn="ctr"/>
            <a:endParaRPr lang="zh-CN" altLang="en-US" dirty="0">
              <a:latin typeface="Arial" panose="020B0604020202020204" pitchFamily="34" charset="0"/>
            </a:endParaRPr>
          </a:p>
        </p:txBody>
      </p:sp>
      <p:sp>
        <p:nvSpPr>
          <p:cNvPr id="73791" name="Rectangle 125"/>
          <p:cNvSpPr/>
          <p:nvPr/>
        </p:nvSpPr>
        <p:spPr>
          <a:xfrm>
            <a:off x="7848600" y="3581400"/>
            <a:ext cx="51308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13</a:t>
            </a:r>
            <a:endParaRPr lang="en-US" altLang="x-none" dirty="0">
              <a:latin typeface="Arial" panose="020B0604020202020204" pitchFamily="34" charset="0"/>
            </a:endParaRPr>
          </a:p>
        </p:txBody>
      </p:sp>
      <p:sp>
        <p:nvSpPr>
          <p:cNvPr id="73792" name="Rectangle 126"/>
          <p:cNvSpPr/>
          <p:nvPr/>
        </p:nvSpPr>
        <p:spPr>
          <a:xfrm>
            <a:off x="7391400" y="1600200"/>
            <a:ext cx="51308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22</a:t>
            </a:r>
            <a:endParaRPr lang="en-US" altLang="x-none" dirty="0">
              <a:latin typeface="Arial" panose="020B0604020202020204" pitchFamily="34" charset="0"/>
            </a:endParaRPr>
          </a:p>
        </p:txBody>
      </p:sp>
      <p:sp>
        <p:nvSpPr>
          <p:cNvPr id="73793" name="Rectangle 127"/>
          <p:cNvSpPr/>
          <p:nvPr/>
        </p:nvSpPr>
        <p:spPr>
          <a:xfrm>
            <a:off x="9753600" y="4114800"/>
            <a:ext cx="43053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3</a:t>
            </a:r>
            <a:endParaRPr lang="en-US" altLang="x-none" dirty="0">
              <a:latin typeface="Arial" panose="020B0604020202020204" pitchFamily="34" charset="0"/>
            </a:endParaRPr>
          </a:p>
        </p:txBody>
      </p:sp>
      <p:sp>
        <p:nvSpPr>
          <p:cNvPr id="73794" name="Slide Number Placeholder 20"/>
          <p:cNvSpPr txBox="1"/>
          <p:nvPr/>
        </p:nvSpPr>
        <p:spPr>
          <a:xfrm>
            <a:off x="8077200" y="6248400"/>
            <a:ext cx="2133600" cy="457200"/>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sp>
        <p:nvSpPr>
          <p:cNvPr id="73795" name="Footer Placeholder 21"/>
          <p:cNvSpPr txBox="1"/>
          <p:nvPr/>
        </p:nvSpPr>
        <p:spPr>
          <a:xfrm>
            <a:off x="4292600" y="6248400"/>
            <a:ext cx="3632200" cy="457200"/>
          </a:xfrm>
          <a:prstGeom prst="rect">
            <a:avLst/>
          </a:prstGeom>
          <a:noFill/>
          <a:ln w="9525">
            <a:noFill/>
          </a:ln>
        </p:spPr>
        <p:txBody>
          <a:bodyPr/>
          <a:p>
            <a:pPr algn="ct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73796" name="Date Placeholder 22"/>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2"/>
          <p:cNvSpPr/>
          <p:nvPr>
            <p:ph type="title"/>
          </p:nvPr>
        </p:nvSpPr>
        <p:spPr>
          <a:xfrm>
            <a:off x="1681163" y="106363"/>
            <a:ext cx="8986837" cy="725487"/>
          </a:xfrm>
        </p:spPr>
        <p:txBody>
          <a:bodyPr vert="horz" wrap="square" anchor="b">
            <a:normAutofit fontScale="90000"/>
          </a:bodyPr>
          <a:p>
            <a:r>
              <a:rPr lang="en-US" altLang="x-none" dirty="0"/>
              <a:t>Example: Optimizing Overall Cost</a:t>
            </a:r>
            <a:endParaRPr lang="en-US" altLang="x-none" dirty="0"/>
          </a:p>
        </p:txBody>
      </p:sp>
      <p:sp>
        <p:nvSpPr>
          <p:cNvPr id="74755" name="Text Box 3"/>
          <p:cNvSpPr txBox="1"/>
          <p:nvPr/>
        </p:nvSpPr>
        <p:spPr>
          <a:xfrm>
            <a:off x="9229725" y="2676525"/>
            <a:ext cx="309880"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q</a:t>
            </a:r>
            <a:endParaRPr lang="en-US" altLang="x-none" b="1" dirty="0">
              <a:latin typeface="Times New Roman" panose="02020603050405020304" pitchFamily="2" charset="0"/>
              <a:ea typeface="Times New Roman" panose="02020603050405020304" pitchFamily="2" charset="0"/>
            </a:endParaRPr>
          </a:p>
        </p:txBody>
      </p:sp>
      <p:sp>
        <p:nvSpPr>
          <p:cNvPr id="74756" name="Oval 4"/>
          <p:cNvSpPr/>
          <p:nvPr/>
        </p:nvSpPr>
        <p:spPr>
          <a:xfrm>
            <a:off x="9005888" y="2438400"/>
            <a:ext cx="747712" cy="709613"/>
          </a:xfrm>
          <a:prstGeom prst="ellipse">
            <a:avLst/>
          </a:prstGeom>
          <a:noFill/>
          <a:ln w="9525" cap="flat" cmpd="sng">
            <a:solidFill>
              <a:schemeClr val="tx1"/>
            </a:solidFill>
            <a:prstDash val="solid"/>
            <a:headEnd type="none" w="med" len="med"/>
            <a:tailEnd type="none" w="med" len="med"/>
          </a:ln>
        </p:spPr>
        <p:txBody>
          <a:bodyPr wrap="none" anchor="ctr"/>
          <a:p>
            <a:pPr algn="ctr"/>
            <a:endParaRPr lang="zh-CN" altLang="en-US" dirty="0">
              <a:latin typeface="Arial" panose="020B0604020202020204" pitchFamily="34" charset="0"/>
            </a:endParaRPr>
          </a:p>
        </p:txBody>
      </p:sp>
      <p:sp>
        <p:nvSpPr>
          <p:cNvPr id="74757" name="Oval 5"/>
          <p:cNvSpPr/>
          <p:nvPr/>
        </p:nvSpPr>
        <p:spPr>
          <a:xfrm>
            <a:off x="9334500" y="2749550"/>
            <a:ext cx="76200" cy="74613"/>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74758" name="Rectangle 6"/>
          <p:cNvSpPr/>
          <p:nvPr/>
        </p:nvSpPr>
        <p:spPr>
          <a:xfrm>
            <a:off x="7772400" y="2981325"/>
            <a:ext cx="1270000" cy="1133475"/>
          </a:xfrm>
          <a:prstGeom prst="rect">
            <a:avLst/>
          </a:prstGeom>
          <a:no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74759" name="Text Box 7"/>
          <p:cNvSpPr txBox="1"/>
          <p:nvPr/>
        </p:nvSpPr>
        <p:spPr>
          <a:xfrm>
            <a:off x="8088313" y="4191000"/>
            <a:ext cx="434975"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O</a:t>
            </a:r>
            <a:r>
              <a:rPr lang="en-US" altLang="x-none" b="1" baseline="-25000" dirty="0">
                <a:latin typeface="Times New Roman" panose="02020603050405020304" pitchFamily="2" charset="0"/>
                <a:cs typeface="Times New Roman" panose="02020603050405020304" pitchFamily="2" charset="0"/>
              </a:rPr>
              <a:t>1</a:t>
            </a:r>
            <a:endParaRPr lang="en-US" altLang="x-none" b="1" dirty="0">
              <a:latin typeface="Times New Roman" panose="02020603050405020304" pitchFamily="2" charset="0"/>
              <a:ea typeface="Times New Roman" panose="02020603050405020304" pitchFamily="2" charset="0"/>
            </a:endParaRPr>
          </a:p>
        </p:txBody>
      </p:sp>
      <p:sp>
        <p:nvSpPr>
          <p:cNvPr id="74760" name="Rectangle 8"/>
          <p:cNvSpPr/>
          <p:nvPr/>
        </p:nvSpPr>
        <p:spPr>
          <a:xfrm>
            <a:off x="8294688" y="3190875"/>
            <a:ext cx="51308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12</a:t>
            </a:r>
            <a:endParaRPr lang="en-US" altLang="x-none" dirty="0">
              <a:latin typeface="Arial" panose="020B0604020202020204" pitchFamily="34" charset="0"/>
            </a:endParaRPr>
          </a:p>
        </p:txBody>
      </p:sp>
      <p:sp>
        <p:nvSpPr>
          <p:cNvPr id="74761" name="Rectangle 9"/>
          <p:cNvSpPr/>
          <p:nvPr/>
        </p:nvSpPr>
        <p:spPr>
          <a:xfrm>
            <a:off x="7115175" y="1524000"/>
            <a:ext cx="1447800" cy="1133475"/>
          </a:xfrm>
          <a:prstGeom prst="rect">
            <a:avLst/>
          </a:prstGeom>
          <a:no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74762" name="Text Box 10"/>
          <p:cNvSpPr txBox="1"/>
          <p:nvPr/>
        </p:nvSpPr>
        <p:spPr>
          <a:xfrm>
            <a:off x="7162800" y="2590800"/>
            <a:ext cx="434975"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O</a:t>
            </a:r>
            <a:r>
              <a:rPr lang="en-US" altLang="x-none" b="1" baseline="-25000" dirty="0">
                <a:latin typeface="Times New Roman" panose="02020603050405020304" pitchFamily="2" charset="0"/>
                <a:cs typeface="Times New Roman" panose="02020603050405020304" pitchFamily="2" charset="0"/>
              </a:rPr>
              <a:t>2</a:t>
            </a:r>
            <a:endParaRPr lang="en-US" altLang="x-none" b="1" dirty="0">
              <a:latin typeface="Times New Roman" panose="02020603050405020304" pitchFamily="2" charset="0"/>
              <a:ea typeface="Times New Roman" panose="02020603050405020304" pitchFamily="2" charset="0"/>
            </a:endParaRPr>
          </a:p>
        </p:txBody>
      </p:sp>
      <p:sp>
        <p:nvSpPr>
          <p:cNvPr id="74763" name="Rectangle 11"/>
          <p:cNvSpPr/>
          <p:nvPr/>
        </p:nvSpPr>
        <p:spPr>
          <a:xfrm>
            <a:off x="8048625" y="2190750"/>
            <a:ext cx="51308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21</a:t>
            </a:r>
            <a:endParaRPr lang="en-US" altLang="x-none" dirty="0">
              <a:latin typeface="Arial" panose="020B0604020202020204" pitchFamily="34" charset="0"/>
            </a:endParaRPr>
          </a:p>
        </p:txBody>
      </p:sp>
      <p:sp>
        <p:nvSpPr>
          <p:cNvPr id="74764" name="Oval 12"/>
          <p:cNvSpPr/>
          <p:nvPr/>
        </p:nvSpPr>
        <p:spPr>
          <a:xfrm>
            <a:off x="8562975" y="1997075"/>
            <a:ext cx="1647825" cy="1565275"/>
          </a:xfrm>
          <a:prstGeom prst="ellipse">
            <a:avLst/>
          </a:prstGeom>
          <a:noFill/>
          <a:ln w="9525" cap="flat" cmpd="sng">
            <a:solidFill>
              <a:schemeClr val="tx1"/>
            </a:solidFill>
            <a:prstDash val="solid"/>
            <a:headEnd type="none" w="med" len="med"/>
            <a:tailEnd type="none" w="med" len="med"/>
          </a:ln>
        </p:spPr>
        <p:txBody>
          <a:bodyPr wrap="none" anchor="ctr"/>
          <a:p>
            <a:pPr algn="ctr"/>
            <a:endParaRPr lang="zh-CN" altLang="en-US" dirty="0">
              <a:latin typeface="Arial" panose="020B0604020202020204" pitchFamily="34" charset="0"/>
            </a:endParaRPr>
          </a:p>
        </p:txBody>
      </p:sp>
      <p:sp>
        <p:nvSpPr>
          <p:cNvPr id="74765" name="Rectangle 13"/>
          <p:cNvSpPr/>
          <p:nvPr/>
        </p:nvSpPr>
        <p:spPr>
          <a:xfrm>
            <a:off x="8534400" y="2895600"/>
            <a:ext cx="495935"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11</a:t>
            </a:r>
            <a:endParaRPr lang="en-US" altLang="x-none" dirty="0">
              <a:latin typeface="Arial" panose="020B0604020202020204" pitchFamily="34" charset="0"/>
            </a:endParaRPr>
          </a:p>
        </p:txBody>
      </p:sp>
      <p:sp>
        <p:nvSpPr>
          <p:cNvPr id="74766" name="Rectangle 75"/>
          <p:cNvSpPr/>
          <p:nvPr/>
        </p:nvSpPr>
        <p:spPr>
          <a:xfrm>
            <a:off x="9601200" y="3990975"/>
            <a:ext cx="914400" cy="685800"/>
          </a:xfrm>
          <a:prstGeom prst="rect">
            <a:avLst/>
          </a:prstGeom>
          <a:no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74767" name="Text Box 76"/>
          <p:cNvSpPr txBox="1"/>
          <p:nvPr/>
        </p:nvSpPr>
        <p:spPr>
          <a:xfrm>
            <a:off x="9829800" y="4648200"/>
            <a:ext cx="434975" cy="368300"/>
          </a:xfrm>
          <a:prstGeom prst="rect">
            <a:avLst/>
          </a:prstGeom>
          <a:noFill/>
          <a:ln w="9525">
            <a:noFill/>
          </a:ln>
        </p:spPr>
        <p:txBody>
          <a:bodyPr wrap="none">
            <a:spAutoFit/>
          </a:bodyPr>
          <a:p>
            <a:r>
              <a:rPr lang="en-US" altLang="x-none" b="1" dirty="0">
                <a:latin typeface="Times New Roman" panose="02020603050405020304" pitchFamily="2" charset="0"/>
                <a:cs typeface="Times New Roman" panose="02020603050405020304" pitchFamily="2" charset="0"/>
              </a:rPr>
              <a:t>O</a:t>
            </a:r>
            <a:r>
              <a:rPr lang="en-US" altLang="x-none" b="1" baseline="-25000" dirty="0">
                <a:latin typeface="Times New Roman" panose="02020603050405020304" pitchFamily="2" charset="0"/>
                <a:cs typeface="Times New Roman" panose="02020603050405020304" pitchFamily="2" charset="0"/>
              </a:rPr>
              <a:t>3</a:t>
            </a:r>
            <a:endParaRPr lang="en-US" altLang="x-none" b="1" dirty="0">
              <a:latin typeface="Times New Roman" panose="02020603050405020304" pitchFamily="2" charset="0"/>
              <a:ea typeface="Times New Roman" panose="02020603050405020304" pitchFamily="2" charset="0"/>
            </a:endParaRPr>
          </a:p>
        </p:txBody>
      </p:sp>
      <p:sp>
        <p:nvSpPr>
          <p:cNvPr id="74768" name="Oval 77"/>
          <p:cNvSpPr/>
          <p:nvPr/>
        </p:nvSpPr>
        <p:spPr>
          <a:xfrm>
            <a:off x="8153400" y="1600200"/>
            <a:ext cx="2514600" cy="2389188"/>
          </a:xfrm>
          <a:prstGeom prst="ellipse">
            <a:avLst/>
          </a:prstGeom>
          <a:noFill/>
          <a:ln w="9525" cap="flat" cmpd="sng">
            <a:solidFill>
              <a:schemeClr val="tx1"/>
            </a:solidFill>
            <a:prstDash val="solid"/>
            <a:headEnd type="none" w="med" len="med"/>
            <a:tailEnd type="none" w="med" len="med"/>
          </a:ln>
        </p:spPr>
        <p:txBody>
          <a:bodyPr wrap="none" anchor="ctr"/>
          <a:p>
            <a:pPr algn="ctr"/>
            <a:endParaRPr lang="zh-CN" altLang="en-US" dirty="0">
              <a:latin typeface="Arial" panose="020B0604020202020204" pitchFamily="34" charset="0"/>
            </a:endParaRPr>
          </a:p>
        </p:txBody>
      </p:sp>
      <p:sp>
        <p:nvSpPr>
          <p:cNvPr id="74769" name="Rectangle 78"/>
          <p:cNvSpPr/>
          <p:nvPr/>
        </p:nvSpPr>
        <p:spPr>
          <a:xfrm>
            <a:off x="7848600" y="3581400"/>
            <a:ext cx="51308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13</a:t>
            </a:r>
            <a:endParaRPr lang="en-US" altLang="x-none" dirty="0">
              <a:latin typeface="Arial" panose="020B0604020202020204" pitchFamily="34" charset="0"/>
            </a:endParaRPr>
          </a:p>
        </p:txBody>
      </p:sp>
      <p:sp>
        <p:nvSpPr>
          <p:cNvPr id="74770" name="Rectangle 79"/>
          <p:cNvSpPr/>
          <p:nvPr/>
        </p:nvSpPr>
        <p:spPr>
          <a:xfrm>
            <a:off x="7391400" y="1600200"/>
            <a:ext cx="51308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22</a:t>
            </a:r>
            <a:endParaRPr lang="en-US" altLang="x-none" dirty="0">
              <a:latin typeface="Arial" panose="020B0604020202020204" pitchFamily="34" charset="0"/>
            </a:endParaRPr>
          </a:p>
        </p:txBody>
      </p:sp>
      <p:sp>
        <p:nvSpPr>
          <p:cNvPr id="74771" name="Rectangle 80"/>
          <p:cNvSpPr/>
          <p:nvPr/>
        </p:nvSpPr>
        <p:spPr>
          <a:xfrm>
            <a:off x="9753600" y="4114800"/>
            <a:ext cx="430530" cy="368300"/>
          </a:xfrm>
          <a:prstGeom prst="rect">
            <a:avLst/>
          </a:prstGeom>
          <a:noFill/>
          <a:ln w="9525">
            <a:noFill/>
          </a:ln>
        </p:spPr>
        <p:txBody>
          <a:bodyPr wrap="none">
            <a:spAutoFit/>
          </a:bodyPr>
          <a:p>
            <a:r>
              <a:rPr lang="en-US" altLang="x-none" dirty="0">
                <a:latin typeface="Arial" panose="020B0604020202020204" pitchFamily="34" charset="0"/>
              </a:rPr>
              <a:t>R</a:t>
            </a:r>
            <a:r>
              <a:rPr lang="en-US" altLang="x-none" baseline="-25000" dirty="0">
                <a:latin typeface="Arial" panose="020B0604020202020204" pitchFamily="34" charset="0"/>
              </a:rPr>
              <a:t>3</a:t>
            </a:r>
            <a:endParaRPr lang="en-US" altLang="x-none" dirty="0">
              <a:latin typeface="Arial" panose="020B0604020202020204" pitchFamily="34" charset="0"/>
            </a:endParaRPr>
          </a:p>
        </p:txBody>
      </p:sp>
      <p:sp>
        <p:nvSpPr>
          <p:cNvPr id="74772" name="Oval 81"/>
          <p:cNvSpPr/>
          <p:nvPr/>
        </p:nvSpPr>
        <p:spPr>
          <a:xfrm>
            <a:off x="8315325" y="1752600"/>
            <a:ext cx="2133600" cy="2027238"/>
          </a:xfrm>
          <a:prstGeom prst="ellipse">
            <a:avLst/>
          </a:prstGeom>
          <a:noFill/>
          <a:ln w="9525" cap="flat" cmpd="sng">
            <a:solidFill>
              <a:schemeClr val="tx1"/>
            </a:solidFill>
            <a:prstDash val="dash"/>
            <a:headEnd type="none" w="med" len="med"/>
            <a:tailEnd type="none" w="med" len="med"/>
          </a:ln>
        </p:spPr>
        <p:txBody>
          <a:bodyPr wrap="none" anchor="ctr"/>
          <a:p>
            <a:pPr algn="ctr"/>
            <a:endParaRPr lang="zh-CN" altLang="en-US" dirty="0">
              <a:latin typeface="Arial" panose="020B0604020202020204" pitchFamily="34" charset="0"/>
            </a:endParaRPr>
          </a:p>
        </p:txBody>
      </p:sp>
      <p:graphicFrame>
        <p:nvGraphicFramePr>
          <p:cNvPr id="74773" name="内容占位符 74772"/>
          <p:cNvGraphicFramePr/>
          <p:nvPr>
            <p:ph idx="1"/>
          </p:nvPr>
        </p:nvGraphicFramePr>
        <p:xfrm>
          <a:off x="1676400" y="1600200"/>
          <a:ext cx="5403850" cy="4525645"/>
        </p:xfrm>
        <a:graphic>
          <a:graphicData uri="http://schemas.openxmlformats.org/drawingml/2006/table">
            <a:tbl>
              <a:tblPr/>
              <a:tblGrid>
                <a:gridCol w="606425"/>
                <a:gridCol w="601980"/>
                <a:gridCol w="1304925"/>
                <a:gridCol w="1522095"/>
                <a:gridCol w="1368425"/>
              </a:tblGrid>
              <a:tr h="503555">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dirty="0">
                          <a:latin typeface="Times New Roman" panose="02020603050405020304" pitchFamily="2" charset="0"/>
                          <a:cs typeface="Times New Roman" panose="02020603050405020304" pitchFamily="2" charset="0"/>
                        </a:rPr>
                        <a:t>Obj</a:t>
                      </a:r>
                      <a:endParaRPr lang="en-US" altLang="x-none" sz="2000" b="1"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3">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x-none" sz="2000" b="1" dirty="0">
                          <a:latin typeface="Times New Roman" panose="02020603050405020304" pitchFamily="2" charset="0"/>
                          <a:cs typeface="Times New Roman" panose="02020603050405020304" pitchFamily="2" charset="0"/>
                        </a:rPr>
                        <a:t>Sub regions</a:t>
                      </a:r>
                      <a:endParaRPr lang="en-US" altLang="x-none" sz="2000" b="1"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b="1" dirty="0">
                          <a:latin typeface="Times New Roman" panose="02020603050405020304" pitchFamily="2" charset="0"/>
                          <a:cs typeface="Times New Roman" panose="02020603050405020304" pitchFamily="2" charset="0"/>
                        </a:rPr>
                        <a:t>Bounds</a:t>
                      </a:r>
                      <a:endParaRPr lang="en-US" altLang="x-none" sz="2000" b="1"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2920">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b="1">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i="1" dirty="0">
                          <a:latin typeface="Times New Roman" panose="02020603050405020304" pitchFamily="2" charset="0"/>
                          <a:cs typeface="Times New Roman" panose="02020603050405020304" pitchFamily="2" charset="0"/>
                        </a:rPr>
                        <a:t>bounds</a:t>
                      </a:r>
                      <a:endParaRPr lang="en-US" altLang="x-none" sz="2000" i="1"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i="1" dirty="0">
                          <a:latin typeface="Times New Roman" panose="02020603050405020304" pitchFamily="2" charset="0"/>
                          <a:cs typeface="Times New Roman" panose="02020603050405020304" pitchFamily="2" charset="0"/>
                        </a:rPr>
                        <a:t>rank</a:t>
                      </a:r>
                      <a:endParaRPr lang="en-US" altLang="x-none" sz="2000" i="1"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501650">
                <a:tc rowSpan="4">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Times New Roman" panose="02020603050405020304" pitchFamily="2" charset="0"/>
                          <a:cs typeface="Times New Roman" panose="02020603050405020304" pitchFamily="2" charset="0"/>
                        </a:rPr>
                        <a:t>O</a:t>
                      </a:r>
                      <a:r>
                        <a:rPr lang="zh-CN" altLang="en-US" sz="2000" baseline="-25000" dirty="0">
                          <a:latin typeface="Times New Roman" panose="02020603050405020304" pitchFamily="2" charset="0"/>
                          <a:cs typeface="Times New Roman" panose="02020603050405020304" pitchFamily="2" charset="0"/>
                        </a:rPr>
                        <a:t>1</a:t>
                      </a:r>
                      <a:endParaRPr lang="ru-RU" altLang="en-US"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121</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[0.12,0.15]</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0.03/cpu</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rowSpan="4">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[0.42, 0.69]</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r>
              <a:tr h="503555">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122</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[0.1,0.14]</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0.03/cpu</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r>
              <a:tr h="502285">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13</a:t>
                      </a:r>
                      <a:endParaRPr lang="en-US" altLang="x-none" sz="2000" baseline="30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[0,0.2]</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0.2/(cpu+IO)</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r>
              <a:tr h="503555">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11</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[ 0.2,0.2]</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501650">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O</a:t>
                      </a:r>
                      <a:r>
                        <a:rPr lang="en-US" altLang="x-none" sz="2000" baseline="-25000" dirty="0">
                          <a:latin typeface="Times New Roman" panose="02020603050405020304" pitchFamily="2" charset="0"/>
                          <a:cs typeface="Times New Roman" panose="02020603050405020304" pitchFamily="2" charset="0"/>
                        </a:rPr>
                        <a:t>2</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21</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[0.18,0.3]</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0.12/cpu</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[0.18, 0.4]</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r>
              <a:tr h="502920">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R</a:t>
                      </a:r>
                      <a:r>
                        <a:rPr lang="en-US" altLang="x-none" sz="2000" baseline="-25000" dirty="0">
                          <a:latin typeface="Times New Roman" panose="02020603050405020304" pitchFamily="2" charset="0"/>
                          <a:cs typeface="Times New Roman" panose="02020603050405020304" pitchFamily="2" charset="0"/>
                        </a:rPr>
                        <a:t>22</a:t>
                      </a:r>
                      <a:endParaRPr lang="en-US" altLang="x-none" sz="2000" baseline="30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[0,0.1]</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0.1/(cpu+IO)</a:t>
                      </a:r>
                      <a:endParaRPr lang="en-US" altLang="x-none" sz="2000" dirty="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alpha val="100000"/>
                      </a:schemeClr>
                    </a:solid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503555">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ru-RU" altLang="en-US" sz="2000" dirty="0">
                          <a:latin typeface="Times New Roman" panose="02020603050405020304" pitchFamily="2" charset="0"/>
                          <a:cs typeface="Times New Roman" panose="02020603050405020304" pitchFamily="2" charset="0"/>
                        </a:rPr>
                        <a:t>Ф</a:t>
                      </a:r>
                      <a:endParaRPr lang="ru-RU" altLang="en-US"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a:latin typeface="Times New Roman" panose="02020603050405020304" pitchFamily="2" charset="0"/>
                        <a:ea typeface="Times New Roman" panose="02020603050405020304" pitchFamily="2" charset="0"/>
                      </a:endParaRPr>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x-none" sz="2000" dirty="0">
                          <a:latin typeface="Times New Roman" panose="02020603050405020304" pitchFamily="2" charset="0"/>
                          <a:cs typeface="Times New Roman" panose="02020603050405020304" pitchFamily="2" charset="0"/>
                        </a:rPr>
                        <a:t>[0, 0.4]</a:t>
                      </a:r>
                      <a:endParaRPr lang="en-US" altLang="x-none" sz="2000" dirty="0">
                        <a:latin typeface="Times New Roman" panose="02020603050405020304" pitchFamily="2" charset="0"/>
                        <a:ea typeface="Times New Roman" panose="02020603050405020304" pitchFamily="2" charset="0"/>
                      </a:endParaRPr>
                    </a:p>
                  </a:txBody>
                  <a:tcPr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AEAEA">
                        <a:alpha val="100000"/>
                      </a:srgbClr>
                    </a:solidFill>
                  </a:tcPr>
                </a:tc>
              </a:tr>
            </a:tbl>
          </a:graphicData>
        </a:graphic>
      </p:graphicFrame>
      <p:sp>
        <p:nvSpPr>
          <p:cNvPr id="74823" name="Slide Number Placeholder 21"/>
          <p:cNvSpPr txBox="1"/>
          <p:nvPr/>
        </p:nvSpPr>
        <p:spPr>
          <a:xfrm>
            <a:off x="8077200" y="6248400"/>
            <a:ext cx="2133600" cy="457200"/>
          </a:xfrm>
          <a:prstGeom prst="rect">
            <a:avLst/>
          </a:prstGeom>
          <a:noFill/>
          <a:ln w="9525">
            <a:noFill/>
          </a:ln>
        </p:spPr>
        <p:txBody>
          <a:bodyPr/>
          <a:p>
            <a:pPr algn="r"/>
            <a:fld id="{9A0DB2DC-4C9A-4742-B13C-FB6460FD3503}" type="slidenum">
              <a:rPr lang="zh-CN" altLang="en-US" sz="1200" dirty="0">
                <a:latin typeface="Verdana" panose="020B0604030504040204" pitchFamily="2" charset="0"/>
              </a:rPr>
            </a:fld>
            <a:endParaRPr lang="zh-CN" altLang="en-US" sz="1200" dirty="0">
              <a:latin typeface="Verdana" panose="020B0604030504040204" pitchFamily="2" charset="0"/>
            </a:endParaRPr>
          </a:p>
        </p:txBody>
      </p:sp>
      <p:sp>
        <p:nvSpPr>
          <p:cNvPr id="74824" name="Footer Placeholder 22"/>
          <p:cNvSpPr txBox="1"/>
          <p:nvPr/>
        </p:nvSpPr>
        <p:spPr>
          <a:xfrm>
            <a:off x="4292600" y="6248400"/>
            <a:ext cx="3632200" cy="457200"/>
          </a:xfrm>
          <a:prstGeom prst="rect">
            <a:avLst/>
          </a:prstGeom>
          <a:noFill/>
          <a:ln w="9525">
            <a:noFill/>
          </a:ln>
        </p:spPr>
        <p:txBody>
          <a:bodyPr/>
          <a:p>
            <a:pPr algn="ctr"/>
            <a:r>
              <a:rPr lang="en-US" altLang="x-none" sz="1200" dirty="0">
                <a:latin typeface="Verdana" panose="020B0604030504040204" pitchFamily="2" charset="0"/>
              </a:rPr>
              <a:t>I.F. Ilyas</a:t>
            </a:r>
            <a:endParaRPr lang="en-US" altLang="x-none" sz="1200" dirty="0">
              <a:latin typeface="Verdana" panose="020B0604030504040204" pitchFamily="2" charset="0"/>
            </a:endParaRPr>
          </a:p>
        </p:txBody>
      </p:sp>
      <p:sp>
        <p:nvSpPr>
          <p:cNvPr id="74825" name="Date Placeholder 23"/>
          <p:cNvSpPr txBox="1"/>
          <p:nvPr/>
        </p:nvSpPr>
        <p:spPr>
          <a:xfrm>
            <a:off x="1981200" y="6248400"/>
            <a:ext cx="2133600" cy="457200"/>
          </a:xfrm>
          <a:prstGeom prst="rect">
            <a:avLst/>
          </a:prstGeom>
          <a:noFill/>
          <a:ln w="9525">
            <a:noFill/>
          </a:ln>
        </p:spPr>
        <p:txBody>
          <a:bodyPr/>
          <a:p>
            <a:r>
              <a:rPr lang="en-CA" altLang="en-US" sz="1200" dirty="0">
                <a:latin typeface="Verdana" panose="020B0604030504040204" pitchFamily="2" charset="0"/>
              </a:rPr>
              <a:t>VLDB 2008</a:t>
            </a:r>
            <a:endParaRPr lang="zh-CN" altLang="en-US" sz="1200" dirty="0">
              <a:latin typeface="Verdana" panose="020B06040305040402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标题 75777"/>
          <p:cNvSpPr>
            <a:spLocks noGrp="1"/>
          </p:cNvSpPr>
          <p:nvPr>
            <p:ph type="ctrTitle"/>
          </p:nvPr>
        </p:nvSpPr>
        <p:spPr>
          <a:xfrm>
            <a:off x="2209800" y="2130425"/>
            <a:ext cx="7772400" cy="1470025"/>
          </a:xfrm>
        </p:spPr>
        <p:txBody>
          <a:bodyPr anchor="ctr"/>
          <a:p>
            <a:pPr defTabSz="914400">
              <a:buSzPct val="100000"/>
            </a:pPr>
            <a:r>
              <a:rPr lang="en-US" altLang="x-none" sz="4400" kern="1200" baseline="0" dirty="0">
                <a:latin typeface="Arial" panose="020B0604020202020204" pitchFamily="34" charset="0"/>
                <a:ea typeface="宋体" panose="02010600030101010101" pitchFamily="2" charset="-122"/>
              </a:rPr>
              <a:t>In</a:t>
            </a:r>
            <a:r>
              <a:rPr lang="zh-CN" altLang="en-US" sz="4400" kern="1200" baseline="0" dirty="0">
                <a:latin typeface="Arial" panose="020B0604020202020204" pitchFamily="34" charset="0"/>
                <a:ea typeface="宋体" panose="02010600030101010101" pitchFamily="2" charset="-122"/>
              </a:rPr>
              <a:t>versed NN</a:t>
            </a:r>
            <a:endParaRPr lang="zh-CN" altLang="en-US" sz="4400" kern="1200" baseline="0" dirty="0">
              <a:latin typeface="Arial" panose="020B0604020202020204" pitchFamily="34" charset="0"/>
              <a:ea typeface="宋体" panose="02010600030101010101" pitchFamily="2" charset="-122"/>
            </a:endParaRPr>
          </a:p>
        </p:txBody>
      </p:sp>
      <p:sp>
        <p:nvSpPr>
          <p:cNvPr id="75779" name="副标题 75778"/>
          <p:cNvSpPr>
            <a:spLocks noGrp="1"/>
          </p:cNvSpPr>
          <p:nvPr>
            <p:ph type="subTitle" idx="1"/>
          </p:nvPr>
        </p:nvSpPr>
        <p:spPr>
          <a:xfrm>
            <a:off x="2895600" y="3886200"/>
            <a:ext cx="6400800" cy="1752600"/>
          </a:xfrm>
        </p:spPr>
        <p:txBody>
          <a:bodyPr/>
          <a:p>
            <a:pPr defTabSz="914400">
              <a:buSzPct val="100000"/>
            </a:pPr>
            <a:endParaRPr sz="3200" kern="1200" baseline="0">
              <a:latin typeface="Arial" panose="020B0604020202020204" pitchFamily="34" charset="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76803"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76804" name="Rectangle 2"/>
          <p:cNvSpPr>
            <a:spLocks noGrp="1"/>
          </p:cNvSpPr>
          <p:nvPr>
            <p:ph type="title"/>
          </p:nvPr>
        </p:nvSpPr>
        <p:spPr>
          <a:xfrm>
            <a:off x="1981200" y="277813"/>
            <a:ext cx="8229600" cy="1139825"/>
          </a:xfrm>
        </p:spPr>
        <p:txBody>
          <a:bodyPr vert="horz" wrap="square" anchor="t"/>
          <a:p>
            <a:r>
              <a:rPr lang="en-US" altLang="x-none" sz="4000" dirty="0">
                <a:latin typeface="Times New Roman" panose="02020603050405020304" pitchFamily="2" charset="0"/>
                <a:ea typeface="PMingLiU" pitchFamily="2" charset="-120"/>
              </a:rPr>
              <a:t>Top-</a:t>
            </a:r>
            <a:r>
              <a:rPr lang="en-US" altLang="x-none" sz="4000" i="1" dirty="0">
                <a:latin typeface="Times New Roman" panose="02020603050405020304" pitchFamily="2" charset="0"/>
                <a:ea typeface="PMingLiU" pitchFamily="2" charset="-120"/>
              </a:rPr>
              <a:t>k</a:t>
            </a:r>
            <a:r>
              <a:rPr lang="en-US" altLang="x-none" sz="4000" dirty="0">
                <a:latin typeface="Times New Roman" panose="02020603050405020304" pitchFamily="2" charset="0"/>
                <a:ea typeface="PMingLiU" pitchFamily="2" charset="-120"/>
              </a:rPr>
              <a:t> Queries</a:t>
            </a:r>
            <a:endParaRPr lang="en-US" altLang="x-none" sz="4000" dirty="0">
              <a:latin typeface="Times New Roman" panose="02020603050405020304" pitchFamily="2" charset="0"/>
              <a:ea typeface="PMingLiU" pitchFamily="2" charset="-120"/>
            </a:endParaRPr>
          </a:p>
        </p:txBody>
      </p:sp>
      <p:sp>
        <p:nvSpPr>
          <p:cNvPr id="76805" name="Rectangle 3"/>
          <p:cNvSpPr>
            <a:spLocks noGrp="1"/>
          </p:cNvSpPr>
          <p:nvPr>
            <p:ph type="body"/>
          </p:nvPr>
        </p:nvSpPr>
        <p:spPr>
          <a:xfrm>
            <a:off x="1981200" y="1600200"/>
            <a:ext cx="4343400" cy="4530725"/>
          </a:xfrm>
        </p:spPr>
        <p:txBody>
          <a:bodyPr vert="horz" wrap="square" anchor="t"/>
          <a:p>
            <a:pPr algn="just">
              <a:lnSpc>
                <a:spcPct val="90000"/>
              </a:lnSpc>
            </a:pPr>
            <a:r>
              <a:rPr lang="en-US" altLang="x-none" sz="2400" dirty="0">
                <a:latin typeface="Times New Roman" panose="02020603050405020304" pitchFamily="2" charset="0"/>
                <a:ea typeface="PMingLiU" pitchFamily="2" charset="-120"/>
              </a:rPr>
              <a:t>For newborn babies, large values of weight and height would indicate their good health</a:t>
            </a:r>
            <a:endParaRPr lang="en-US" altLang="x-none" sz="2400" dirty="0">
              <a:latin typeface="Times New Roman" panose="02020603050405020304" pitchFamily="2" charset="0"/>
              <a:ea typeface="PMingLiU" pitchFamily="2" charset="-120"/>
            </a:endParaRPr>
          </a:p>
          <a:p>
            <a:pPr algn="just">
              <a:lnSpc>
                <a:spcPct val="90000"/>
              </a:lnSpc>
            </a:pPr>
            <a:r>
              <a:rPr lang="en-US" altLang="x-none" sz="2400" dirty="0">
                <a:latin typeface="Times New Roman" panose="02020603050405020304" pitchFamily="2" charset="0"/>
                <a:ea typeface="PMingLiU" pitchFamily="2" charset="-120"/>
              </a:rPr>
              <a:t>Given a monotonic preference function </a:t>
            </a:r>
            <a:r>
              <a:rPr lang="en-US" altLang="x-none" sz="2400" i="1" dirty="0">
                <a:latin typeface="Times New Roman" panose="02020603050405020304" pitchFamily="2" charset="0"/>
                <a:ea typeface="PMingLiU" pitchFamily="2" charset="-120"/>
              </a:rPr>
              <a:t>f</a:t>
            </a:r>
            <a:r>
              <a:rPr lang="en-US" altLang="x-none" sz="2400" dirty="0">
                <a:latin typeface="Times New Roman" panose="02020603050405020304" pitchFamily="2" charset="0"/>
                <a:ea typeface="PMingLiU" pitchFamily="2" charset="-120"/>
              </a:rPr>
              <a:t>(.) that outputs the score of a baby, we can rank babies sorted on scores</a:t>
            </a:r>
            <a:endParaRPr lang="en-US" altLang="x-none" sz="2400" dirty="0">
              <a:latin typeface="Times New Roman" panose="02020603050405020304" pitchFamily="2" charset="0"/>
              <a:ea typeface="PMingLiU" pitchFamily="2" charset="-120"/>
            </a:endParaRPr>
          </a:p>
          <a:p>
            <a:pPr algn="just">
              <a:lnSpc>
                <a:spcPct val="90000"/>
              </a:lnSpc>
            </a:pPr>
            <a:r>
              <a:rPr lang="en-US" altLang="x-none" sz="2400" dirty="0">
                <a:latin typeface="Times New Roman" panose="02020603050405020304" pitchFamily="2" charset="0"/>
                <a:ea typeface="PMingLiU" pitchFamily="2" charset="-120"/>
              </a:rPr>
              <a:t>In literature, the problem of retrieving </a:t>
            </a:r>
            <a:r>
              <a:rPr lang="en-US" altLang="x-none" sz="2400" i="1" dirty="0">
                <a:latin typeface="Times New Roman" panose="02020603050405020304" pitchFamily="2" charset="0"/>
                <a:ea typeface="PMingLiU" pitchFamily="2" charset="-120"/>
              </a:rPr>
              <a:t>k</a:t>
            </a:r>
            <a:r>
              <a:rPr lang="en-US" altLang="x-none" sz="2400" dirty="0">
                <a:latin typeface="Times New Roman" panose="02020603050405020304" pitchFamily="2" charset="0"/>
                <a:ea typeface="PMingLiU" pitchFamily="2" charset="-120"/>
              </a:rPr>
              <a:t> babies with the highest scores is called </a:t>
            </a:r>
            <a:r>
              <a:rPr lang="en-US" altLang="x-none" sz="2400" i="1" dirty="0">
                <a:latin typeface="Times New Roman" panose="02020603050405020304" pitchFamily="2" charset="0"/>
                <a:ea typeface="PMingLiU" pitchFamily="2" charset="-120"/>
              </a:rPr>
              <a:t>top-k query</a:t>
            </a:r>
            <a:endParaRPr lang="en-US" altLang="x-none" sz="2400" i="1" dirty="0">
              <a:latin typeface="Times New Roman" panose="02020603050405020304" pitchFamily="2" charset="0"/>
              <a:ea typeface="PMingLiU" pitchFamily="2" charset="-120"/>
            </a:endParaRPr>
          </a:p>
        </p:txBody>
      </p:sp>
      <p:graphicFrame>
        <p:nvGraphicFramePr>
          <p:cNvPr id="76806" name="Object 4"/>
          <p:cNvGraphicFramePr>
            <a:graphicFrameLocks noChangeAspect="1"/>
          </p:cNvGraphicFramePr>
          <p:nvPr/>
        </p:nvGraphicFramePr>
        <p:xfrm>
          <a:off x="6411913" y="1665288"/>
          <a:ext cx="4067175" cy="4114800"/>
        </p:xfrm>
        <a:graphic>
          <a:graphicData uri="http://schemas.openxmlformats.org/presentationml/2006/ole">
            <mc:AlternateContent xmlns:mc="http://schemas.openxmlformats.org/markup-compatibility/2006">
              <mc:Choice xmlns:v="urn:schemas-microsoft-com:vml" Requires="v">
                <p:oleObj spid="_x0000_s3109" name="" r:id="rId1" imgW="4152900" imgH="4200525" progId="MSDraw.1.01">
                  <p:embed/>
                </p:oleObj>
              </mc:Choice>
              <mc:Fallback>
                <p:oleObj name="" r:id="rId1" imgW="4152900" imgH="4200525" progId="MSDraw.1.01">
                  <p:embed/>
                  <p:pic>
                    <p:nvPicPr>
                      <p:cNvPr id="0" name="图片 3108"/>
                      <p:cNvPicPr/>
                      <p:nvPr/>
                    </p:nvPicPr>
                    <p:blipFill>
                      <a:blip r:embed="rId2"/>
                      <a:stretch>
                        <a:fillRect/>
                      </a:stretch>
                    </p:blipFill>
                    <p:spPr>
                      <a:xfrm>
                        <a:off x="6411913" y="1665288"/>
                        <a:ext cx="4067175" cy="4114800"/>
                      </a:xfrm>
                      <a:prstGeom prst="rect">
                        <a:avLst/>
                      </a:prstGeom>
                      <a:noFill/>
                      <a:ln w="38100">
                        <a:noFill/>
                        <a:miter/>
                      </a:ln>
                    </p:spPr>
                  </p:pic>
                </p:oleObj>
              </mc:Fallback>
            </mc:AlternateContent>
          </a:graphicData>
        </a:graphic>
      </p:graphicFrame>
      <p:sp>
        <p:nvSpPr>
          <p:cNvPr id="76807" name="Line 6"/>
          <p:cNvSpPr/>
          <p:nvPr/>
        </p:nvSpPr>
        <p:spPr>
          <a:xfrm>
            <a:off x="8099425" y="1520825"/>
            <a:ext cx="2486025" cy="2824163"/>
          </a:xfrm>
          <a:prstGeom prst="line">
            <a:avLst/>
          </a:prstGeom>
          <a:ln w="9525" cap="flat" cmpd="sng">
            <a:solidFill>
              <a:srgbClr val="0000FF"/>
            </a:solidFill>
            <a:prstDash val="lgDash"/>
            <a:headEnd type="none" w="med" len="med"/>
            <a:tailEnd type="none" w="med" len="med"/>
          </a:ln>
        </p:spPr>
      </p:sp>
      <p:sp>
        <p:nvSpPr>
          <p:cNvPr id="76808" name="Line 7"/>
          <p:cNvSpPr/>
          <p:nvPr/>
        </p:nvSpPr>
        <p:spPr>
          <a:xfrm>
            <a:off x="7651750" y="1684338"/>
            <a:ext cx="2741613" cy="3114675"/>
          </a:xfrm>
          <a:prstGeom prst="line">
            <a:avLst/>
          </a:prstGeom>
          <a:ln w="9525" cap="flat" cmpd="sng">
            <a:solidFill>
              <a:srgbClr val="0000FF"/>
            </a:solidFill>
            <a:prstDash val="lgDash"/>
            <a:headEnd type="none" w="med" len="med"/>
            <a:tailEnd type="none" w="med" len="med"/>
          </a:ln>
        </p:spPr>
      </p:sp>
      <p:sp>
        <p:nvSpPr>
          <p:cNvPr id="76809" name="Line 8"/>
          <p:cNvSpPr/>
          <p:nvPr/>
        </p:nvSpPr>
        <p:spPr>
          <a:xfrm>
            <a:off x="6761163" y="2255838"/>
            <a:ext cx="2835275" cy="3209925"/>
          </a:xfrm>
          <a:prstGeom prst="line">
            <a:avLst/>
          </a:prstGeom>
          <a:ln w="9525" cap="flat" cmpd="sng">
            <a:solidFill>
              <a:srgbClr val="0000FF"/>
            </a:solidFill>
            <a:prstDash val="lgDash"/>
            <a:headEnd type="none" w="med" len="med"/>
            <a:tailEnd type="none" w="med" len="med"/>
          </a:ln>
        </p:spPr>
      </p:sp>
      <p:sp>
        <p:nvSpPr>
          <p:cNvPr id="76810" name="Line 9"/>
          <p:cNvSpPr/>
          <p:nvPr/>
        </p:nvSpPr>
        <p:spPr>
          <a:xfrm>
            <a:off x="6553200" y="2362200"/>
            <a:ext cx="2846388" cy="3243263"/>
          </a:xfrm>
          <a:prstGeom prst="line">
            <a:avLst/>
          </a:prstGeom>
          <a:ln w="9525" cap="flat" cmpd="sng">
            <a:solidFill>
              <a:srgbClr val="0000FF"/>
            </a:solidFill>
            <a:prstDash val="lgDash"/>
            <a:headEnd type="none" w="med" len="med"/>
            <a:tailEnd type="none" w="med" len="med"/>
          </a:ln>
        </p:spPr>
      </p:sp>
      <p:sp>
        <p:nvSpPr>
          <p:cNvPr id="76811" name="Line 10"/>
          <p:cNvSpPr/>
          <p:nvPr/>
        </p:nvSpPr>
        <p:spPr>
          <a:xfrm>
            <a:off x="6297613" y="3051175"/>
            <a:ext cx="2568575" cy="2930525"/>
          </a:xfrm>
          <a:prstGeom prst="line">
            <a:avLst/>
          </a:prstGeom>
          <a:ln w="9525" cap="flat" cmpd="sng">
            <a:solidFill>
              <a:srgbClr val="0000FF"/>
            </a:solidFill>
            <a:prstDash val="lgDash"/>
            <a:headEnd type="none" w="med" len="med"/>
            <a:tailEnd type="none" w="med" len="med"/>
          </a:ln>
        </p:spPr>
      </p:sp>
      <p:sp>
        <p:nvSpPr>
          <p:cNvPr id="76812" name="Line 11"/>
          <p:cNvSpPr/>
          <p:nvPr/>
        </p:nvSpPr>
        <p:spPr>
          <a:xfrm>
            <a:off x="6184900" y="3468688"/>
            <a:ext cx="2408238" cy="2724150"/>
          </a:xfrm>
          <a:prstGeom prst="line">
            <a:avLst/>
          </a:prstGeom>
          <a:ln w="9525" cap="flat" cmpd="sng">
            <a:solidFill>
              <a:srgbClr val="0000FF"/>
            </a:solidFill>
            <a:prstDash val="lgDash"/>
            <a:headEnd type="none" w="med" len="med"/>
            <a:tailEnd type="none" w="med" len="med"/>
          </a:ln>
        </p:spPr>
      </p:sp>
      <p:sp>
        <p:nvSpPr>
          <p:cNvPr id="76813" name="Line 12"/>
          <p:cNvSpPr/>
          <p:nvPr/>
        </p:nvSpPr>
        <p:spPr>
          <a:xfrm flipH="1">
            <a:off x="8534400" y="1524000"/>
            <a:ext cx="304800" cy="457200"/>
          </a:xfrm>
          <a:prstGeom prst="line">
            <a:avLst/>
          </a:prstGeom>
          <a:ln w="9525" cap="flat" cmpd="sng">
            <a:solidFill>
              <a:srgbClr val="0000FF"/>
            </a:solidFill>
            <a:prstDash val="solid"/>
            <a:headEnd type="none" w="med" len="med"/>
            <a:tailEnd type="stealth" w="lg" len="lg"/>
          </a:ln>
        </p:spPr>
      </p:sp>
      <p:sp>
        <p:nvSpPr>
          <p:cNvPr id="76814" name="Text Box 13"/>
          <p:cNvSpPr txBox="1"/>
          <p:nvPr/>
        </p:nvSpPr>
        <p:spPr>
          <a:xfrm>
            <a:off x="7392035" y="838200"/>
            <a:ext cx="3103880" cy="645160"/>
          </a:xfrm>
          <a:prstGeom prst="rect">
            <a:avLst/>
          </a:prstGeom>
          <a:noFill/>
          <a:ln w="9525">
            <a:noFill/>
          </a:ln>
        </p:spPr>
        <p:txBody>
          <a:bodyPr wrap="none">
            <a:spAutoFit/>
          </a:bodyPr>
          <a:p>
            <a:pPr algn="ctr"/>
            <a:r>
              <a:rPr lang="en-US" altLang="x-none" b="1" i="1" dirty="0">
                <a:solidFill>
                  <a:srgbClr val="3333FF"/>
                </a:solidFill>
                <a:latin typeface="Times New Roman" panose="02020603050405020304" pitchFamily="2" charset="0"/>
                <a:ea typeface="PMingLiU" pitchFamily="2" charset="-120"/>
              </a:rPr>
              <a:t>monotonic preference function</a:t>
            </a:r>
            <a:endParaRPr lang="en-US" altLang="x-none" b="1" i="1" dirty="0">
              <a:solidFill>
                <a:srgbClr val="3333FF"/>
              </a:solidFill>
              <a:latin typeface="Times New Roman" panose="02020603050405020304" pitchFamily="2" charset="0"/>
              <a:ea typeface="PMingLiU" pitchFamily="2" charset="-120"/>
            </a:endParaRPr>
          </a:p>
          <a:p>
            <a:pPr algn="ctr"/>
            <a:r>
              <a:rPr lang="en-US" altLang="x-none" b="1" i="1" dirty="0">
                <a:solidFill>
                  <a:srgbClr val="3333FF"/>
                </a:solidFill>
                <a:latin typeface="Times New Roman" panose="02020603050405020304" pitchFamily="2" charset="0"/>
                <a:ea typeface="PMingLiU" pitchFamily="2" charset="-120"/>
              </a:rPr>
              <a:t>f</a:t>
            </a:r>
            <a:r>
              <a:rPr lang="en-US" altLang="x-none" b="1" dirty="0">
                <a:solidFill>
                  <a:srgbClr val="3333FF"/>
                </a:solidFill>
                <a:latin typeface="Times New Roman" panose="02020603050405020304" pitchFamily="2" charset="0"/>
                <a:ea typeface="PMingLiU" pitchFamily="2" charset="-120"/>
              </a:rPr>
              <a:t>(</a:t>
            </a:r>
            <a:r>
              <a:rPr lang="en-US" altLang="x-none" b="1" i="1" dirty="0">
                <a:solidFill>
                  <a:srgbClr val="3333FF"/>
                </a:solidFill>
                <a:latin typeface="Times New Roman" panose="02020603050405020304" pitchFamily="2" charset="0"/>
                <a:ea typeface="PMingLiU" pitchFamily="2" charset="-120"/>
              </a:rPr>
              <a:t>o</a:t>
            </a:r>
            <a:r>
              <a:rPr lang="en-US" altLang="x-none" b="1" dirty="0">
                <a:solidFill>
                  <a:srgbClr val="3333FF"/>
                </a:solidFill>
                <a:latin typeface="Times New Roman" panose="02020603050405020304" pitchFamily="2" charset="0"/>
                <a:ea typeface="PMingLiU" pitchFamily="2" charset="-120"/>
              </a:rPr>
              <a:t>) = </a:t>
            </a:r>
            <a:r>
              <a:rPr lang="en-US" altLang="x-none" b="1" i="1" dirty="0">
                <a:solidFill>
                  <a:srgbClr val="3333FF"/>
                </a:solidFill>
                <a:latin typeface="Times New Roman" panose="02020603050405020304" pitchFamily="2" charset="0"/>
                <a:ea typeface="PMingLiU" pitchFamily="2" charset="-120"/>
              </a:rPr>
              <a:t>o.height </a:t>
            </a:r>
            <a:r>
              <a:rPr lang="en-US" altLang="x-none" b="1" dirty="0">
                <a:solidFill>
                  <a:srgbClr val="3333FF"/>
                </a:solidFill>
                <a:latin typeface="Times New Roman" panose="02020603050405020304" pitchFamily="2" charset="0"/>
                <a:ea typeface="PMingLiU" pitchFamily="2" charset="-120"/>
              </a:rPr>
              <a:t>+ </a:t>
            </a:r>
            <a:r>
              <a:rPr lang="en-US" altLang="x-none" b="1" i="1" dirty="0">
                <a:solidFill>
                  <a:srgbClr val="3333FF"/>
                </a:solidFill>
                <a:latin typeface="Times New Roman" panose="02020603050405020304" pitchFamily="2" charset="0"/>
                <a:ea typeface="PMingLiU" pitchFamily="2" charset="-120"/>
              </a:rPr>
              <a:t>o.weight</a:t>
            </a:r>
            <a:endParaRPr lang="en-US" altLang="x-none" b="1" i="1" dirty="0">
              <a:solidFill>
                <a:srgbClr val="3333FF"/>
              </a:solidFill>
              <a:latin typeface="Times New Roman" panose="02020603050405020304" pitchFamily="2" charset="0"/>
              <a:ea typeface="PMingLiU" pitchFamily="2" charset="-12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8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8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8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8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8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8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78851"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78852" name="Rectangle 2"/>
          <p:cNvSpPr>
            <a:spLocks noGrp="1"/>
          </p:cNvSpPr>
          <p:nvPr>
            <p:ph type="title"/>
          </p:nvPr>
        </p:nvSpPr>
        <p:spPr>
          <a:xfrm>
            <a:off x="1981200" y="277813"/>
            <a:ext cx="8229600" cy="1139825"/>
          </a:xfrm>
        </p:spPr>
        <p:txBody>
          <a:bodyPr vert="horz" wrap="square" anchor="t"/>
          <a:p>
            <a:r>
              <a:rPr lang="en-US" altLang="x-none" sz="3600" dirty="0">
                <a:latin typeface="Times New Roman" panose="02020603050405020304" pitchFamily="2" charset="0"/>
                <a:ea typeface="PMingLiU" pitchFamily="2" charset="-120"/>
              </a:rPr>
              <a:t>Inverse Ranking Queries [Li, 2007]</a:t>
            </a:r>
            <a:endParaRPr lang="en-US" altLang="x-none" sz="3600" dirty="0">
              <a:latin typeface="Times New Roman" panose="02020603050405020304" pitchFamily="2" charset="0"/>
              <a:ea typeface="PMingLiU" pitchFamily="2" charset="-120"/>
            </a:endParaRPr>
          </a:p>
        </p:txBody>
      </p:sp>
      <p:sp>
        <p:nvSpPr>
          <p:cNvPr id="78853" name="Rectangle 3"/>
          <p:cNvSpPr>
            <a:spLocks noGrp="1"/>
          </p:cNvSpPr>
          <p:nvPr>
            <p:ph type="body"/>
          </p:nvPr>
        </p:nvSpPr>
        <p:spPr>
          <a:xfrm>
            <a:off x="1981200" y="1600200"/>
            <a:ext cx="4191000" cy="4530725"/>
          </a:xfrm>
        </p:spPr>
        <p:txBody>
          <a:bodyPr vert="horz" wrap="square" anchor="t"/>
          <a:p>
            <a:pPr algn="just"/>
            <a:r>
              <a:rPr lang="en-US" altLang="x-none" sz="2400" dirty="0">
                <a:latin typeface="Times New Roman" panose="02020603050405020304" pitchFamily="2" charset="0"/>
                <a:ea typeface="PMingLiU" pitchFamily="2" charset="-120"/>
              </a:rPr>
              <a:t>For a newborn baby, we may be interested in his/her health compared with other babies, for example, in terms of height and weight</a:t>
            </a:r>
            <a:endParaRPr lang="en-US" altLang="x-none" sz="2400" dirty="0">
              <a:latin typeface="Times New Roman" panose="02020603050405020304" pitchFamily="2" charset="0"/>
              <a:ea typeface="PMingLiU" pitchFamily="2" charset="-120"/>
            </a:endParaRPr>
          </a:p>
          <a:p>
            <a:pPr algn="just"/>
            <a:r>
              <a:rPr lang="en-US" altLang="x-none" sz="2400" dirty="0">
                <a:latin typeface="Times New Roman" panose="02020603050405020304" pitchFamily="2" charset="0"/>
                <a:ea typeface="PMingLiU" pitchFamily="2" charset="-120"/>
              </a:rPr>
              <a:t>Given a query baby </a:t>
            </a:r>
            <a:r>
              <a:rPr lang="en-US" altLang="x-none" sz="2400" i="1" dirty="0">
                <a:latin typeface="Times New Roman" panose="02020603050405020304" pitchFamily="2" charset="0"/>
                <a:ea typeface="PMingLiU" pitchFamily="2" charset="-120"/>
              </a:rPr>
              <a:t>q</a:t>
            </a:r>
            <a:r>
              <a:rPr lang="en-US" altLang="x-none" sz="2400" dirty="0">
                <a:latin typeface="Times New Roman" panose="02020603050405020304" pitchFamily="2" charset="0"/>
                <a:ea typeface="PMingLiU" pitchFamily="2" charset="-120"/>
              </a:rPr>
              <a:t> and a preference function </a:t>
            </a:r>
            <a:r>
              <a:rPr lang="en-US" altLang="x-none" sz="2400" i="1" dirty="0">
                <a:latin typeface="Times New Roman" panose="02020603050405020304" pitchFamily="2" charset="0"/>
                <a:ea typeface="PMingLiU" pitchFamily="2" charset="-120"/>
              </a:rPr>
              <a:t>f</a:t>
            </a:r>
            <a:r>
              <a:rPr lang="en-US" altLang="x-none" sz="2400" dirty="0">
                <a:latin typeface="Times New Roman" panose="02020603050405020304" pitchFamily="2" charset="0"/>
                <a:ea typeface="PMingLiU" pitchFamily="2" charset="-120"/>
              </a:rPr>
              <a:t>(.), an </a:t>
            </a:r>
            <a:r>
              <a:rPr lang="en-US" altLang="x-none" sz="2400" i="1" dirty="0">
                <a:latin typeface="Times New Roman" panose="02020603050405020304" pitchFamily="2" charset="0"/>
                <a:ea typeface="PMingLiU" pitchFamily="2" charset="-120"/>
              </a:rPr>
              <a:t>inverse ranking</a:t>
            </a:r>
            <a:r>
              <a:rPr lang="en-US" altLang="x-none" sz="2400" dirty="0">
                <a:latin typeface="Times New Roman" panose="02020603050405020304" pitchFamily="2" charset="0"/>
                <a:ea typeface="PMingLiU" pitchFamily="2" charset="-120"/>
              </a:rPr>
              <a:t> problem is to obtain the rank of baby </a:t>
            </a:r>
            <a:r>
              <a:rPr lang="en-US" altLang="x-none" sz="2400" i="1" dirty="0">
                <a:latin typeface="Times New Roman" panose="02020603050405020304" pitchFamily="2" charset="0"/>
                <a:ea typeface="PMingLiU" pitchFamily="2" charset="-120"/>
              </a:rPr>
              <a:t>q </a:t>
            </a:r>
            <a:r>
              <a:rPr lang="en-US" altLang="x-none" sz="2400" dirty="0">
                <a:latin typeface="Times New Roman" panose="02020603050405020304" pitchFamily="2" charset="0"/>
                <a:ea typeface="PMingLiU" pitchFamily="2" charset="-120"/>
              </a:rPr>
              <a:t>among other babies, in order to infer </a:t>
            </a:r>
            <a:r>
              <a:rPr lang="en-US" altLang="x-none" sz="2400" i="1" dirty="0">
                <a:latin typeface="Times New Roman" panose="02020603050405020304" pitchFamily="2" charset="0"/>
                <a:ea typeface="PMingLiU" pitchFamily="2" charset="-120"/>
              </a:rPr>
              <a:t>q</a:t>
            </a:r>
            <a:r>
              <a:rPr lang="en-US" altLang="x-none" sz="2400" dirty="0">
                <a:latin typeface="Times New Roman" panose="02020603050405020304" pitchFamily="2" charset="0"/>
                <a:ea typeface="PMingLiU" pitchFamily="2" charset="-120"/>
              </a:rPr>
              <a:t>'s health</a:t>
            </a:r>
            <a:endParaRPr lang="en-US" altLang="x-none" sz="2400" dirty="0">
              <a:latin typeface="Times New Roman" panose="02020603050405020304" pitchFamily="2" charset="0"/>
              <a:ea typeface="PMingLiU" pitchFamily="2" charset="-120"/>
            </a:endParaRPr>
          </a:p>
        </p:txBody>
      </p:sp>
      <p:graphicFrame>
        <p:nvGraphicFramePr>
          <p:cNvPr id="78854" name="Object 4"/>
          <p:cNvGraphicFramePr>
            <a:graphicFrameLocks noChangeAspect="1"/>
          </p:cNvGraphicFramePr>
          <p:nvPr/>
        </p:nvGraphicFramePr>
        <p:xfrm>
          <a:off x="6411913" y="1665288"/>
          <a:ext cx="4067175" cy="4114800"/>
        </p:xfrm>
        <a:graphic>
          <a:graphicData uri="http://schemas.openxmlformats.org/presentationml/2006/ole">
            <mc:AlternateContent xmlns:mc="http://schemas.openxmlformats.org/markup-compatibility/2006">
              <mc:Choice xmlns:v="urn:schemas-microsoft-com:vml" Requires="v">
                <p:oleObj spid="_x0000_s3111" name="" r:id="rId1" imgW="4152900" imgH="4200525" progId="MSDraw.1.01">
                  <p:embed/>
                </p:oleObj>
              </mc:Choice>
              <mc:Fallback>
                <p:oleObj name="" r:id="rId1" imgW="4152900" imgH="4200525" progId="MSDraw.1.01">
                  <p:embed/>
                  <p:pic>
                    <p:nvPicPr>
                      <p:cNvPr id="0" name="图片 3110"/>
                      <p:cNvPicPr/>
                      <p:nvPr/>
                    </p:nvPicPr>
                    <p:blipFill>
                      <a:blip r:embed="rId2"/>
                      <a:stretch>
                        <a:fillRect/>
                      </a:stretch>
                    </p:blipFill>
                    <p:spPr>
                      <a:xfrm>
                        <a:off x="6411913" y="1665288"/>
                        <a:ext cx="4067175" cy="4114800"/>
                      </a:xfrm>
                      <a:prstGeom prst="rect">
                        <a:avLst/>
                      </a:prstGeom>
                      <a:noFill/>
                      <a:ln w="38100">
                        <a:noFill/>
                        <a:miter/>
                      </a:ln>
                    </p:spPr>
                  </p:pic>
                </p:oleObj>
              </mc:Fallback>
            </mc:AlternateContent>
          </a:graphicData>
        </a:graphic>
      </p:graphicFrame>
      <p:sp>
        <p:nvSpPr>
          <p:cNvPr id="78855" name="Line 12"/>
          <p:cNvSpPr/>
          <p:nvPr/>
        </p:nvSpPr>
        <p:spPr>
          <a:xfrm>
            <a:off x="7110413" y="1995488"/>
            <a:ext cx="2843212" cy="3233737"/>
          </a:xfrm>
          <a:prstGeom prst="line">
            <a:avLst/>
          </a:prstGeom>
          <a:ln w="9525" cap="flat" cmpd="sng">
            <a:solidFill>
              <a:srgbClr val="FF0000"/>
            </a:solidFill>
            <a:prstDash val="lgDash"/>
            <a:headEnd type="none" w="med" len="med"/>
            <a:tailEnd type="none" w="med" len="med"/>
          </a:ln>
        </p:spPr>
      </p:sp>
      <p:sp>
        <p:nvSpPr>
          <p:cNvPr id="78856" name="Line 13"/>
          <p:cNvSpPr/>
          <p:nvPr/>
        </p:nvSpPr>
        <p:spPr>
          <a:xfrm>
            <a:off x="8099425" y="1520825"/>
            <a:ext cx="2486025" cy="2824163"/>
          </a:xfrm>
          <a:prstGeom prst="line">
            <a:avLst/>
          </a:prstGeom>
          <a:ln w="9525" cap="flat" cmpd="sng">
            <a:solidFill>
              <a:srgbClr val="0000FF"/>
            </a:solidFill>
            <a:prstDash val="lgDash"/>
            <a:headEnd type="none" w="med" len="med"/>
            <a:tailEnd type="none" w="med" len="med"/>
          </a:ln>
        </p:spPr>
      </p:sp>
      <p:sp>
        <p:nvSpPr>
          <p:cNvPr id="78857" name="Line 14"/>
          <p:cNvSpPr/>
          <p:nvPr/>
        </p:nvSpPr>
        <p:spPr>
          <a:xfrm>
            <a:off x="7651750" y="1684338"/>
            <a:ext cx="2741613" cy="3114675"/>
          </a:xfrm>
          <a:prstGeom prst="line">
            <a:avLst/>
          </a:prstGeom>
          <a:ln w="9525" cap="flat" cmpd="sng">
            <a:solidFill>
              <a:srgbClr val="0000FF"/>
            </a:solidFill>
            <a:prstDash val="lgDash"/>
            <a:headEnd type="none" w="med" len="med"/>
            <a:tailEnd type="none" w="med" len="med"/>
          </a:ln>
        </p:spPr>
      </p:sp>
      <p:sp>
        <p:nvSpPr>
          <p:cNvPr id="78858" name="Line 15"/>
          <p:cNvSpPr/>
          <p:nvPr/>
        </p:nvSpPr>
        <p:spPr>
          <a:xfrm>
            <a:off x="6761163" y="2255838"/>
            <a:ext cx="2835275" cy="3209925"/>
          </a:xfrm>
          <a:prstGeom prst="line">
            <a:avLst/>
          </a:prstGeom>
          <a:ln w="9525" cap="flat" cmpd="sng">
            <a:solidFill>
              <a:srgbClr val="0000FF"/>
            </a:solidFill>
            <a:prstDash val="lgDash"/>
            <a:headEnd type="none" w="med" len="med"/>
            <a:tailEnd type="none" w="med" len="med"/>
          </a:ln>
        </p:spPr>
      </p:sp>
      <p:sp>
        <p:nvSpPr>
          <p:cNvPr id="78859" name="Line 16"/>
          <p:cNvSpPr/>
          <p:nvPr/>
        </p:nvSpPr>
        <p:spPr>
          <a:xfrm>
            <a:off x="6553200" y="2362200"/>
            <a:ext cx="2846388" cy="3243263"/>
          </a:xfrm>
          <a:prstGeom prst="line">
            <a:avLst/>
          </a:prstGeom>
          <a:ln w="9525" cap="flat" cmpd="sng">
            <a:solidFill>
              <a:srgbClr val="0000FF"/>
            </a:solidFill>
            <a:prstDash val="lgDash"/>
            <a:headEnd type="none" w="med" len="med"/>
            <a:tailEnd type="none" w="med" len="med"/>
          </a:ln>
        </p:spPr>
      </p:sp>
      <p:sp>
        <p:nvSpPr>
          <p:cNvPr id="78860" name="Line 17"/>
          <p:cNvSpPr/>
          <p:nvPr/>
        </p:nvSpPr>
        <p:spPr>
          <a:xfrm>
            <a:off x="6297613" y="3051175"/>
            <a:ext cx="2568575" cy="2930525"/>
          </a:xfrm>
          <a:prstGeom prst="line">
            <a:avLst/>
          </a:prstGeom>
          <a:ln w="9525" cap="flat" cmpd="sng">
            <a:solidFill>
              <a:srgbClr val="0000FF"/>
            </a:solidFill>
            <a:prstDash val="lgDash"/>
            <a:headEnd type="none" w="med" len="med"/>
            <a:tailEnd type="none" w="med" len="med"/>
          </a:ln>
        </p:spPr>
      </p:sp>
      <p:sp>
        <p:nvSpPr>
          <p:cNvPr id="78861" name="Line 18"/>
          <p:cNvSpPr/>
          <p:nvPr/>
        </p:nvSpPr>
        <p:spPr>
          <a:xfrm>
            <a:off x="6184900" y="3468688"/>
            <a:ext cx="2408238" cy="2724150"/>
          </a:xfrm>
          <a:prstGeom prst="line">
            <a:avLst/>
          </a:prstGeom>
          <a:ln w="9525" cap="flat" cmpd="sng">
            <a:solidFill>
              <a:srgbClr val="0000FF"/>
            </a:solidFill>
            <a:prstDash val="lgDash"/>
            <a:headEnd type="none" w="med" len="med"/>
            <a:tailEnd type="none" w="med" len="med"/>
          </a:ln>
        </p:spPr>
      </p:sp>
      <p:sp>
        <p:nvSpPr>
          <p:cNvPr id="78862" name="Line 19"/>
          <p:cNvSpPr/>
          <p:nvPr/>
        </p:nvSpPr>
        <p:spPr>
          <a:xfrm flipH="1">
            <a:off x="8534400" y="1447800"/>
            <a:ext cx="381000" cy="533400"/>
          </a:xfrm>
          <a:prstGeom prst="line">
            <a:avLst/>
          </a:prstGeom>
          <a:ln w="9525" cap="flat" cmpd="sng">
            <a:solidFill>
              <a:srgbClr val="0000FF"/>
            </a:solidFill>
            <a:prstDash val="solid"/>
            <a:headEnd type="none" w="med" len="med"/>
            <a:tailEnd type="stealth" w="lg" len="lg"/>
          </a:ln>
        </p:spPr>
      </p:sp>
      <p:sp>
        <p:nvSpPr>
          <p:cNvPr id="78863" name="Text Box 20"/>
          <p:cNvSpPr txBox="1"/>
          <p:nvPr/>
        </p:nvSpPr>
        <p:spPr>
          <a:xfrm>
            <a:off x="7392035" y="762000"/>
            <a:ext cx="3103880" cy="645160"/>
          </a:xfrm>
          <a:prstGeom prst="rect">
            <a:avLst/>
          </a:prstGeom>
          <a:noFill/>
          <a:ln w="9525">
            <a:noFill/>
          </a:ln>
        </p:spPr>
        <p:txBody>
          <a:bodyPr wrap="none">
            <a:spAutoFit/>
          </a:bodyPr>
          <a:p>
            <a:pPr algn="ctr"/>
            <a:r>
              <a:rPr lang="en-US" altLang="x-none" b="1" i="1" dirty="0">
                <a:solidFill>
                  <a:srgbClr val="3333FF"/>
                </a:solidFill>
                <a:latin typeface="Times New Roman" panose="02020603050405020304" pitchFamily="2" charset="0"/>
                <a:ea typeface="PMingLiU" pitchFamily="2" charset="-120"/>
              </a:rPr>
              <a:t>monotonic preference function</a:t>
            </a:r>
            <a:endParaRPr lang="en-US" altLang="x-none" b="1" i="1" dirty="0">
              <a:solidFill>
                <a:srgbClr val="3333FF"/>
              </a:solidFill>
              <a:latin typeface="Times New Roman" panose="02020603050405020304" pitchFamily="2" charset="0"/>
              <a:ea typeface="PMingLiU" pitchFamily="2" charset="-120"/>
            </a:endParaRPr>
          </a:p>
          <a:p>
            <a:pPr algn="ctr"/>
            <a:r>
              <a:rPr lang="en-US" altLang="x-none" b="1" i="1" dirty="0">
                <a:solidFill>
                  <a:srgbClr val="3333FF"/>
                </a:solidFill>
                <a:latin typeface="Times New Roman" panose="02020603050405020304" pitchFamily="2" charset="0"/>
                <a:ea typeface="PMingLiU" pitchFamily="2" charset="-120"/>
              </a:rPr>
              <a:t>f</a:t>
            </a:r>
            <a:r>
              <a:rPr lang="en-US" altLang="x-none" b="1" dirty="0">
                <a:solidFill>
                  <a:srgbClr val="3333FF"/>
                </a:solidFill>
                <a:latin typeface="Times New Roman" panose="02020603050405020304" pitchFamily="2" charset="0"/>
                <a:ea typeface="PMingLiU" pitchFamily="2" charset="-120"/>
              </a:rPr>
              <a:t>(</a:t>
            </a:r>
            <a:r>
              <a:rPr lang="en-US" altLang="x-none" b="1" i="1" dirty="0">
                <a:solidFill>
                  <a:srgbClr val="3333FF"/>
                </a:solidFill>
                <a:latin typeface="Times New Roman" panose="02020603050405020304" pitchFamily="2" charset="0"/>
                <a:ea typeface="PMingLiU" pitchFamily="2" charset="-120"/>
              </a:rPr>
              <a:t>o</a:t>
            </a:r>
            <a:r>
              <a:rPr lang="en-US" altLang="x-none" b="1" dirty="0">
                <a:solidFill>
                  <a:srgbClr val="3333FF"/>
                </a:solidFill>
                <a:latin typeface="Times New Roman" panose="02020603050405020304" pitchFamily="2" charset="0"/>
                <a:ea typeface="PMingLiU" pitchFamily="2" charset="-120"/>
              </a:rPr>
              <a:t>) = </a:t>
            </a:r>
            <a:r>
              <a:rPr lang="en-US" altLang="x-none" b="1" i="1" dirty="0">
                <a:solidFill>
                  <a:srgbClr val="3333FF"/>
                </a:solidFill>
                <a:latin typeface="Times New Roman" panose="02020603050405020304" pitchFamily="2" charset="0"/>
                <a:ea typeface="PMingLiU" pitchFamily="2" charset="-120"/>
              </a:rPr>
              <a:t>o.height </a:t>
            </a:r>
            <a:r>
              <a:rPr lang="en-US" altLang="x-none" b="1" dirty="0">
                <a:solidFill>
                  <a:srgbClr val="3333FF"/>
                </a:solidFill>
                <a:latin typeface="Times New Roman" panose="02020603050405020304" pitchFamily="2" charset="0"/>
                <a:ea typeface="PMingLiU" pitchFamily="2" charset="-120"/>
              </a:rPr>
              <a:t>+ </a:t>
            </a:r>
            <a:r>
              <a:rPr lang="en-US" altLang="x-none" b="1" i="1" dirty="0">
                <a:solidFill>
                  <a:srgbClr val="3333FF"/>
                </a:solidFill>
                <a:latin typeface="Times New Roman" panose="02020603050405020304" pitchFamily="2" charset="0"/>
                <a:ea typeface="PMingLiU" pitchFamily="2" charset="-120"/>
              </a:rPr>
              <a:t>o.weight</a:t>
            </a:r>
            <a:endParaRPr lang="en-US" altLang="x-none" b="1" i="1" dirty="0">
              <a:solidFill>
                <a:srgbClr val="3333FF"/>
              </a:solidFill>
              <a:latin typeface="Times New Roman" panose="02020603050405020304" pitchFamily="2" charset="0"/>
              <a:ea typeface="PMingLiU" pitchFamily="2" charset="-120"/>
            </a:endParaRPr>
          </a:p>
        </p:txBody>
      </p:sp>
      <p:graphicFrame>
        <p:nvGraphicFramePr>
          <p:cNvPr id="78864" name="Object 22"/>
          <p:cNvGraphicFramePr>
            <a:graphicFrameLocks noChangeAspect="1"/>
          </p:cNvGraphicFramePr>
          <p:nvPr/>
        </p:nvGraphicFramePr>
        <p:xfrm>
          <a:off x="8458200" y="3505200"/>
          <a:ext cx="657225" cy="661988"/>
        </p:xfrm>
        <a:graphic>
          <a:graphicData uri="http://schemas.openxmlformats.org/presentationml/2006/ole">
            <mc:AlternateContent xmlns:mc="http://schemas.openxmlformats.org/markup-compatibility/2006">
              <mc:Choice xmlns:v="urn:schemas-microsoft-com:vml" Requires="v">
                <p:oleObj spid="_x0000_s3110" name="" r:id="rId3" imgW="657225" imgH="662305" progId="MSDraw.1.01">
                  <p:embed/>
                </p:oleObj>
              </mc:Choice>
              <mc:Fallback>
                <p:oleObj name="" r:id="rId3" imgW="657225" imgH="662305" progId="MSDraw.1.01">
                  <p:embed/>
                  <p:pic>
                    <p:nvPicPr>
                      <p:cNvPr id="0" name="图片 3109"/>
                      <p:cNvPicPr/>
                      <p:nvPr/>
                    </p:nvPicPr>
                    <p:blipFill>
                      <a:blip r:embed="rId4"/>
                      <a:stretch>
                        <a:fillRect/>
                      </a:stretch>
                    </p:blipFill>
                    <p:spPr>
                      <a:xfrm>
                        <a:off x="8458200" y="3505200"/>
                        <a:ext cx="657225" cy="661988"/>
                      </a:xfrm>
                      <a:prstGeom prst="rect">
                        <a:avLst/>
                      </a:prstGeom>
                      <a:noFill/>
                      <a:ln w="38100">
                        <a:noFill/>
                        <a:miter/>
                      </a:ln>
                    </p:spPr>
                  </p:pic>
                </p:oleObj>
              </mc:Fallback>
            </mc:AlternateContent>
          </a:graphicData>
        </a:graphic>
      </p:graphicFrame>
      <p:sp>
        <p:nvSpPr>
          <p:cNvPr id="78865" name="Rectangle 24"/>
          <p:cNvSpPr/>
          <p:nvPr/>
        </p:nvSpPr>
        <p:spPr>
          <a:xfrm>
            <a:off x="8305800" y="4191000"/>
            <a:ext cx="1389380" cy="368300"/>
          </a:xfrm>
          <a:prstGeom prst="rect">
            <a:avLst/>
          </a:prstGeom>
          <a:noFill/>
          <a:ln w="9525">
            <a:noFill/>
          </a:ln>
        </p:spPr>
        <p:txBody>
          <a:bodyPr wrap="none">
            <a:spAutoFit/>
          </a:bodyPr>
          <a:p>
            <a:r>
              <a:rPr lang="en-US" altLang="x-none" b="1" i="1" dirty="0">
                <a:solidFill>
                  <a:srgbClr val="FF0000"/>
                </a:solidFill>
                <a:latin typeface="Times New Roman" panose="02020603050405020304" pitchFamily="2" charset="0"/>
                <a:ea typeface="PMingLiU" pitchFamily="2" charset="-120"/>
              </a:rPr>
              <a:t>query baby q</a:t>
            </a:r>
            <a:endParaRPr lang="en-US" altLang="x-none" b="1" i="1" dirty="0">
              <a:solidFill>
                <a:srgbClr val="FF0000"/>
              </a:solidFill>
              <a:latin typeface="Times New Roman" panose="02020603050405020304" pitchFamily="2" charset="0"/>
              <a:ea typeface="PMingLiU" pitchFamily="2" charset="-12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8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8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图片 10241"/>
          <p:cNvPicPr>
            <a:picLocks noChangeAspect="1"/>
          </p:cNvPicPr>
          <p:nvPr/>
        </p:nvPicPr>
        <p:blipFill>
          <a:blip r:embed="rId1"/>
          <a:stretch>
            <a:fillRect/>
          </a:stretch>
        </p:blipFill>
        <p:spPr>
          <a:xfrm>
            <a:off x="1905000" y="1295400"/>
            <a:ext cx="8610600" cy="4953000"/>
          </a:xfrm>
          <a:prstGeom prst="rect">
            <a:avLst/>
          </a:prstGeom>
          <a:noFill/>
          <a:ln w="9525">
            <a:noFill/>
          </a:ln>
        </p:spPr>
      </p:pic>
      <p:sp>
        <p:nvSpPr>
          <p:cNvPr id="10243" name="标题 10242"/>
          <p:cNvSpPr>
            <a:spLocks noGrp="1"/>
          </p:cNvSpPr>
          <p:nvPr>
            <p:ph type="title"/>
          </p:nvPr>
        </p:nvSpPr>
        <p:spPr>
          <a:xfrm>
            <a:off x="1981200" y="495301"/>
            <a:ext cx="8231188" cy="701675"/>
          </a:xfrm>
        </p:spPr>
        <p:txBody>
          <a:bodyPr wrap="square" lIns="90000" tIns="46800" rIns="90000" bIns="46800" anchor="ctr">
            <a:spAutoFit/>
          </a:bodyPr>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t>RFID</a:t>
            </a:r>
            <a:r>
              <a:rPr lang="zh-CN" altLang="en-US" dirty="0"/>
              <a:t>应用</a:t>
            </a:r>
            <a:endParaRPr lang="zh-CN" altLang="en-US" dirty="0"/>
          </a:p>
        </p:txBody>
      </p:sp>
      <p:sp>
        <p:nvSpPr>
          <p:cNvPr id="10244" name="文本框 10243"/>
          <p:cNvSpPr txBox="1"/>
          <p:nvPr/>
        </p:nvSpPr>
        <p:spPr>
          <a:xfrm>
            <a:off x="2133600" y="5486400"/>
            <a:ext cx="2667000" cy="369570"/>
          </a:xfrm>
          <a:prstGeom prst="rect">
            <a:avLst/>
          </a:prstGeom>
          <a:noFill/>
          <a:ln w="9525">
            <a:noFill/>
          </a:ln>
        </p:spPr>
        <p:txBody>
          <a:bodyPr lIns="90000" tIns="46800" rIns="90000" bIns="46800">
            <a:spAutoFit/>
          </a:bodyPr>
          <a:p>
            <a:pPr defTabSz="457200">
              <a:spcBef>
                <a:spcPts val="1125"/>
              </a:spcBef>
              <a:buClr>
                <a:srgbClr val="336666"/>
              </a:buClr>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solidFill>
                  <a:srgbClr val="336666"/>
                </a:solidFill>
                <a:latin typeface="Arial" panose="020B0604020202020204" pitchFamily="34" charset="0"/>
                <a:cs typeface="Arial" panose="020B0604020202020204" pitchFamily="34" charset="0"/>
              </a:rPr>
              <a:t>Source: Sun and RFID</a:t>
            </a:r>
            <a:endParaRPr lang="en-GB" altLang="en-US" dirty="0">
              <a:solidFill>
                <a:srgbClr val="336666"/>
              </a:solidFill>
              <a:latin typeface="Arial" panose="020B0604020202020204" pitchFamily="34" charset="0"/>
              <a:ea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80899"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80900" name="Rectangle 2"/>
          <p:cNvSpPr>
            <a:spLocks noGrp="1"/>
          </p:cNvSpPr>
          <p:nvPr>
            <p:ph type="title"/>
          </p:nvPr>
        </p:nvSpPr>
        <p:spPr>
          <a:xfrm>
            <a:off x="1981200" y="277813"/>
            <a:ext cx="8229600" cy="1139825"/>
          </a:xfrm>
        </p:spPr>
        <p:txBody>
          <a:bodyPr vert="horz" wrap="square" anchor="t"/>
          <a:p>
            <a:r>
              <a:rPr lang="en-US" altLang="x-none" sz="3600" dirty="0">
                <a:latin typeface="Times New Roman" panose="02020603050405020304" pitchFamily="2" charset="0"/>
                <a:ea typeface="PMingLiU" pitchFamily="2" charset="-120"/>
              </a:rPr>
              <a:t>Inverse Ranking Queries (cont'd) </a:t>
            </a:r>
            <a:endParaRPr lang="en-US" altLang="x-none" sz="3600" dirty="0">
              <a:latin typeface="Times New Roman" panose="02020603050405020304" pitchFamily="2" charset="0"/>
              <a:ea typeface="PMingLiU" pitchFamily="2" charset="-120"/>
            </a:endParaRPr>
          </a:p>
        </p:txBody>
      </p:sp>
      <p:sp>
        <p:nvSpPr>
          <p:cNvPr id="80901" name="Rectangle 3"/>
          <p:cNvSpPr>
            <a:spLocks noGrp="1"/>
          </p:cNvSpPr>
          <p:nvPr>
            <p:ph type="body"/>
          </p:nvPr>
        </p:nvSpPr>
        <p:spPr>
          <a:xfrm>
            <a:off x="1981200" y="1600200"/>
            <a:ext cx="4191000" cy="4530725"/>
          </a:xfrm>
        </p:spPr>
        <p:txBody>
          <a:bodyPr vert="horz" wrap="square" anchor="t"/>
          <a:p>
            <a:pPr algn="just"/>
            <a:r>
              <a:rPr lang="en-US" altLang="x-none" sz="2600" dirty="0">
                <a:latin typeface="Times New Roman" panose="02020603050405020304" pitchFamily="2" charset="0"/>
                <a:ea typeface="PMingLiU" pitchFamily="2" charset="-120"/>
              </a:rPr>
              <a:t>Credit Card Application</a:t>
            </a:r>
            <a:endParaRPr lang="en-US" altLang="x-none" sz="26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The information of customers includes </a:t>
            </a:r>
            <a:r>
              <a:rPr lang="zh-CN" altLang="en-US" sz="2200" dirty="0">
                <a:latin typeface="Times New Roman" panose="02020603050405020304" pitchFamily="2" charset="0"/>
              </a:rPr>
              <a:t>the </a:t>
            </a:r>
            <a:r>
              <a:rPr lang="zh-CN" altLang="en-US" sz="2200" dirty="0">
                <a:latin typeface="Times New Roman" panose="02020603050405020304" pitchFamily="2" charset="0"/>
                <a:ea typeface="PMingLiU" pitchFamily="2" charset="-120"/>
              </a:rPr>
              <a:t>credit history and salary</a:t>
            </a:r>
            <a:endParaRPr lang="zh-CN" altLang="en-US" sz="2200" dirty="0">
              <a:latin typeface="Times New Roman" panose="02020603050405020304" pitchFamily="2" charset="0"/>
              <a:ea typeface="PMingLiU" pitchFamily="2" charset="-120"/>
            </a:endParaRPr>
          </a:p>
          <a:p>
            <a:pPr lvl="1" algn="just"/>
            <a:r>
              <a:rPr lang="zh-CN" altLang="en-US" sz="2200" dirty="0">
                <a:latin typeface="Times New Roman" panose="02020603050405020304" pitchFamily="2" charset="0"/>
              </a:rPr>
              <a:t>To d</a:t>
            </a:r>
            <a:r>
              <a:rPr lang="zh-CN" altLang="en-US" sz="2200" dirty="0">
                <a:latin typeface="Times New Roman" panose="02020603050405020304" pitchFamily="2" charset="0"/>
                <a:ea typeface="PMingLiU" pitchFamily="2" charset="-120"/>
              </a:rPr>
              <a:t>etermine the credit line of a new customer among his/her peers</a:t>
            </a:r>
            <a:endParaRPr lang="zh-CN" altLang="en-US" sz="2200" dirty="0">
              <a:latin typeface="Times New Roman" panose="02020603050405020304" pitchFamily="2" charset="0"/>
              <a:ea typeface="PMingLiU" pitchFamily="2" charset="-120"/>
            </a:endParaRPr>
          </a:p>
          <a:p>
            <a:pPr lvl="1" algn="just"/>
            <a:endParaRPr lang="zh-CN" altLang="en-US" sz="2200" dirty="0">
              <a:latin typeface="Times New Roman" panose="02020603050405020304" pitchFamily="2" charset="0"/>
              <a:ea typeface="PMingLiU" pitchFamily="2" charset="-120"/>
            </a:endParaRPr>
          </a:p>
        </p:txBody>
      </p:sp>
      <p:graphicFrame>
        <p:nvGraphicFramePr>
          <p:cNvPr id="80902" name="Object 4"/>
          <p:cNvGraphicFramePr>
            <a:graphicFrameLocks noChangeAspect="1"/>
          </p:cNvGraphicFramePr>
          <p:nvPr/>
        </p:nvGraphicFramePr>
        <p:xfrm>
          <a:off x="6435725" y="1665288"/>
          <a:ext cx="4019550" cy="4114800"/>
        </p:xfrm>
        <a:graphic>
          <a:graphicData uri="http://schemas.openxmlformats.org/presentationml/2006/ole">
            <mc:AlternateContent xmlns:mc="http://schemas.openxmlformats.org/markup-compatibility/2006">
              <mc:Choice xmlns:v="urn:schemas-microsoft-com:vml" Requires="v">
                <p:oleObj spid="_x0000_s3112" name="" r:id="rId1" imgW="4105275" imgH="4200525" progId="MSDraw.1.01">
                  <p:embed/>
                </p:oleObj>
              </mc:Choice>
              <mc:Fallback>
                <p:oleObj name="" r:id="rId1" imgW="4105275" imgH="4200525" progId="MSDraw.1.01">
                  <p:embed/>
                  <p:pic>
                    <p:nvPicPr>
                      <p:cNvPr id="0" name="图片 3111"/>
                      <p:cNvPicPr/>
                      <p:nvPr/>
                    </p:nvPicPr>
                    <p:blipFill>
                      <a:blip r:embed="rId2"/>
                      <a:stretch>
                        <a:fillRect/>
                      </a:stretch>
                    </p:blipFill>
                    <p:spPr>
                      <a:xfrm>
                        <a:off x="6435725" y="1665288"/>
                        <a:ext cx="4019550" cy="4114800"/>
                      </a:xfrm>
                      <a:prstGeom prst="rect">
                        <a:avLst/>
                      </a:prstGeom>
                      <a:noFill/>
                      <a:ln w="38100">
                        <a:noFill/>
                        <a:miter/>
                      </a:ln>
                    </p:spPr>
                  </p:pic>
                </p:oleObj>
              </mc:Fallback>
            </mc:AlternateContent>
          </a:graphicData>
        </a:graphic>
      </p:graphicFrame>
      <p:sp>
        <p:nvSpPr>
          <p:cNvPr id="80903" name="Line 5"/>
          <p:cNvSpPr/>
          <p:nvPr/>
        </p:nvSpPr>
        <p:spPr>
          <a:xfrm>
            <a:off x="7110413" y="1995488"/>
            <a:ext cx="2843212" cy="3233737"/>
          </a:xfrm>
          <a:prstGeom prst="line">
            <a:avLst/>
          </a:prstGeom>
          <a:ln w="9525" cap="flat" cmpd="sng">
            <a:solidFill>
              <a:srgbClr val="FF0000"/>
            </a:solidFill>
            <a:prstDash val="lgDash"/>
            <a:headEnd type="none" w="med" len="med"/>
            <a:tailEnd type="none" w="med" len="med"/>
          </a:ln>
        </p:spPr>
      </p:sp>
      <p:sp>
        <p:nvSpPr>
          <p:cNvPr id="80904" name="Line 6"/>
          <p:cNvSpPr/>
          <p:nvPr/>
        </p:nvSpPr>
        <p:spPr>
          <a:xfrm>
            <a:off x="8099425" y="1520825"/>
            <a:ext cx="2486025" cy="2824163"/>
          </a:xfrm>
          <a:prstGeom prst="line">
            <a:avLst/>
          </a:prstGeom>
          <a:ln w="9525" cap="flat" cmpd="sng">
            <a:solidFill>
              <a:srgbClr val="0000FF"/>
            </a:solidFill>
            <a:prstDash val="lgDash"/>
            <a:headEnd type="none" w="med" len="med"/>
            <a:tailEnd type="none" w="med" len="med"/>
          </a:ln>
        </p:spPr>
      </p:sp>
      <p:sp>
        <p:nvSpPr>
          <p:cNvPr id="80905" name="Line 7"/>
          <p:cNvSpPr/>
          <p:nvPr/>
        </p:nvSpPr>
        <p:spPr>
          <a:xfrm>
            <a:off x="7651750" y="1684338"/>
            <a:ext cx="2741613" cy="3114675"/>
          </a:xfrm>
          <a:prstGeom prst="line">
            <a:avLst/>
          </a:prstGeom>
          <a:ln w="9525" cap="flat" cmpd="sng">
            <a:solidFill>
              <a:srgbClr val="0000FF"/>
            </a:solidFill>
            <a:prstDash val="lgDash"/>
            <a:headEnd type="none" w="med" len="med"/>
            <a:tailEnd type="none" w="med" len="med"/>
          </a:ln>
        </p:spPr>
      </p:sp>
      <p:sp>
        <p:nvSpPr>
          <p:cNvPr id="80906" name="Line 8"/>
          <p:cNvSpPr/>
          <p:nvPr/>
        </p:nvSpPr>
        <p:spPr>
          <a:xfrm>
            <a:off x="6781800" y="2286000"/>
            <a:ext cx="2835275" cy="3209925"/>
          </a:xfrm>
          <a:prstGeom prst="line">
            <a:avLst/>
          </a:prstGeom>
          <a:ln w="9525" cap="flat" cmpd="sng">
            <a:solidFill>
              <a:srgbClr val="0000FF"/>
            </a:solidFill>
            <a:prstDash val="lgDash"/>
            <a:headEnd type="none" w="med" len="med"/>
            <a:tailEnd type="none" w="med" len="med"/>
          </a:ln>
        </p:spPr>
      </p:sp>
      <p:sp>
        <p:nvSpPr>
          <p:cNvPr id="80907" name="Line 9"/>
          <p:cNvSpPr/>
          <p:nvPr/>
        </p:nvSpPr>
        <p:spPr>
          <a:xfrm>
            <a:off x="6553200" y="2362200"/>
            <a:ext cx="2846388" cy="3243263"/>
          </a:xfrm>
          <a:prstGeom prst="line">
            <a:avLst/>
          </a:prstGeom>
          <a:ln w="9525" cap="flat" cmpd="sng">
            <a:solidFill>
              <a:srgbClr val="0000FF"/>
            </a:solidFill>
            <a:prstDash val="lgDash"/>
            <a:headEnd type="none" w="med" len="med"/>
            <a:tailEnd type="none" w="med" len="med"/>
          </a:ln>
        </p:spPr>
      </p:sp>
      <p:sp>
        <p:nvSpPr>
          <p:cNvPr id="80908" name="Line 10"/>
          <p:cNvSpPr/>
          <p:nvPr/>
        </p:nvSpPr>
        <p:spPr>
          <a:xfrm>
            <a:off x="6297613" y="3051175"/>
            <a:ext cx="2568575" cy="2930525"/>
          </a:xfrm>
          <a:prstGeom prst="line">
            <a:avLst/>
          </a:prstGeom>
          <a:ln w="9525" cap="flat" cmpd="sng">
            <a:solidFill>
              <a:srgbClr val="0000FF"/>
            </a:solidFill>
            <a:prstDash val="lgDash"/>
            <a:headEnd type="none" w="med" len="med"/>
            <a:tailEnd type="none" w="med" len="med"/>
          </a:ln>
        </p:spPr>
      </p:sp>
      <p:sp>
        <p:nvSpPr>
          <p:cNvPr id="80909" name="Line 11"/>
          <p:cNvSpPr/>
          <p:nvPr/>
        </p:nvSpPr>
        <p:spPr>
          <a:xfrm>
            <a:off x="6184900" y="3468688"/>
            <a:ext cx="2408238" cy="2724150"/>
          </a:xfrm>
          <a:prstGeom prst="line">
            <a:avLst/>
          </a:prstGeom>
          <a:ln w="9525" cap="flat" cmpd="sng">
            <a:solidFill>
              <a:srgbClr val="0000FF"/>
            </a:solidFill>
            <a:prstDash val="lgDash"/>
            <a:headEnd type="none" w="med" len="med"/>
            <a:tailEnd type="none" w="med" len="med"/>
          </a:ln>
        </p:spPr>
      </p:sp>
      <p:sp>
        <p:nvSpPr>
          <p:cNvPr id="80910" name="Line 12"/>
          <p:cNvSpPr/>
          <p:nvPr/>
        </p:nvSpPr>
        <p:spPr>
          <a:xfrm flipH="1">
            <a:off x="8534400" y="1447800"/>
            <a:ext cx="381000" cy="533400"/>
          </a:xfrm>
          <a:prstGeom prst="line">
            <a:avLst/>
          </a:prstGeom>
          <a:ln w="9525" cap="flat" cmpd="sng">
            <a:solidFill>
              <a:srgbClr val="0000FF"/>
            </a:solidFill>
            <a:prstDash val="solid"/>
            <a:headEnd type="none" w="med" len="med"/>
            <a:tailEnd type="stealth" w="lg" len="lg"/>
          </a:ln>
        </p:spPr>
      </p:sp>
      <p:sp>
        <p:nvSpPr>
          <p:cNvPr id="80911" name="Text Box 13"/>
          <p:cNvSpPr txBox="1"/>
          <p:nvPr/>
        </p:nvSpPr>
        <p:spPr>
          <a:xfrm>
            <a:off x="7392035" y="762000"/>
            <a:ext cx="3103880" cy="645160"/>
          </a:xfrm>
          <a:prstGeom prst="rect">
            <a:avLst/>
          </a:prstGeom>
          <a:noFill/>
          <a:ln w="9525">
            <a:noFill/>
          </a:ln>
        </p:spPr>
        <p:txBody>
          <a:bodyPr wrap="none">
            <a:spAutoFit/>
          </a:bodyPr>
          <a:p>
            <a:pPr algn="ctr"/>
            <a:r>
              <a:rPr lang="en-US" altLang="x-none" b="1" i="1" dirty="0">
                <a:solidFill>
                  <a:srgbClr val="3333FF"/>
                </a:solidFill>
                <a:latin typeface="Times New Roman" panose="02020603050405020304" pitchFamily="2" charset="0"/>
                <a:ea typeface="PMingLiU" pitchFamily="2" charset="-120"/>
              </a:rPr>
              <a:t>monotonic preference function</a:t>
            </a:r>
            <a:endParaRPr lang="en-US" altLang="x-none" b="1" i="1" dirty="0">
              <a:solidFill>
                <a:srgbClr val="3333FF"/>
              </a:solidFill>
              <a:latin typeface="Times New Roman" panose="02020603050405020304" pitchFamily="2" charset="0"/>
              <a:ea typeface="PMingLiU" pitchFamily="2" charset="-120"/>
            </a:endParaRPr>
          </a:p>
          <a:p>
            <a:pPr algn="ctr"/>
            <a:r>
              <a:rPr lang="en-US" altLang="x-none" b="1" i="1" dirty="0">
                <a:solidFill>
                  <a:srgbClr val="3333FF"/>
                </a:solidFill>
                <a:latin typeface="Times New Roman" panose="02020603050405020304" pitchFamily="2" charset="0"/>
                <a:ea typeface="PMingLiU" pitchFamily="2" charset="-120"/>
              </a:rPr>
              <a:t>f</a:t>
            </a:r>
            <a:r>
              <a:rPr lang="en-US" altLang="x-none" b="1" dirty="0">
                <a:solidFill>
                  <a:srgbClr val="3333FF"/>
                </a:solidFill>
                <a:latin typeface="Times New Roman" panose="02020603050405020304" pitchFamily="2" charset="0"/>
                <a:ea typeface="PMingLiU" pitchFamily="2" charset="-120"/>
              </a:rPr>
              <a:t>(</a:t>
            </a:r>
            <a:r>
              <a:rPr lang="en-US" altLang="x-none" b="1" i="1" dirty="0">
                <a:solidFill>
                  <a:srgbClr val="3333FF"/>
                </a:solidFill>
                <a:latin typeface="Times New Roman" panose="02020603050405020304" pitchFamily="2" charset="0"/>
                <a:ea typeface="PMingLiU" pitchFamily="2" charset="-120"/>
              </a:rPr>
              <a:t>o</a:t>
            </a:r>
            <a:r>
              <a:rPr lang="en-US" altLang="x-none" b="1" dirty="0">
                <a:solidFill>
                  <a:srgbClr val="3333FF"/>
                </a:solidFill>
                <a:latin typeface="Times New Roman" panose="02020603050405020304" pitchFamily="2" charset="0"/>
                <a:ea typeface="PMingLiU" pitchFamily="2" charset="-120"/>
              </a:rPr>
              <a:t>) = </a:t>
            </a:r>
            <a:r>
              <a:rPr lang="en-US" altLang="x-none" b="1" i="1" dirty="0">
                <a:solidFill>
                  <a:srgbClr val="3333FF"/>
                </a:solidFill>
                <a:latin typeface="Times New Roman" panose="02020603050405020304" pitchFamily="2" charset="0"/>
                <a:ea typeface="PMingLiU" pitchFamily="2" charset="-120"/>
              </a:rPr>
              <a:t>o.credit </a:t>
            </a:r>
            <a:r>
              <a:rPr lang="en-US" altLang="x-none" b="1" dirty="0">
                <a:solidFill>
                  <a:srgbClr val="3333FF"/>
                </a:solidFill>
                <a:latin typeface="Times New Roman" panose="02020603050405020304" pitchFamily="2" charset="0"/>
                <a:ea typeface="PMingLiU" pitchFamily="2" charset="-120"/>
              </a:rPr>
              <a:t>+ </a:t>
            </a:r>
            <a:r>
              <a:rPr lang="en-US" altLang="x-none" b="1" i="1" dirty="0">
                <a:solidFill>
                  <a:srgbClr val="3333FF"/>
                </a:solidFill>
                <a:latin typeface="Times New Roman" panose="02020603050405020304" pitchFamily="2" charset="0"/>
                <a:ea typeface="PMingLiU" pitchFamily="2" charset="-120"/>
              </a:rPr>
              <a:t>o.salary</a:t>
            </a:r>
            <a:endParaRPr lang="en-US" altLang="x-none" b="1" i="1" dirty="0">
              <a:solidFill>
                <a:srgbClr val="3333FF"/>
              </a:solidFill>
              <a:latin typeface="Times New Roman" panose="02020603050405020304" pitchFamily="2" charset="0"/>
              <a:ea typeface="PMingLiU" pitchFamily="2" charset="-120"/>
            </a:endParaRPr>
          </a:p>
        </p:txBody>
      </p:sp>
      <p:graphicFrame>
        <p:nvGraphicFramePr>
          <p:cNvPr id="80912" name="Object 14"/>
          <p:cNvGraphicFramePr>
            <a:graphicFrameLocks noChangeAspect="1"/>
          </p:cNvGraphicFramePr>
          <p:nvPr/>
        </p:nvGraphicFramePr>
        <p:xfrm>
          <a:off x="8399463" y="3276600"/>
          <a:ext cx="647700" cy="766763"/>
        </p:xfrm>
        <a:graphic>
          <a:graphicData uri="http://schemas.openxmlformats.org/presentationml/2006/ole">
            <mc:AlternateContent xmlns:mc="http://schemas.openxmlformats.org/markup-compatibility/2006">
              <mc:Choice xmlns:v="urn:schemas-microsoft-com:vml" Requires="v">
                <p:oleObj spid="_x0000_s3114" name="" r:id="rId3" imgW="647700" imgH="767080" progId="MSDraw.1.01">
                  <p:embed/>
                </p:oleObj>
              </mc:Choice>
              <mc:Fallback>
                <p:oleObj name="" r:id="rId3" imgW="647700" imgH="767080" progId="MSDraw.1.01">
                  <p:embed/>
                  <p:pic>
                    <p:nvPicPr>
                      <p:cNvPr id="0" name="图片 3113"/>
                      <p:cNvPicPr/>
                      <p:nvPr/>
                    </p:nvPicPr>
                    <p:blipFill>
                      <a:blip r:embed="rId4"/>
                      <a:stretch>
                        <a:fillRect/>
                      </a:stretch>
                    </p:blipFill>
                    <p:spPr>
                      <a:xfrm>
                        <a:off x="8399463" y="3276600"/>
                        <a:ext cx="647700" cy="766763"/>
                      </a:xfrm>
                      <a:prstGeom prst="rect">
                        <a:avLst/>
                      </a:prstGeom>
                      <a:noFill/>
                      <a:ln w="38100">
                        <a:noFill/>
                        <a:miter/>
                      </a:ln>
                    </p:spPr>
                  </p:pic>
                </p:oleObj>
              </mc:Fallback>
            </mc:AlternateContent>
          </a:graphicData>
        </a:graphic>
      </p:graphicFrame>
      <p:sp>
        <p:nvSpPr>
          <p:cNvPr id="80913" name="Rectangle 15"/>
          <p:cNvSpPr/>
          <p:nvPr/>
        </p:nvSpPr>
        <p:spPr>
          <a:xfrm>
            <a:off x="7924800" y="4038600"/>
            <a:ext cx="1808480" cy="368300"/>
          </a:xfrm>
          <a:prstGeom prst="rect">
            <a:avLst/>
          </a:prstGeom>
          <a:noFill/>
          <a:ln w="9525">
            <a:noFill/>
          </a:ln>
        </p:spPr>
        <p:txBody>
          <a:bodyPr wrap="none">
            <a:spAutoFit/>
          </a:bodyPr>
          <a:p>
            <a:r>
              <a:rPr lang="en-US" altLang="x-none" b="1" i="1" dirty="0">
                <a:solidFill>
                  <a:srgbClr val="FF0000"/>
                </a:solidFill>
                <a:latin typeface="Times New Roman" panose="02020603050405020304" pitchFamily="2" charset="0"/>
                <a:ea typeface="PMingLiU" pitchFamily="2" charset="-120"/>
              </a:rPr>
              <a:t>query customer q</a:t>
            </a:r>
            <a:endParaRPr lang="en-US" altLang="x-none" b="1" i="1" dirty="0">
              <a:solidFill>
                <a:srgbClr val="FF0000"/>
              </a:solidFill>
              <a:latin typeface="Times New Roman" panose="02020603050405020304" pitchFamily="2" charset="0"/>
              <a:ea typeface="PMingLiU" pitchFamily="2" charset="-12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9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9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82947"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82948" name="Rectangle 2"/>
          <p:cNvSpPr>
            <a:spLocks noGrp="1"/>
          </p:cNvSpPr>
          <p:nvPr>
            <p:ph type="title"/>
          </p:nvPr>
        </p:nvSpPr>
        <p:spPr>
          <a:xfrm>
            <a:off x="1981200" y="277813"/>
            <a:ext cx="8229600" cy="1139825"/>
          </a:xfrm>
        </p:spPr>
        <p:txBody>
          <a:bodyPr vert="horz" wrap="square" anchor="t"/>
          <a:p>
            <a:r>
              <a:rPr lang="en-US" altLang="x-none" sz="3600" dirty="0">
                <a:latin typeface="Times New Roman" panose="02020603050405020304" pitchFamily="2" charset="0"/>
                <a:ea typeface="PMingLiU" pitchFamily="2" charset="-120"/>
              </a:rPr>
              <a:t>Inverse Ranking Queries over Uncertain Data</a:t>
            </a:r>
            <a:endParaRPr lang="en-US" altLang="x-none" sz="3600" dirty="0">
              <a:latin typeface="Times New Roman" panose="02020603050405020304" pitchFamily="2" charset="0"/>
              <a:ea typeface="PMingLiU" pitchFamily="2" charset="-120"/>
            </a:endParaRPr>
          </a:p>
        </p:txBody>
      </p:sp>
      <p:sp>
        <p:nvSpPr>
          <p:cNvPr id="82949" name="Rectangle 3"/>
          <p:cNvSpPr>
            <a:spLocks noGrp="1"/>
          </p:cNvSpPr>
          <p:nvPr>
            <p:ph type="body"/>
          </p:nvPr>
        </p:nvSpPr>
        <p:spPr>
          <a:xfrm>
            <a:off x="1981200" y="1600200"/>
            <a:ext cx="4191000" cy="4530725"/>
          </a:xfrm>
        </p:spPr>
        <p:txBody>
          <a:bodyPr vert="horz" wrap="square" anchor="t"/>
          <a:p>
            <a:pPr algn="just"/>
            <a:r>
              <a:rPr lang="en-US" altLang="x-none" sz="2600" dirty="0">
                <a:latin typeface="Times New Roman" panose="02020603050405020304" pitchFamily="2" charset="0"/>
                <a:ea typeface="PMingLiU" pitchFamily="2" charset="-120"/>
              </a:rPr>
              <a:t>For the sake of privacy preserving, the information of newborn babies in the hospital is generalized by replacing exact values with uncertain intervals, before the public release</a:t>
            </a:r>
            <a:endParaRPr lang="en-US" altLang="x-none" sz="2600" dirty="0">
              <a:latin typeface="Times New Roman" panose="02020603050405020304" pitchFamily="2" charset="0"/>
              <a:ea typeface="PMingLiU" pitchFamily="2" charset="-120"/>
            </a:endParaRPr>
          </a:p>
          <a:p>
            <a:pPr algn="just"/>
            <a:endParaRPr lang="zh-CN" altLang="en-US" sz="2800" dirty="0">
              <a:latin typeface="Times New Roman" panose="02020603050405020304" pitchFamily="2" charset="0"/>
              <a:ea typeface="PMingLiU" pitchFamily="2" charset="-120"/>
            </a:endParaRPr>
          </a:p>
        </p:txBody>
      </p:sp>
      <p:graphicFrame>
        <p:nvGraphicFramePr>
          <p:cNvPr id="82950" name="Object 4"/>
          <p:cNvGraphicFramePr>
            <a:graphicFrameLocks noChangeAspect="1"/>
          </p:cNvGraphicFramePr>
          <p:nvPr/>
        </p:nvGraphicFramePr>
        <p:xfrm>
          <a:off x="6400800" y="1676400"/>
          <a:ext cx="4067175" cy="4114800"/>
        </p:xfrm>
        <a:graphic>
          <a:graphicData uri="http://schemas.openxmlformats.org/presentationml/2006/ole">
            <mc:AlternateContent xmlns:mc="http://schemas.openxmlformats.org/markup-compatibility/2006">
              <mc:Choice xmlns:v="urn:schemas-microsoft-com:vml" Requires="v">
                <p:oleObj spid="_x0000_s3113" name="" r:id="rId1" imgW="4152900" imgH="4200525" progId="MSDraw.1.01">
                  <p:embed/>
                </p:oleObj>
              </mc:Choice>
              <mc:Fallback>
                <p:oleObj name="" r:id="rId1" imgW="4152900" imgH="4200525" progId="MSDraw.1.01">
                  <p:embed/>
                  <p:pic>
                    <p:nvPicPr>
                      <p:cNvPr id="0" name="图片 3112"/>
                      <p:cNvPicPr/>
                      <p:nvPr/>
                    </p:nvPicPr>
                    <p:blipFill>
                      <a:blip r:embed="rId2"/>
                      <a:stretch>
                        <a:fillRect/>
                      </a:stretch>
                    </p:blipFill>
                    <p:spPr>
                      <a:xfrm>
                        <a:off x="6400800" y="1676400"/>
                        <a:ext cx="4067175" cy="4114800"/>
                      </a:xfrm>
                      <a:prstGeom prst="rect">
                        <a:avLst/>
                      </a:prstGeom>
                      <a:noFill/>
                      <a:ln w="38100">
                        <a:noFill/>
                        <a:miter/>
                      </a:ln>
                    </p:spPr>
                  </p:pic>
                </p:oleObj>
              </mc:Fallback>
            </mc:AlternateContent>
          </a:graphicData>
        </a:graphic>
      </p:graphicFrame>
      <p:graphicFrame>
        <p:nvGraphicFramePr>
          <p:cNvPr id="82951" name="Object 6"/>
          <p:cNvGraphicFramePr>
            <a:graphicFrameLocks noChangeAspect="1"/>
          </p:cNvGraphicFramePr>
          <p:nvPr/>
        </p:nvGraphicFramePr>
        <p:xfrm>
          <a:off x="8458200" y="3505200"/>
          <a:ext cx="657225" cy="661988"/>
        </p:xfrm>
        <a:graphic>
          <a:graphicData uri="http://schemas.openxmlformats.org/presentationml/2006/ole">
            <mc:AlternateContent xmlns:mc="http://schemas.openxmlformats.org/markup-compatibility/2006">
              <mc:Choice xmlns:v="urn:schemas-microsoft-com:vml" Requires="v">
                <p:oleObj spid="_x0000_s3115" name="" r:id="rId3" imgW="657225" imgH="662305" progId="MSDraw.1.01">
                  <p:embed/>
                </p:oleObj>
              </mc:Choice>
              <mc:Fallback>
                <p:oleObj name="" r:id="rId3" imgW="657225" imgH="662305" progId="MSDraw.1.01">
                  <p:embed/>
                  <p:pic>
                    <p:nvPicPr>
                      <p:cNvPr id="0" name="图片 3114"/>
                      <p:cNvPicPr/>
                      <p:nvPr/>
                    </p:nvPicPr>
                    <p:blipFill>
                      <a:blip r:embed="rId4"/>
                      <a:stretch>
                        <a:fillRect/>
                      </a:stretch>
                    </p:blipFill>
                    <p:spPr>
                      <a:xfrm>
                        <a:off x="8458200" y="3505200"/>
                        <a:ext cx="657225" cy="661988"/>
                      </a:xfrm>
                      <a:prstGeom prst="rect">
                        <a:avLst/>
                      </a:prstGeom>
                      <a:noFill/>
                      <a:ln w="38100">
                        <a:noFill/>
                        <a:miter/>
                      </a:ln>
                    </p:spPr>
                  </p:pic>
                </p:oleObj>
              </mc:Fallback>
            </mc:AlternateContent>
          </a:graphicData>
        </a:graphic>
      </p:graphicFrame>
      <p:sp>
        <p:nvSpPr>
          <p:cNvPr id="82952" name="Rectangle 7"/>
          <p:cNvSpPr/>
          <p:nvPr/>
        </p:nvSpPr>
        <p:spPr>
          <a:xfrm>
            <a:off x="8305800" y="4191000"/>
            <a:ext cx="1389380" cy="368300"/>
          </a:xfrm>
          <a:prstGeom prst="rect">
            <a:avLst/>
          </a:prstGeom>
          <a:noFill/>
          <a:ln w="9525">
            <a:noFill/>
          </a:ln>
        </p:spPr>
        <p:txBody>
          <a:bodyPr wrap="none">
            <a:spAutoFit/>
          </a:bodyPr>
          <a:p>
            <a:r>
              <a:rPr lang="en-US" altLang="x-none" b="1" i="1" dirty="0">
                <a:solidFill>
                  <a:srgbClr val="FF0000"/>
                </a:solidFill>
                <a:latin typeface="Times New Roman" panose="02020603050405020304" pitchFamily="2" charset="0"/>
                <a:ea typeface="PMingLiU" pitchFamily="2" charset="-120"/>
              </a:rPr>
              <a:t>query baby q</a:t>
            </a:r>
            <a:endParaRPr lang="en-US" altLang="x-none" b="1" i="1" dirty="0">
              <a:solidFill>
                <a:srgbClr val="FF0000"/>
              </a:solidFill>
              <a:latin typeface="Times New Roman" panose="02020603050405020304" pitchFamily="2" charset="0"/>
              <a:ea typeface="PMingLiU" pitchFamily="2" charset="-120"/>
            </a:endParaRPr>
          </a:p>
        </p:txBody>
      </p:sp>
      <p:sp>
        <p:nvSpPr>
          <p:cNvPr id="82953" name="Line 8"/>
          <p:cNvSpPr/>
          <p:nvPr/>
        </p:nvSpPr>
        <p:spPr>
          <a:xfrm flipH="1">
            <a:off x="7924800" y="1905000"/>
            <a:ext cx="457200" cy="762000"/>
          </a:xfrm>
          <a:prstGeom prst="line">
            <a:avLst/>
          </a:prstGeom>
          <a:ln w="9525" cap="flat" cmpd="sng">
            <a:solidFill>
              <a:srgbClr val="3333FF"/>
            </a:solidFill>
            <a:prstDash val="solid"/>
            <a:headEnd type="none" w="med" len="med"/>
            <a:tailEnd type="stealth" w="lg" len="lg"/>
          </a:ln>
        </p:spPr>
      </p:sp>
      <p:sp>
        <p:nvSpPr>
          <p:cNvPr id="82954" name="Text Box 9"/>
          <p:cNvSpPr txBox="1"/>
          <p:nvPr/>
        </p:nvSpPr>
        <p:spPr>
          <a:xfrm>
            <a:off x="7620000" y="1524000"/>
            <a:ext cx="1929130" cy="368300"/>
          </a:xfrm>
          <a:prstGeom prst="rect">
            <a:avLst/>
          </a:prstGeom>
          <a:noFill/>
          <a:ln w="9525">
            <a:noFill/>
          </a:ln>
        </p:spPr>
        <p:txBody>
          <a:bodyPr wrap="none">
            <a:spAutoFit/>
          </a:bodyPr>
          <a:p>
            <a:r>
              <a:rPr lang="en-US" altLang="x-none" b="1" i="1" dirty="0">
                <a:solidFill>
                  <a:srgbClr val="3333FF"/>
                </a:solidFill>
                <a:latin typeface="Times New Roman" panose="02020603050405020304" pitchFamily="2" charset="0"/>
                <a:ea typeface="PMingLiU" pitchFamily="2" charset="-120"/>
              </a:rPr>
              <a:t>uncertainty region</a:t>
            </a:r>
            <a:endParaRPr lang="en-US" altLang="x-none" b="1" i="1" dirty="0">
              <a:solidFill>
                <a:srgbClr val="3333FF"/>
              </a:solidFill>
              <a:latin typeface="Times New Roman" panose="02020603050405020304" pitchFamily="2" charset="0"/>
              <a:ea typeface="PMingLiU" pitchFamily="2" charset="-120"/>
            </a:endParaRPr>
          </a:p>
        </p:txBody>
      </p:sp>
      <p:sp>
        <p:nvSpPr>
          <p:cNvPr id="82955" name="Line 10"/>
          <p:cNvSpPr/>
          <p:nvPr/>
        </p:nvSpPr>
        <p:spPr>
          <a:xfrm flipH="1">
            <a:off x="8382000" y="1905000"/>
            <a:ext cx="152400" cy="1828800"/>
          </a:xfrm>
          <a:prstGeom prst="line">
            <a:avLst/>
          </a:prstGeom>
          <a:ln w="9525" cap="flat" cmpd="sng">
            <a:solidFill>
              <a:srgbClr val="3333FF"/>
            </a:solidFill>
            <a:prstDash val="solid"/>
            <a:headEnd type="none" w="med" len="med"/>
            <a:tailEnd type="stealth" w="lg" len="lg"/>
          </a:ln>
        </p:spPr>
      </p:sp>
      <p:sp>
        <p:nvSpPr>
          <p:cNvPr id="82956" name="Rectangle 17"/>
          <p:cNvSpPr/>
          <p:nvPr/>
        </p:nvSpPr>
        <p:spPr>
          <a:xfrm>
            <a:off x="7696200" y="3810000"/>
            <a:ext cx="765175" cy="457200"/>
          </a:xfrm>
          <a:prstGeom prst="rect">
            <a:avLst/>
          </a:prstGeom>
          <a:gradFill rotWithShape="1">
            <a:gsLst>
              <a:gs pos="0">
                <a:srgbClr val="B7E7FF"/>
              </a:gs>
              <a:gs pos="100000">
                <a:srgbClr val="6699FF"/>
              </a:gs>
            </a:gsLst>
            <a:path path="shape">
              <a:fillToRect l="50000" t="50000" r="50000" b="50000"/>
            </a:path>
            <a:tileRect/>
          </a:gradFill>
          <a:ln w="12700" cap="flat" cmpd="sng">
            <a:solidFill>
              <a:srgbClr val="0000FF"/>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82957" name="Rectangle 13"/>
          <p:cNvSpPr/>
          <p:nvPr/>
        </p:nvSpPr>
        <p:spPr>
          <a:xfrm>
            <a:off x="7126288" y="2743200"/>
            <a:ext cx="798512" cy="346075"/>
          </a:xfrm>
          <a:prstGeom prst="rect">
            <a:avLst/>
          </a:prstGeom>
          <a:solidFill>
            <a:srgbClr val="FF00FF">
              <a:alpha val="25000"/>
            </a:srgbClr>
          </a:solidFill>
          <a:ln w="9525">
            <a:noFill/>
          </a:ln>
        </p:spPr>
        <p:txBody>
          <a:bodyPr wrap="none" anchor="ctr"/>
          <a:p>
            <a:endParaRPr lang="zh-TW" altLang="en-US" dirty="0">
              <a:latin typeface="Arial" panose="020B0604020202020204" pitchFamily="34" charset="0"/>
            </a:endParaRPr>
          </a:p>
        </p:txBody>
      </p:sp>
      <p:sp>
        <p:nvSpPr>
          <p:cNvPr id="82958" name="Rectangle 14"/>
          <p:cNvSpPr/>
          <p:nvPr/>
        </p:nvSpPr>
        <p:spPr>
          <a:xfrm>
            <a:off x="9329738" y="4191000"/>
            <a:ext cx="496887" cy="669925"/>
          </a:xfrm>
          <a:prstGeom prst="rect">
            <a:avLst/>
          </a:prstGeom>
          <a:solidFill>
            <a:srgbClr val="FF00FF">
              <a:alpha val="25000"/>
            </a:srgbClr>
          </a:solidFill>
          <a:ln w="9525">
            <a:noFill/>
          </a:ln>
        </p:spPr>
        <p:txBody>
          <a:bodyPr wrap="none" anchor="ctr"/>
          <a:p>
            <a:endParaRPr lang="zh-TW" altLang="en-US" dirty="0">
              <a:latin typeface="Arial" panose="020B0604020202020204" pitchFamily="34" charset="0"/>
            </a:endParaRPr>
          </a:p>
        </p:txBody>
      </p:sp>
      <p:sp>
        <p:nvSpPr>
          <p:cNvPr id="82959" name="Oval 12"/>
          <p:cNvSpPr/>
          <p:nvPr/>
        </p:nvSpPr>
        <p:spPr>
          <a:xfrm>
            <a:off x="7772400" y="3962400"/>
            <a:ext cx="119063" cy="130175"/>
          </a:xfrm>
          <a:prstGeom prst="ellipse">
            <a:avLst/>
          </a:prstGeom>
          <a:solidFill>
            <a:srgbClr val="0000FF"/>
          </a:solidFill>
          <a:ln w="9525" cap="flat" cmpd="sng">
            <a:solidFill>
              <a:schemeClr val="tx1"/>
            </a:solidFill>
            <a:prstDash val="solid"/>
            <a:headEnd type="none" w="med" len="med"/>
            <a:tailEnd type="none" w="med" len="med"/>
          </a:ln>
        </p:spPr>
        <p:txBody>
          <a:bodyPr wrap="none" anchor="ctr"/>
          <a:p>
            <a:endParaRPr lang="zh-TW" altLang="en-US" dirty="0">
              <a:latin typeface="Arial" panose="020B0604020202020204" pitchFamily="34" charset="0"/>
            </a:endParaRPr>
          </a:p>
        </p:txBody>
      </p:sp>
      <p:graphicFrame>
        <p:nvGraphicFramePr>
          <p:cNvPr id="82960" name="Object 18"/>
          <p:cNvGraphicFramePr>
            <a:graphicFrameLocks noChangeAspect="1"/>
          </p:cNvGraphicFramePr>
          <p:nvPr/>
        </p:nvGraphicFramePr>
        <p:xfrm>
          <a:off x="7631113" y="3287713"/>
          <a:ext cx="676275" cy="573087"/>
        </p:xfrm>
        <a:graphic>
          <a:graphicData uri="http://schemas.openxmlformats.org/presentationml/2006/ole">
            <mc:AlternateContent xmlns:mc="http://schemas.openxmlformats.org/markup-compatibility/2006">
              <mc:Choice xmlns:v="urn:schemas-microsoft-com:vml" Requires="v">
                <p:oleObj spid="_x0000_s3116" name="" r:id="rId5" imgW="676275" imgH="573405" progId="MSDraw.1.01">
                  <p:embed/>
                </p:oleObj>
              </mc:Choice>
              <mc:Fallback>
                <p:oleObj name="" r:id="rId5" imgW="676275" imgH="573405" progId="MSDraw.1.01">
                  <p:embed/>
                  <p:pic>
                    <p:nvPicPr>
                      <p:cNvPr id="0" name="图片 3115"/>
                      <p:cNvPicPr/>
                      <p:nvPr/>
                    </p:nvPicPr>
                    <p:blipFill>
                      <a:blip r:embed="rId6"/>
                      <a:stretch>
                        <a:fillRect/>
                      </a:stretch>
                    </p:blipFill>
                    <p:spPr>
                      <a:xfrm>
                        <a:off x="7631113" y="3287713"/>
                        <a:ext cx="676275" cy="573087"/>
                      </a:xfrm>
                      <a:prstGeom prst="rect">
                        <a:avLst/>
                      </a:prstGeom>
                      <a:noFill/>
                      <a:ln w="38100">
                        <a:noFill/>
                        <a:miter/>
                      </a:ln>
                    </p:spPr>
                  </p:pic>
                </p:oleObj>
              </mc:Fallback>
            </mc:AlternateContent>
          </a:graphicData>
        </a:graphic>
      </p:graphicFrame>
      <p:graphicFrame>
        <p:nvGraphicFramePr>
          <p:cNvPr id="82961" name="Object 19"/>
          <p:cNvGraphicFramePr>
            <a:graphicFrameLocks noChangeAspect="1"/>
          </p:cNvGraphicFramePr>
          <p:nvPr/>
        </p:nvGraphicFramePr>
        <p:xfrm>
          <a:off x="7086600" y="2286000"/>
          <a:ext cx="676275" cy="573088"/>
        </p:xfrm>
        <a:graphic>
          <a:graphicData uri="http://schemas.openxmlformats.org/presentationml/2006/ole">
            <mc:AlternateContent xmlns:mc="http://schemas.openxmlformats.org/markup-compatibility/2006">
              <mc:Choice xmlns:v="urn:schemas-microsoft-com:vml" Requires="v">
                <p:oleObj spid="_x0000_s3117" name="" r:id="rId7" imgW="676275" imgH="573405" progId="MSDraw.1.01">
                  <p:embed/>
                </p:oleObj>
              </mc:Choice>
              <mc:Fallback>
                <p:oleObj name="" r:id="rId7" imgW="676275" imgH="573405" progId="MSDraw.1.01">
                  <p:embed/>
                  <p:pic>
                    <p:nvPicPr>
                      <p:cNvPr id="0" name="图片 3116"/>
                      <p:cNvPicPr/>
                      <p:nvPr/>
                    </p:nvPicPr>
                    <p:blipFill>
                      <a:blip r:embed="rId8"/>
                      <a:stretch>
                        <a:fillRect/>
                      </a:stretch>
                    </p:blipFill>
                    <p:spPr>
                      <a:xfrm>
                        <a:off x="7086600" y="2286000"/>
                        <a:ext cx="676275" cy="573088"/>
                      </a:xfrm>
                      <a:prstGeom prst="rect">
                        <a:avLst/>
                      </a:prstGeom>
                      <a:noFill/>
                      <a:ln w="38100">
                        <a:noFill/>
                        <a:miter/>
                      </a:ln>
                    </p:spPr>
                  </p:pic>
                </p:oleObj>
              </mc:Fallback>
            </mc:AlternateContent>
          </a:graphicData>
        </a:graphic>
      </p:graphicFrame>
      <p:sp>
        <p:nvSpPr>
          <p:cNvPr id="82962" name="Line 20"/>
          <p:cNvSpPr/>
          <p:nvPr/>
        </p:nvSpPr>
        <p:spPr>
          <a:xfrm>
            <a:off x="7110413" y="1995488"/>
            <a:ext cx="2843212" cy="3233737"/>
          </a:xfrm>
          <a:prstGeom prst="line">
            <a:avLst/>
          </a:prstGeom>
          <a:ln w="9525" cap="flat" cmpd="sng">
            <a:solidFill>
              <a:srgbClr val="FF0000"/>
            </a:solidFill>
            <a:prstDash val="lgDash"/>
            <a:headEnd type="none" w="med" len="med"/>
            <a:tailEnd type="none" w="med" len="med"/>
          </a:ln>
        </p:spPr>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9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954"/>
                                        </p:tgtEl>
                                        <p:attrNameLst>
                                          <p:attrName>style.visibility</p:attrName>
                                        </p:attrNameLst>
                                      </p:cBhvr>
                                      <p:to>
                                        <p:strVal val="visible"/>
                                      </p:to>
                                    </p:set>
                                  </p:childTnLst>
                                </p:cTn>
                              </p:par>
                            </p:childTnLst>
                          </p:cTn>
                        </p:par>
                        <p:par>
                          <p:cTn id="11" fill="hold">
                            <p:stCondLst>
                              <p:cond delay="0"/>
                            </p:stCondLst>
                            <p:childTnLst>
                              <p:par>
                                <p:cTn id="12" presetID="0" presetClass="path" presetSubtype="0" accel="50000" decel="50000" fill="hold" grpId="0" nodeType="afterEffect">
                                  <p:stCondLst>
                                    <p:cond delay="0"/>
                                  </p:stCondLst>
                                  <p:childTnLst>
                                    <p:animMotion origin="layout" path="M 0.00364 4.74561E-6 C 0.00625 -0.00232 0.00781 -0.00787 0.01093 -0.0081 C 0.01962 -0.00856 0.04687 -0.0266 0.04687 -0.02637 C 0.05312 -0.02383 0.06389 -0.01804 0.05607 -0.00162 C 0.06875 0.0111 0.05503 0.01457 0.05121 0.01618 C 0.04843 0.01572 0.04548 0.01572 0.04271 0.01457 C 0.03628 0.01202 0.04097 0.01179 0.03784 0.00647 C 0.03611 0.00346 0.03281 0.00277 0.03038 0.00161 C 0.02864 0.00231 0.02396 0.00393 0.02309 0.00647 C 0.01718 0.02197 0.02656 0.01202 0.01823 0.01942 C 0.01788 0.02266 0.01805 0.02613 0.01701 0.02913 C 0.01475 0.03492 0.01163 0.03122 0.0085 0.03075 C 0.0033 0.02983 -0.00209 0.0296 -0.00729 0.02913 C -0.01459 0.02266 -0.01302 0.00693 -0.01094 -0.00324 C -0.01007 -0.00694 -0.00608 -0.01319 -0.00608 -0.01296 C 0.00034 -0.01064 0.00069 -0.00787 0.00364 4.74561E-6 Z " pathEditMode="relative" rAng="0" ptsTypes="ffffffffffffffff">
                                      <p:cBhvr>
                                        <p:cTn id="13" dur="5000" fill="hold"/>
                                        <p:tgtEl>
                                          <p:spTgt spid="82959"/>
                                        </p:tgtEl>
                                        <p:attrNameLst>
                                          <p:attrName>ppt_x</p:attrName>
                                          <p:attrName>ppt_y</p:attrName>
                                        </p:attrNameLst>
                                      </p:cBhvr>
                                      <p:rCtr x="2300" y="400"/>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295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295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295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295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295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2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2" grpId="0"/>
      <p:bldP spid="82954" grpId="0"/>
      <p:bldP spid="82957" grpId="0" bldLvl="0" animBg="1"/>
      <p:bldP spid="82958" grpId="0" bldLvl="0" animBg="1"/>
      <p:bldP spid="82959"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84995"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84996" name="Rectangle 2"/>
          <p:cNvSpPr>
            <a:spLocks noGrp="1"/>
          </p:cNvSpPr>
          <p:nvPr>
            <p:ph type="title"/>
          </p:nvPr>
        </p:nvSpPr>
        <p:spPr>
          <a:xfrm>
            <a:off x="1981200" y="277813"/>
            <a:ext cx="8229600" cy="1139825"/>
          </a:xfrm>
        </p:spPr>
        <p:txBody>
          <a:bodyPr vert="horz" wrap="square" anchor="t">
            <a:normAutofit fontScale="90000"/>
          </a:bodyPr>
          <a:p>
            <a:r>
              <a:rPr lang="en-US" altLang="x-none" sz="3600" dirty="0">
                <a:latin typeface="Times New Roman" panose="02020603050405020304" pitchFamily="2" charset="0"/>
                <a:ea typeface="PMingLiU" pitchFamily="2" charset="-120"/>
              </a:rPr>
              <a:t>Inverse Ranking Queries over Uncertain Data (cont'd)</a:t>
            </a:r>
            <a:r>
              <a:rPr lang="en-US" altLang="x-none" sz="4000" dirty="0">
                <a:latin typeface="Times New Roman" panose="02020603050405020304" pitchFamily="2" charset="0"/>
                <a:ea typeface="PMingLiU" pitchFamily="2" charset="-120"/>
              </a:rPr>
              <a:t> </a:t>
            </a:r>
            <a:endParaRPr lang="en-US" altLang="x-none" sz="4000" dirty="0">
              <a:latin typeface="Times New Roman" panose="02020603050405020304" pitchFamily="2" charset="0"/>
              <a:ea typeface="PMingLiU" pitchFamily="2" charset="-120"/>
            </a:endParaRPr>
          </a:p>
        </p:txBody>
      </p:sp>
      <p:sp>
        <p:nvSpPr>
          <p:cNvPr id="84997" name="Rectangle 3"/>
          <p:cNvSpPr>
            <a:spLocks noGrp="1"/>
          </p:cNvSpPr>
          <p:nvPr>
            <p:ph type="body"/>
          </p:nvPr>
        </p:nvSpPr>
        <p:spPr>
          <a:xfrm>
            <a:off x="1981200" y="1600200"/>
            <a:ext cx="4267200" cy="4530725"/>
          </a:xfrm>
        </p:spPr>
        <p:txBody>
          <a:bodyPr vert="horz" wrap="square" anchor="t"/>
          <a:p>
            <a:pPr algn="just"/>
            <a:r>
              <a:rPr lang="en-US" altLang="x-none" sz="2600" dirty="0">
                <a:latin typeface="Times New Roman" panose="02020603050405020304" pitchFamily="2" charset="0"/>
                <a:ea typeface="PMingLiU" pitchFamily="2" charset="-120"/>
              </a:rPr>
              <a:t>Credit Card Application</a:t>
            </a:r>
            <a:endParaRPr lang="en-US" altLang="x-none" sz="26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The public </a:t>
            </a:r>
            <a:r>
              <a:rPr lang="zh-CN" altLang="en-US" sz="2200" dirty="0">
                <a:latin typeface="Times New Roman" panose="02020603050405020304" pitchFamily="2" charset="0"/>
              </a:rPr>
              <a:t>profiles</a:t>
            </a:r>
            <a:r>
              <a:rPr lang="en-US" altLang="x-none" sz="2200" dirty="0">
                <a:latin typeface="Times New Roman" panose="02020603050405020304" pitchFamily="2" charset="0"/>
                <a:ea typeface="PMingLiU" pitchFamily="2" charset="-120"/>
              </a:rPr>
              <a:t> of customers may be disturbed by injecting noises for privacy preserving purposes</a:t>
            </a:r>
            <a:endParaRPr lang="en-US" altLang="x-none" sz="22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Conduct inverse ranking queries on uncertain data</a:t>
            </a:r>
            <a:endParaRPr lang="en-US" altLang="x-none" sz="2200" dirty="0">
              <a:latin typeface="Times New Roman" panose="02020603050405020304" pitchFamily="2" charset="0"/>
              <a:ea typeface="PMingLiU" pitchFamily="2" charset="-120"/>
            </a:endParaRPr>
          </a:p>
          <a:p>
            <a:pPr algn="just"/>
            <a:r>
              <a:rPr lang="en-US" altLang="x-none" sz="2600" dirty="0">
                <a:latin typeface="Times New Roman" panose="02020603050405020304" pitchFamily="2" charset="0"/>
                <a:ea typeface="PMingLiU" pitchFamily="2" charset="-120"/>
              </a:rPr>
              <a:t>We </a:t>
            </a:r>
            <a:r>
              <a:rPr lang="zh-CN" altLang="en-US" sz="2600" dirty="0">
                <a:latin typeface="Times New Roman" panose="02020603050405020304" pitchFamily="2" charset="0"/>
              </a:rPr>
              <a:t>want</a:t>
            </a:r>
            <a:r>
              <a:rPr lang="zh-CN" altLang="en-US" sz="2600" dirty="0">
                <a:latin typeface="Times New Roman" panose="02020603050405020304" pitchFamily="2" charset="0"/>
                <a:ea typeface="PMingLiU" pitchFamily="2" charset="-120"/>
              </a:rPr>
              <a:t> to </a:t>
            </a:r>
            <a:r>
              <a:rPr lang="zh-CN" altLang="en-US" sz="2600" dirty="0">
                <a:latin typeface="Times New Roman" panose="02020603050405020304" pitchFamily="2" charset="0"/>
              </a:rPr>
              <a:t>answer</a:t>
            </a:r>
            <a:r>
              <a:rPr lang="zh-CN" altLang="en-US" sz="2600" dirty="0">
                <a:latin typeface="Times New Roman" panose="02020603050405020304" pitchFamily="2" charset="0"/>
                <a:ea typeface="PMingLiU" pitchFamily="2" charset="-120"/>
              </a:rPr>
              <a:t> </a:t>
            </a:r>
            <a:r>
              <a:rPr lang="zh-CN" altLang="en-US" sz="2600" dirty="0">
                <a:latin typeface="Times New Roman" panose="02020603050405020304" pitchFamily="2" charset="0"/>
              </a:rPr>
              <a:t>the </a:t>
            </a:r>
            <a:r>
              <a:rPr lang="zh-CN" altLang="en-US" sz="2600" dirty="0">
                <a:latin typeface="Times New Roman" panose="02020603050405020304" pitchFamily="2" charset="0"/>
                <a:ea typeface="PMingLiU" pitchFamily="2" charset="-120"/>
              </a:rPr>
              <a:t>inverse ranking quer</a:t>
            </a:r>
            <a:r>
              <a:rPr lang="zh-CN" altLang="en-US" sz="2600" dirty="0">
                <a:latin typeface="Times New Roman" panose="02020603050405020304" pitchFamily="2" charset="0"/>
              </a:rPr>
              <a:t>y</a:t>
            </a:r>
            <a:r>
              <a:rPr lang="zh-CN" altLang="en-US" sz="2600" dirty="0">
                <a:latin typeface="Times New Roman" panose="02020603050405020304" pitchFamily="2" charset="0"/>
                <a:ea typeface="PMingLiU" pitchFamily="2" charset="-120"/>
              </a:rPr>
              <a:t> </a:t>
            </a:r>
            <a:r>
              <a:rPr lang="zh-CN" altLang="en-US" sz="2600" dirty="0">
                <a:latin typeface="Times New Roman" panose="02020603050405020304" pitchFamily="2" charset="0"/>
              </a:rPr>
              <a:t>over</a:t>
            </a:r>
            <a:r>
              <a:rPr lang="zh-CN" altLang="en-US" sz="2600" dirty="0">
                <a:latin typeface="Times New Roman" panose="02020603050405020304" pitchFamily="2" charset="0"/>
                <a:ea typeface="PMingLiU" pitchFamily="2" charset="-120"/>
              </a:rPr>
              <a:t> uncertain data </a:t>
            </a:r>
            <a:r>
              <a:rPr lang="zh-CN" altLang="en-US" sz="2600" i="1" dirty="0">
                <a:latin typeface="Times New Roman" panose="02020603050405020304" pitchFamily="2" charset="0"/>
                <a:ea typeface="PMingLiU" pitchFamily="2" charset="-120"/>
              </a:rPr>
              <a:t>efficiently</a:t>
            </a:r>
            <a:r>
              <a:rPr lang="zh-CN" altLang="en-US" sz="2600" dirty="0">
                <a:latin typeface="Times New Roman" panose="02020603050405020304" pitchFamily="2" charset="0"/>
                <a:ea typeface="PMingLiU" pitchFamily="2" charset="-120"/>
              </a:rPr>
              <a:t> and </a:t>
            </a:r>
            <a:r>
              <a:rPr lang="zh-CN" altLang="en-US" sz="2600" i="1" dirty="0">
                <a:latin typeface="Times New Roman" panose="02020603050405020304" pitchFamily="2" charset="0"/>
                <a:ea typeface="PMingLiU" pitchFamily="2" charset="-120"/>
              </a:rPr>
              <a:t>effectively</a:t>
            </a:r>
            <a:r>
              <a:rPr lang="zh-CN" altLang="en-US" sz="2600" dirty="0">
                <a:latin typeface="Times New Roman" panose="02020603050405020304" pitchFamily="2" charset="0"/>
                <a:ea typeface="PMingLiU" pitchFamily="2" charset="-120"/>
              </a:rPr>
              <a:t> </a:t>
            </a:r>
            <a:endParaRPr lang="zh-CN" altLang="en-US" sz="2600" dirty="0">
              <a:latin typeface="Times New Roman" panose="02020603050405020304" pitchFamily="2" charset="0"/>
              <a:ea typeface="PMingLiU" pitchFamily="2" charset="-120"/>
            </a:endParaRPr>
          </a:p>
        </p:txBody>
      </p:sp>
      <p:graphicFrame>
        <p:nvGraphicFramePr>
          <p:cNvPr id="84998" name="Object 4"/>
          <p:cNvGraphicFramePr>
            <a:graphicFrameLocks noChangeAspect="1"/>
          </p:cNvGraphicFramePr>
          <p:nvPr/>
        </p:nvGraphicFramePr>
        <p:xfrm>
          <a:off x="6400800" y="1665288"/>
          <a:ext cx="4019550" cy="4114800"/>
        </p:xfrm>
        <a:graphic>
          <a:graphicData uri="http://schemas.openxmlformats.org/presentationml/2006/ole">
            <mc:AlternateContent xmlns:mc="http://schemas.openxmlformats.org/markup-compatibility/2006">
              <mc:Choice xmlns:v="urn:schemas-microsoft-com:vml" Requires="v">
                <p:oleObj spid="_x0000_s3118" name="" r:id="rId1" imgW="4105275" imgH="4200525" progId="MSDraw.1.01">
                  <p:embed/>
                </p:oleObj>
              </mc:Choice>
              <mc:Fallback>
                <p:oleObj name="" r:id="rId1" imgW="4105275" imgH="4200525" progId="MSDraw.1.01">
                  <p:embed/>
                  <p:pic>
                    <p:nvPicPr>
                      <p:cNvPr id="0" name="图片 3117"/>
                      <p:cNvPicPr/>
                      <p:nvPr/>
                    </p:nvPicPr>
                    <p:blipFill>
                      <a:blip r:embed="rId2"/>
                      <a:stretch>
                        <a:fillRect/>
                      </a:stretch>
                    </p:blipFill>
                    <p:spPr>
                      <a:xfrm>
                        <a:off x="6400800" y="1665288"/>
                        <a:ext cx="4019550" cy="4114800"/>
                      </a:xfrm>
                      <a:prstGeom prst="rect">
                        <a:avLst/>
                      </a:prstGeom>
                      <a:noFill/>
                      <a:ln w="38100">
                        <a:noFill/>
                        <a:miter/>
                      </a:ln>
                    </p:spPr>
                  </p:pic>
                </p:oleObj>
              </mc:Fallback>
            </mc:AlternateContent>
          </a:graphicData>
        </a:graphic>
      </p:graphicFrame>
      <p:sp>
        <p:nvSpPr>
          <p:cNvPr id="84999" name="Line 5"/>
          <p:cNvSpPr/>
          <p:nvPr/>
        </p:nvSpPr>
        <p:spPr>
          <a:xfrm>
            <a:off x="7075488" y="1995488"/>
            <a:ext cx="2843212" cy="3233737"/>
          </a:xfrm>
          <a:prstGeom prst="line">
            <a:avLst/>
          </a:prstGeom>
          <a:ln w="9525" cap="flat" cmpd="sng">
            <a:solidFill>
              <a:srgbClr val="FF0000"/>
            </a:solidFill>
            <a:prstDash val="lgDash"/>
            <a:headEnd type="none" w="med" len="med"/>
            <a:tailEnd type="none" w="med" len="med"/>
          </a:ln>
        </p:spPr>
      </p:sp>
      <p:graphicFrame>
        <p:nvGraphicFramePr>
          <p:cNvPr id="85000" name="Object 14"/>
          <p:cNvGraphicFramePr>
            <a:graphicFrameLocks noChangeAspect="1"/>
          </p:cNvGraphicFramePr>
          <p:nvPr/>
        </p:nvGraphicFramePr>
        <p:xfrm>
          <a:off x="8364538" y="3276600"/>
          <a:ext cx="647700" cy="766763"/>
        </p:xfrm>
        <a:graphic>
          <a:graphicData uri="http://schemas.openxmlformats.org/presentationml/2006/ole">
            <mc:AlternateContent xmlns:mc="http://schemas.openxmlformats.org/markup-compatibility/2006">
              <mc:Choice xmlns:v="urn:schemas-microsoft-com:vml" Requires="v">
                <p:oleObj spid="_x0000_s3119" name="" r:id="rId3" imgW="647700" imgH="767080" progId="MSDraw.1.01">
                  <p:embed/>
                </p:oleObj>
              </mc:Choice>
              <mc:Fallback>
                <p:oleObj name="" r:id="rId3" imgW="647700" imgH="767080" progId="MSDraw.1.01">
                  <p:embed/>
                  <p:pic>
                    <p:nvPicPr>
                      <p:cNvPr id="0" name="图片 3118"/>
                      <p:cNvPicPr/>
                      <p:nvPr/>
                    </p:nvPicPr>
                    <p:blipFill>
                      <a:blip r:embed="rId4"/>
                      <a:stretch>
                        <a:fillRect/>
                      </a:stretch>
                    </p:blipFill>
                    <p:spPr>
                      <a:xfrm>
                        <a:off x="8364538" y="3276600"/>
                        <a:ext cx="647700" cy="766763"/>
                      </a:xfrm>
                      <a:prstGeom prst="rect">
                        <a:avLst/>
                      </a:prstGeom>
                      <a:noFill/>
                      <a:ln w="38100">
                        <a:noFill/>
                        <a:miter/>
                      </a:ln>
                    </p:spPr>
                  </p:pic>
                </p:oleObj>
              </mc:Fallback>
            </mc:AlternateContent>
          </a:graphicData>
        </a:graphic>
      </p:graphicFrame>
      <p:sp>
        <p:nvSpPr>
          <p:cNvPr id="85001" name="Rectangle 16"/>
          <p:cNvSpPr/>
          <p:nvPr/>
        </p:nvSpPr>
        <p:spPr>
          <a:xfrm>
            <a:off x="7889875" y="4114800"/>
            <a:ext cx="1808480" cy="368300"/>
          </a:xfrm>
          <a:prstGeom prst="rect">
            <a:avLst/>
          </a:prstGeom>
          <a:noFill/>
          <a:ln w="9525">
            <a:noFill/>
          </a:ln>
        </p:spPr>
        <p:txBody>
          <a:bodyPr wrap="none">
            <a:spAutoFit/>
          </a:bodyPr>
          <a:p>
            <a:r>
              <a:rPr lang="en-US" altLang="x-none" b="1" i="1" dirty="0">
                <a:solidFill>
                  <a:srgbClr val="FF0000"/>
                </a:solidFill>
                <a:latin typeface="Times New Roman" panose="02020603050405020304" pitchFamily="2" charset="0"/>
                <a:ea typeface="PMingLiU" pitchFamily="2" charset="-120"/>
              </a:rPr>
              <a:t>query customer q</a:t>
            </a:r>
            <a:endParaRPr lang="en-US" altLang="x-none" b="1" i="1" dirty="0">
              <a:solidFill>
                <a:srgbClr val="FF0000"/>
              </a:solidFill>
              <a:latin typeface="Times New Roman" panose="02020603050405020304" pitchFamily="2" charset="0"/>
              <a:ea typeface="PMingLiU" pitchFamily="2" charset="-12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87043"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87044" name="Rectangle 2"/>
          <p:cNvSpPr>
            <a:spLocks noGrp="1"/>
          </p:cNvSpPr>
          <p:nvPr>
            <p:ph type="title"/>
          </p:nvPr>
        </p:nvSpPr>
        <p:spPr>
          <a:xfrm>
            <a:off x="1981200" y="277813"/>
            <a:ext cx="8686800" cy="1246187"/>
          </a:xfrm>
        </p:spPr>
        <p:txBody>
          <a:bodyPr vert="horz" wrap="square" anchor="t"/>
          <a:p>
            <a:r>
              <a:rPr lang="en-US" altLang="x-none" sz="4000" dirty="0">
                <a:latin typeface="Times New Roman" panose="02020603050405020304" pitchFamily="2" charset="0"/>
                <a:ea typeface="PMingLiU" pitchFamily="2" charset="-120"/>
              </a:rPr>
              <a:t>Challenges of Uncertain Query Processing</a:t>
            </a:r>
            <a:endParaRPr lang="en-US" altLang="x-none" sz="4000" dirty="0">
              <a:latin typeface="Times New Roman" panose="02020603050405020304" pitchFamily="2" charset="0"/>
              <a:ea typeface="PMingLiU" pitchFamily="2" charset="-120"/>
            </a:endParaRPr>
          </a:p>
        </p:txBody>
      </p:sp>
      <p:sp>
        <p:nvSpPr>
          <p:cNvPr id="87045" name="Rectangle 3"/>
          <p:cNvSpPr>
            <a:spLocks noGrp="1"/>
          </p:cNvSpPr>
          <p:nvPr>
            <p:ph type="body"/>
          </p:nvPr>
        </p:nvSpPr>
        <p:spPr>
          <a:xfrm>
            <a:off x="1981200" y="1600200"/>
            <a:ext cx="8229600" cy="4530725"/>
          </a:xfrm>
        </p:spPr>
        <p:txBody>
          <a:bodyPr vert="horz" wrap="square" anchor="t"/>
          <a:p>
            <a:pPr algn="just"/>
            <a:r>
              <a:rPr lang="en-US" altLang="x-none" sz="2600" dirty="0">
                <a:latin typeface="Times New Roman" panose="02020603050405020304" pitchFamily="2" charset="0"/>
              </a:rPr>
              <a:t>Challenges</a:t>
            </a:r>
            <a:endParaRPr lang="en-US" altLang="x-none" sz="2600" dirty="0">
              <a:latin typeface="Times New Roman" panose="02020603050405020304" pitchFamily="2" charset="0"/>
            </a:endParaRPr>
          </a:p>
          <a:p>
            <a:pPr lvl="1" algn="just"/>
            <a:r>
              <a:rPr lang="en-US" altLang="x-none" sz="2200" dirty="0">
                <a:latin typeface="Times New Roman" panose="02020603050405020304" pitchFamily="2" charset="0"/>
                <a:ea typeface="PMingLiU" pitchFamily="2" charset="-120"/>
              </a:rPr>
              <a:t>Effectiveness</a:t>
            </a:r>
            <a:endParaRPr lang="en-US" altLang="x-none" sz="2200" dirty="0">
              <a:latin typeface="Times New Roman" panose="02020603050405020304" pitchFamily="2" charset="0"/>
              <a:ea typeface="PMingLiU" pitchFamily="2" charset="-120"/>
            </a:endParaRPr>
          </a:p>
          <a:p>
            <a:pPr lvl="2" algn="just"/>
            <a:r>
              <a:rPr lang="en-US" altLang="x-none" sz="2000" dirty="0">
                <a:latin typeface="Times New Roman" panose="02020603050405020304" pitchFamily="2" charset="0"/>
                <a:ea typeface="PMingLiU" pitchFamily="2" charset="-120"/>
              </a:rPr>
              <a:t>We need to provide the confidence guarantee of query answers on uncertain data</a:t>
            </a:r>
            <a:endParaRPr lang="en-US" altLang="x-none" sz="20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Efficiency</a:t>
            </a:r>
            <a:endParaRPr lang="en-US" altLang="x-none" sz="2200" dirty="0">
              <a:latin typeface="Times New Roman" panose="02020603050405020304" pitchFamily="2" charset="0"/>
              <a:ea typeface="PMingLiU" pitchFamily="2" charset="-120"/>
            </a:endParaRPr>
          </a:p>
          <a:p>
            <a:pPr lvl="2" algn="just"/>
            <a:r>
              <a:rPr lang="en-US" altLang="x-none" sz="2000" dirty="0">
                <a:latin typeface="Times New Roman" panose="02020603050405020304" pitchFamily="2" charset="0"/>
                <a:ea typeface="PMingLiU" pitchFamily="2" charset="-120"/>
              </a:rPr>
              <a:t>We have to design effective pruning methods to reduce the search space</a:t>
            </a:r>
            <a:endParaRPr lang="en-US" altLang="x-none" sz="2000" dirty="0">
              <a:latin typeface="Times New Roman" panose="02020603050405020304" pitchFamily="2" charset="0"/>
              <a:ea typeface="PMingLiU" pitchFamily="2" charset="-12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89091"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89092" name="Rectangle 2"/>
          <p:cNvSpPr>
            <a:spLocks noGrp="1"/>
          </p:cNvSpPr>
          <p:nvPr>
            <p:ph type="title"/>
          </p:nvPr>
        </p:nvSpPr>
        <p:spPr>
          <a:xfrm>
            <a:off x="1981200" y="277813"/>
            <a:ext cx="8229600" cy="1139825"/>
          </a:xfrm>
        </p:spPr>
        <p:txBody>
          <a:bodyPr vert="horz" wrap="square" anchor="t"/>
          <a:p>
            <a:r>
              <a:rPr lang="en-US" altLang="x-none" sz="3600" dirty="0">
                <a:latin typeface="Times New Roman" panose="02020603050405020304" pitchFamily="2" charset="0"/>
                <a:ea typeface="PMingLiU" pitchFamily="2" charset="-120"/>
              </a:rPr>
              <a:t>Problem Definition –Inverse Ranking Queries</a:t>
            </a:r>
            <a:r>
              <a:rPr lang="en-US" altLang="x-none" sz="3600" dirty="0">
                <a:latin typeface="Times New Roman" panose="02020603050405020304" pitchFamily="2" charset="0"/>
              </a:rPr>
              <a:t> </a:t>
            </a:r>
            <a:r>
              <a:rPr lang="en-US" altLang="x-none" sz="3600" dirty="0">
                <a:latin typeface="Times New Roman" panose="02020603050405020304" pitchFamily="2" charset="0"/>
                <a:ea typeface="PMingLiU" pitchFamily="2" charset="-120"/>
              </a:rPr>
              <a:t>[Li, 2007]</a:t>
            </a:r>
            <a:endParaRPr lang="en-US" altLang="x-none" sz="3600" dirty="0">
              <a:latin typeface="Times New Roman" panose="02020603050405020304" pitchFamily="2" charset="0"/>
              <a:ea typeface="PMingLiU" pitchFamily="2" charset="-120"/>
            </a:endParaRPr>
          </a:p>
        </p:txBody>
      </p:sp>
      <p:sp>
        <p:nvSpPr>
          <p:cNvPr id="89093" name="Rectangle 3"/>
          <p:cNvSpPr>
            <a:spLocks noGrp="1"/>
          </p:cNvSpPr>
          <p:nvPr>
            <p:ph type="body"/>
          </p:nvPr>
        </p:nvSpPr>
        <p:spPr>
          <a:xfrm>
            <a:off x="1981200" y="1600200"/>
            <a:ext cx="8229600" cy="4530725"/>
          </a:xfrm>
        </p:spPr>
        <p:txBody>
          <a:bodyPr vert="horz" wrap="square" anchor="t"/>
          <a:p>
            <a:pPr algn="just"/>
            <a:r>
              <a:rPr lang="en-US" altLang="x-none" sz="2600" dirty="0">
                <a:latin typeface="Times New Roman" panose="02020603050405020304" pitchFamily="2" charset="0"/>
                <a:ea typeface="PMingLiU" pitchFamily="2" charset="-120"/>
              </a:rPr>
              <a:t>Inverse Ranking Queries in "Certain" Databases</a:t>
            </a:r>
            <a:endParaRPr lang="en-US" altLang="x-none" sz="26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A certain database, </a:t>
            </a:r>
            <a:r>
              <a:rPr lang="en-US" altLang="x-none" sz="2200" i="1" dirty="0">
                <a:latin typeface="Times New Roman" panose="02020603050405020304" pitchFamily="2" charset="0"/>
                <a:ea typeface="PMingLiU" pitchFamily="2" charset="-120"/>
              </a:rPr>
              <a:t>D</a:t>
            </a:r>
            <a:endParaRPr lang="en-US" altLang="x-none" sz="2200" i="1"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A query object, </a:t>
            </a:r>
            <a:r>
              <a:rPr lang="en-US" altLang="x-none" sz="2200" i="1" dirty="0">
                <a:latin typeface="Times New Roman" panose="02020603050405020304" pitchFamily="2" charset="0"/>
                <a:ea typeface="PMingLiU" pitchFamily="2" charset="-120"/>
              </a:rPr>
              <a:t>q</a:t>
            </a:r>
            <a:r>
              <a:rPr lang="en-US" altLang="x-none" sz="2200" dirty="0">
                <a:latin typeface="Times New Roman" panose="02020603050405020304" pitchFamily="2" charset="0"/>
                <a:ea typeface="PMingLiU" pitchFamily="2" charset="-120"/>
              </a:rPr>
              <a:t> </a:t>
            </a:r>
            <a:endParaRPr lang="en-US" altLang="x-none" sz="22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A monotonic preference function, </a:t>
            </a:r>
            <a:r>
              <a:rPr lang="en-US" altLang="x-none" sz="2200" i="1" dirty="0">
                <a:latin typeface="Times New Roman" panose="02020603050405020304" pitchFamily="2" charset="0"/>
                <a:ea typeface="PMingLiU" pitchFamily="2" charset="-120"/>
              </a:rPr>
              <a:t>f</a:t>
            </a:r>
            <a:r>
              <a:rPr lang="en-US" altLang="x-none" sz="2200" dirty="0">
                <a:latin typeface="Times New Roman" panose="02020603050405020304" pitchFamily="2" charset="0"/>
                <a:ea typeface="PMingLiU" pitchFamily="2" charset="-120"/>
              </a:rPr>
              <a:t>(·) </a:t>
            </a:r>
            <a:endParaRPr lang="en-US" altLang="x-none" sz="22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An </a:t>
            </a:r>
            <a:r>
              <a:rPr lang="en-US" altLang="x-none" sz="2200" i="1" dirty="0">
                <a:latin typeface="Times New Roman" panose="02020603050405020304" pitchFamily="2" charset="0"/>
                <a:ea typeface="PMingLiU" pitchFamily="2" charset="-120"/>
              </a:rPr>
              <a:t>inverse ranking query</a:t>
            </a:r>
            <a:r>
              <a:rPr lang="en-US" altLang="x-none" sz="2200" dirty="0">
                <a:latin typeface="Times New Roman" panose="02020603050405020304" pitchFamily="2" charset="0"/>
                <a:ea typeface="PMingLiU" pitchFamily="2" charset="-120"/>
              </a:rPr>
              <a:t> computes the rank, </a:t>
            </a:r>
            <a:r>
              <a:rPr lang="en-US" altLang="x-none" sz="2200" i="1" dirty="0">
                <a:latin typeface="Times New Roman" panose="02020603050405020304" pitchFamily="2" charset="0"/>
                <a:ea typeface="PMingLiU" pitchFamily="2" charset="-120"/>
              </a:rPr>
              <a:t>k</a:t>
            </a:r>
            <a:r>
              <a:rPr lang="en-US" altLang="x-none" sz="2200" dirty="0">
                <a:latin typeface="Times New Roman" panose="02020603050405020304" pitchFamily="2" charset="0"/>
                <a:ea typeface="PMingLiU" pitchFamily="2" charset="-120"/>
              </a:rPr>
              <a:t>, of the query object </a:t>
            </a:r>
            <a:r>
              <a:rPr lang="en-US" altLang="x-none" sz="2200" i="1" dirty="0">
                <a:latin typeface="Times New Roman" panose="02020603050405020304" pitchFamily="2" charset="0"/>
                <a:ea typeface="PMingLiU" pitchFamily="2" charset="-120"/>
              </a:rPr>
              <a:t>q</a:t>
            </a:r>
            <a:r>
              <a:rPr lang="en-US" altLang="x-none" sz="2200" dirty="0">
                <a:latin typeface="Times New Roman" panose="02020603050405020304" pitchFamily="2" charset="0"/>
                <a:ea typeface="PMingLiU" pitchFamily="2" charset="-120"/>
              </a:rPr>
              <a:t> in the database </a:t>
            </a:r>
            <a:r>
              <a:rPr lang="en-US" altLang="x-none" sz="2200" i="1" dirty="0">
                <a:latin typeface="Times New Roman" panose="02020603050405020304" pitchFamily="2" charset="0"/>
                <a:ea typeface="PMingLiU" pitchFamily="2" charset="-120"/>
              </a:rPr>
              <a:t>D</a:t>
            </a:r>
            <a:endParaRPr lang="en-US" altLang="x-none" sz="2200" dirty="0">
              <a:latin typeface="Times New Roman" panose="02020603050405020304" pitchFamily="2" charset="0"/>
              <a:ea typeface="PMingLiU" pitchFamily="2" charset="-12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91139"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91140" name="Rectangle 2"/>
          <p:cNvSpPr>
            <a:spLocks noGrp="1"/>
          </p:cNvSpPr>
          <p:nvPr>
            <p:ph type="title"/>
          </p:nvPr>
        </p:nvSpPr>
        <p:spPr>
          <a:xfrm>
            <a:off x="1981200" y="277813"/>
            <a:ext cx="8229600" cy="1139825"/>
          </a:xfrm>
        </p:spPr>
        <p:txBody>
          <a:bodyPr vert="horz" wrap="square" anchor="t"/>
          <a:p>
            <a:r>
              <a:rPr lang="en-US" altLang="x-none" sz="3600" dirty="0">
                <a:latin typeface="Times New Roman" panose="02020603050405020304" pitchFamily="2" charset="0"/>
                <a:ea typeface="PMingLiU" pitchFamily="2" charset="-120"/>
              </a:rPr>
              <a:t>Problem Definition – Probabilistic Inverse Ranking Queries</a:t>
            </a:r>
            <a:endParaRPr lang="en-US" altLang="x-none" sz="3600" dirty="0">
              <a:latin typeface="Times New Roman" panose="02020603050405020304" pitchFamily="2" charset="0"/>
              <a:ea typeface="PMingLiU" pitchFamily="2" charset="-120"/>
            </a:endParaRPr>
          </a:p>
        </p:txBody>
      </p:sp>
      <p:sp>
        <p:nvSpPr>
          <p:cNvPr id="91141" name="Rectangle 3"/>
          <p:cNvSpPr>
            <a:spLocks noGrp="1"/>
          </p:cNvSpPr>
          <p:nvPr>
            <p:ph type="body"/>
          </p:nvPr>
        </p:nvSpPr>
        <p:spPr>
          <a:xfrm>
            <a:off x="1981200" y="1600200"/>
            <a:ext cx="8229600" cy="4530725"/>
          </a:xfrm>
        </p:spPr>
        <p:txBody>
          <a:bodyPr vert="horz" wrap="square" anchor="t"/>
          <a:p>
            <a:pPr algn="just"/>
            <a:r>
              <a:rPr lang="en-US" altLang="x-none" sz="2600" dirty="0">
                <a:latin typeface="Times New Roman" panose="02020603050405020304" pitchFamily="2" charset="0"/>
                <a:ea typeface="PMingLiU" pitchFamily="2" charset="-120"/>
              </a:rPr>
              <a:t>Probabilistic Inverse Ranking Queries in Uncertain Databases</a:t>
            </a:r>
            <a:endParaRPr lang="en-US" altLang="x-none" sz="2600" dirty="0">
              <a:latin typeface="Times New Roman" panose="02020603050405020304" pitchFamily="2" charset="0"/>
              <a:ea typeface="PMingLiU" pitchFamily="2" charset="-120"/>
            </a:endParaRPr>
          </a:p>
          <a:p>
            <a:pPr lvl="1" algn="just"/>
            <a:r>
              <a:rPr lang="en-US" altLang="x-none" sz="2000" dirty="0">
                <a:latin typeface="Times New Roman" panose="02020603050405020304" pitchFamily="2" charset="0"/>
                <a:ea typeface="PMingLiU" pitchFamily="2" charset="-120"/>
              </a:rPr>
              <a:t>An uncertain database, </a:t>
            </a:r>
            <a:r>
              <a:rPr lang="en-US" altLang="x-none" sz="2000" i="1" dirty="0">
                <a:latin typeface="Times New Roman" panose="02020603050405020304" pitchFamily="2" charset="0"/>
                <a:ea typeface="PMingLiU" pitchFamily="2" charset="-120"/>
              </a:rPr>
              <a:t>D</a:t>
            </a:r>
            <a:r>
              <a:rPr lang="en-US" altLang="x-none" sz="2000" i="1" baseline="30000" dirty="0">
                <a:latin typeface="Times New Roman" panose="02020603050405020304" pitchFamily="2" charset="0"/>
                <a:ea typeface="PMingLiU" pitchFamily="2" charset="-120"/>
              </a:rPr>
              <a:t>U</a:t>
            </a:r>
            <a:endParaRPr lang="en-US" altLang="x-none" sz="2000" i="1" dirty="0">
              <a:latin typeface="Times New Roman" panose="02020603050405020304" pitchFamily="2" charset="0"/>
              <a:ea typeface="PMingLiU" pitchFamily="2" charset="-120"/>
            </a:endParaRPr>
          </a:p>
          <a:p>
            <a:pPr lvl="1" algn="just"/>
            <a:r>
              <a:rPr lang="en-US" altLang="x-none" sz="2000" dirty="0">
                <a:latin typeface="Times New Roman" panose="02020603050405020304" pitchFamily="2" charset="0"/>
                <a:ea typeface="PMingLiU" pitchFamily="2" charset="-120"/>
              </a:rPr>
              <a:t>A query object, </a:t>
            </a:r>
            <a:r>
              <a:rPr lang="en-US" altLang="x-none" sz="2000" i="1" dirty="0">
                <a:latin typeface="Times New Roman" panose="02020603050405020304" pitchFamily="2" charset="0"/>
                <a:ea typeface="PMingLiU" pitchFamily="2" charset="-120"/>
              </a:rPr>
              <a:t>q </a:t>
            </a:r>
            <a:endParaRPr lang="en-US" altLang="x-none" sz="2000" i="1" dirty="0">
              <a:latin typeface="Times New Roman" panose="02020603050405020304" pitchFamily="2" charset="0"/>
              <a:ea typeface="PMingLiU" pitchFamily="2" charset="-120"/>
            </a:endParaRPr>
          </a:p>
          <a:p>
            <a:pPr lvl="1" algn="just"/>
            <a:r>
              <a:rPr lang="en-US" altLang="x-none" sz="2000" dirty="0">
                <a:latin typeface="Times New Roman" panose="02020603050405020304" pitchFamily="2" charset="0"/>
                <a:ea typeface="PMingLiU" pitchFamily="2" charset="-120"/>
              </a:rPr>
              <a:t>A probability threshold, </a:t>
            </a:r>
            <a:r>
              <a:rPr lang="en-US" altLang="x-none" sz="2000" i="1" dirty="0">
                <a:latin typeface="Times New Roman" panose="02020603050405020304" pitchFamily="2" charset="0"/>
                <a:ea typeface="PMingLiU" pitchFamily="2" charset="-120"/>
              </a:rPr>
              <a:t>α</a:t>
            </a:r>
            <a:r>
              <a:rPr lang="en-US" altLang="x-none" sz="2000" dirty="0">
                <a:latin typeface="Times New Roman" panose="02020603050405020304" pitchFamily="2" charset="0"/>
                <a:ea typeface="PMingLiU" pitchFamily="2" charset="-120"/>
              </a:rPr>
              <a:t> ∈ [0, 1) </a:t>
            </a:r>
            <a:endParaRPr lang="en-US" altLang="x-none" sz="2000" dirty="0">
              <a:latin typeface="Times New Roman" panose="02020603050405020304" pitchFamily="2" charset="0"/>
              <a:ea typeface="PMingLiU" pitchFamily="2" charset="-120"/>
            </a:endParaRPr>
          </a:p>
          <a:p>
            <a:pPr lvl="1" algn="just"/>
            <a:r>
              <a:rPr lang="en-US" altLang="x-none" sz="2000" dirty="0">
                <a:latin typeface="Times New Roman" panose="02020603050405020304" pitchFamily="2" charset="0"/>
                <a:ea typeface="PMingLiU" pitchFamily="2" charset="-120"/>
              </a:rPr>
              <a:t>A monotonic </a:t>
            </a:r>
            <a:r>
              <a:rPr lang="en-US" altLang="x-none" sz="2200" dirty="0">
                <a:latin typeface="Times New Roman" panose="02020603050405020304" pitchFamily="2" charset="0"/>
                <a:ea typeface="PMingLiU" pitchFamily="2" charset="-120"/>
              </a:rPr>
              <a:t>preference </a:t>
            </a:r>
            <a:r>
              <a:rPr lang="en-US" altLang="x-none" sz="2000" dirty="0">
                <a:latin typeface="Times New Roman" panose="02020603050405020304" pitchFamily="2" charset="0"/>
                <a:ea typeface="PMingLiU" pitchFamily="2" charset="-120"/>
              </a:rPr>
              <a:t>function, </a:t>
            </a:r>
            <a:r>
              <a:rPr lang="en-US" altLang="x-none" sz="2000" i="1" dirty="0">
                <a:latin typeface="Times New Roman" panose="02020603050405020304" pitchFamily="2" charset="0"/>
                <a:ea typeface="PMingLiU" pitchFamily="2" charset="-120"/>
              </a:rPr>
              <a:t>f</a:t>
            </a:r>
            <a:r>
              <a:rPr lang="en-US" altLang="x-none" sz="2000" dirty="0">
                <a:latin typeface="Times New Roman" panose="02020603050405020304" pitchFamily="2" charset="0"/>
                <a:ea typeface="PMingLiU" pitchFamily="2" charset="-120"/>
              </a:rPr>
              <a:t>(·) </a:t>
            </a:r>
            <a:endParaRPr lang="en-US" altLang="x-none" sz="2000" dirty="0">
              <a:latin typeface="Times New Roman" panose="02020603050405020304" pitchFamily="2" charset="0"/>
              <a:ea typeface="PMingLiU" pitchFamily="2" charset="-120"/>
            </a:endParaRPr>
          </a:p>
          <a:p>
            <a:pPr lvl="1" algn="just"/>
            <a:r>
              <a:rPr lang="en-US" altLang="x-none" sz="2000" dirty="0">
                <a:latin typeface="Times New Roman" panose="02020603050405020304" pitchFamily="2" charset="0"/>
                <a:ea typeface="PMingLiU" pitchFamily="2" charset="-120"/>
              </a:rPr>
              <a:t>A </a:t>
            </a:r>
            <a:r>
              <a:rPr lang="en-US" altLang="x-none" sz="2000" i="1" dirty="0">
                <a:latin typeface="Times New Roman" panose="02020603050405020304" pitchFamily="2" charset="0"/>
                <a:ea typeface="PMingLiU" pitchFamily="2" charset="-120"/>
              </a:rPr>
              <a:t>probabilistic inverse ranking</a:t>
            </a:r>
            <a:r>
              <a:rPr lang="en-US" altLang="x-none" sz="2000" dirty="0">
                <a:latin typeface="Times New Roman" panose="02020603050405020304" pitchFamily="2" charset="0"/>
                <a:ea typeface="PMingLiU" pitchFamily="2" charset="-120"/>
              </a:rPr>
              <a:t> (PIR) query computes all the possible ranks, </a:t>
            </a:r>
            <a:r>
              <a:rPr lang="en-US" altLang="x-none" sz="2000" i="1" dirty="0">
                <a:latin typeface="Times New Roman" panose="02020603050405020304" pitchFamily="2" charset="0"/>
                <a:ea typeface="PMingLiU" pitchFamily="2" charset="-120"/>
              </a:rPr>
              <a:t>k</a:t>
            </a:r>
            <a:r>
              <a:rPr lang="en-US" altLang="x-none" sz="2000" dirty="0">
                <a:latin typeface="Times New Roman" panose="02020603050405020304" pitchFamily="2" charset="0"/>
                <a:ea typeface="PMingLiU" pitchFamily="2" charset="-120"/>
              </a:rPr>
              <a:t> ∈ [1, </a:t>
            </a:r>
            <a:r>
              <a:rPr lang="en-US" altLang="x-none" sz="2000" i="1" dirty="0">
                <a:latin typeface="Times New Roman" panose="02020603050405020304" pitchFamily="2" charset="0"/>
                <a:ea typeface="PMingLiU" pitchFamily="2" charset="-120"/>
              </a:rPr>
              <a:t>N</a:t>
            </a:r>
            <a:r>
              <a:rPr lang="en-US" altLang="x-none" sz="2000" dirty="0">
                <a:latin typeface="Times New Roman" panose="02020603050405020304" pitchFamily="2" charset="0"/>
                <a:ea typeface="PMingLiU" pitchFamily="2" charset="-120"/>
              </a:rPr>
              <a:t> +1], of the query object </a:t>
            </a:r>
            <a:r>
              <a:rPr lang="en-US" altLang="x-none" sz="2000" i="1" dirty="0">
                <a:latin typeface="Times New Roman" panose="02020603050405020304" pitchFamily="2" charset="0"/>
                <a:ea typeface="PMingLiU" pitchFamily="2" charset="-120"/>
              </a:rPr>
              <a:t>q</a:t>
            </a:r>
            <a:r>
              <a:rPr lang="en-US" altLang="x-none" sz="2000" dirty="0">
                <a:latin typeface="Times New Roman" panose="02020603050405020304" pitchFamily="2" charset="0"/>
                <a:ea typeface="PMingLiU" pitchFamily="2" charset="-120"/>
              </a:rPr>
              <a:t> in the database </a:t>
            </a:r>
            <a:r>
              <a:rPr lang="en-US" altLang="x-none" sz="2000" i="1" dirty="0">
                <a:latin typeface="Times New Roman" panose="02020603050405020304" pitchFamily="2" charset="0"/>
                <a:ea typeface="PMingLiU" pitchFamily="2" charset="-120"/>
              </a:rPr>
              <a:t>D</a:t>
            </a:r>
            <a:r>
              <a:rPr lang="en-US" altLang="x-none" sz="2000" i="1" baseline="30000" dirty="0">
                <a:latin typeface="Times New Roman" panose="02020603050405020304" pitchFamily="2" charset="0"/>
                <a:ea typeface="PMingLiU" pitchFamily="2" charset="-120"/>
              </a:rPr>
              <a:t>U</a:t>
            </a:r>
            <a:r>
              <a:rPr lang="en-US" altLang="x-none" sz="2000" dirty="0">
                <a:latin typeface="Times New Roman" panose="02020603050405020304" pitchFamily="2" charset="0"/>
                <a:ea typeface="PMingLiU" pitchFamily="2" charset="-120"/>
              </a:rPr>
              <a:t> each with probability, </a:t>
            </a:r>
            <a:r>
              <a:rPr lang="en-US" altLang="x-none" sz="2000" i="1" dirty="0">
                <a:latin typeface="Times New Roman" panose="02020603050405020304" pitchFamily="2" charset="0"/>
                <a:ea typeface="PMingLiU" pitchFamily="2" charset="-120"/>
              </a:rPr>
              <a:t>Pr</a:t>
            </a:r>
            <a:r>
              <a:rPr lang="en-US" altLang="x-none" sz="2000" i="1" baseline="-25000" dirty="0">
                <a:latin typeface="Times New Roman" panose="02020603050405020304" pitchFamily="2" charset="0"/>
                <a:ea typeface="PMingLiU" pitchFamily="2" charset="-120"/>
              </a:rPr>
              <a:t>k-PIR</a:t>
            </a:r>
            <a:r>
              <a:rPr lang="en-US" altLang="x-none" sz="2000" dirty="0">
                <a:latin typeface="Times New Roman" panose="02020603050405020304" pitchFamily="2" charset="0"/>
                <a:ea typeface="PMingLiU" pitchFamily="2" charset="-120"/>
              </a:rPr>
              <a:t>(</a:t>
            </a:r>
            <a:r>
              <a:rPr lang="en-US" altLang="x-none" sz="2000" i="1" dirty="0">
                <a:latin typeface="Times New Roman" panose="02020603050405020304" pitchFamily="2" charset="0"/>
                <a:ea typeface="PMingLiU" pitchFamily="2" charset="-120"/>
              </a:rPr>
              <a:t>q</a:t>
            </a:r>
            <a:r>
              <a:rPr lang="en-US" altLang="x-none" sz="2000" dirty="0">
                <a:latin typeface="Times New Roman" panose="02020603050405020304" pitchFamily="2" charset="0"/>
                <a:ea typeface="PMingLiU" pitchFamily="2" charset="-120"/>
              </a:rPr>
              <a:t>, </a:t>
            </a:r>
            <a:r>
              <a:rPr lang="en-US" altLang="x-none" sz="2000" i="1" dirty="0">
                <a:latin typeface="Times New Roman" panose="02020603050405020304" pitchFamily="2" charset="0"/>
                <a:ea typeface="PMingLiU" pitchFamily="2" charset="-120"/>
              </a:rPr>
              <a:t>f</a:t>
            </a:r>
            <a:r>
              <a:rPr lang="en-US" altLang="x-none" sz="2000" dirty="0">
                <a:latin typeface="Times New Roman" panose="02020603050405020304" pitchFamily="2" charset="0"/>
                <a:ea typeface="PMingLiU" pitchFamily="2" charset="-120"/>
              </a:rPr>
              <a:t>(.)), greater than </a:t>
            </a:r>
            <a:r>
              <a:rPr lang="en-US" altLang="x-none" sz="2000" i="1" dirty="0">
                <a:latin typeface="Times New Roman" panose="02020603050405020304" pitchFamily="2" charset="0"/>
                <a:ea typeface="PMingLiU" pitchFamily="2" charset="-120"/>
              </a:rPr>
              <a:t>α</a:t>
            </a:r>
            <a:r>
              <a:rPr lang="en-US" altLang="x-none" sz="2000" dirty="0">
                <a:latin typeface="Times New Roman" panose="02020603050405020304" pitchFamily="2" charset="0"/>
                <a:ea typeface="PMingLiU" pitchFamily="2" charset="-120"/>
              </a:rPr>
              <a:t>, where:</a:t>
            </a:r>
            <a:endParaRPr lang="en-US" altLang="x-none" sz="2000" dirty="0">
              <a:latin typeface="Times New Roman" panose="02020603050405020304" pitchFamily="2" charset="0"/>
              <a:ea typeface="PMingLiU" pitchFamily="2" charset="-120"/>
            </a:endParaRPr>
          </a:p>
        </p:txBody>
      </p:sp>
      <p:pic>
        <p:nvPicPr>
          <p:cNvPr id="91142" name="Picture 7"/>
          <p:cNvPicPr>
            <a:picLocks noChangeAspect="1"/>
          </p:cNvPicPr>
          <p:nvPr/>
        </p:nvPicPr>
        <p:blipFill>
          <a:blip r:embed="rId1"/>
          <a:stretch>
            <a:fillRect/>
          </a:stretch>
        </p:blipFill>
        <p:spPr>
          <a:xfrm>
            <a:off x="2743200" y="5257800"/>
            <a:ext cx="6781800" cy="885825"/>
          </a:xfrm>
          <a:prstGeom prst="rect">
            <a:avLst/>
          </a:prstGeom>
          <a:noFill/>
          <a:ln w="9525">
            <a:noFill/>
          </a:ln>
        </p:spPr>
      </p:pic>
      <p:pic>
        <p:nvPicPr>
          <p:cNvPr id="91143" name="Picture 9"/>
          <p:cNvPicPr>
            <a:picLocks noChangeAspect="1"/>
          </p:cNvPicPr>
          <p:nvPr/>
        </p:nvPicPr>
        <p:blipFill>
          <a:blip r:embed="rId2"/>
          <a:stretch>
            <a:fillRect/>
          </a:stretch>
        </p:blipFill>
        <p:spPr>
          <a:xfrm>
            <a:off x="3048000" y="5029200"/>
            <a:ext cx="1900238" cy="306388"/>
          </a:xfrm>
          <a:prstGeom prst="rect">
            <a:avLst/>
          </a:prstGeom>
          <a:noFill/>
          <a:ln w="9525">
            <a:noFill/>
          </a:ln>
        </p:spPr>
      </p:pic>
      <p:sp>
        <p:nvSpPr>
          <p:cNvPr id="91144" name="Rectangle 10"/>
          <p:cNvSpPr/>
          <p:nvPr/>
        </p:nvSpPr>
        <p:spPr>
          <a:xfrm>
            <a:off x="5029200" y="5334000"/>
            <a:ext cx="2082800" cy="534988"/>
          </a:xfrm>
          <a:prstGeom prst="rect">
            <a:avLst/>
          </a:prstGeom>
          <a:solidFill>
            <a:srgbClr val="FF00FF">
              <a:alpha val="14999"/>
            </a:srgbClr>
          </a:solidFill>
          <a:ln w="9525">
            <a:noFill/>
          </a:ln>
        </p:spPr>
        <p:txBody>
          <a:bodyPr wrap="none" anchor="ctr"/>
          <a:p>
            <a:endParaRPr lang="zh-TW" altLang="en-US" dirty="0">
              <a:latin typeface="Arial" panose="020B0604020202020204" pitchFamily="34" charset="0"/>
            </a:endParaRPr>
          </a:p>
        </p:txBody>
      </p:sp>
      <p:sp>
        <p:nvSpPr>
          <p:cNvPr id="91145" name="Rectangle 11"/>
          <p:cNvSpPr/>
          <p:nvPr/>
        </p:nvSpPr>
        <p:spPr>
          <a:xfrm>
            <a:off x="7110413" y="5334000"/>
            <a:ext cx="2284412" cy="534988"/>
          </a:xfrm>
          <a:prstGeom prst="rect">
            <a:avLst/>
          </a:prstGeom>
          <a:solidFill>
            <a:srgbClr val="0000FF">
              <a:alpha val="14999"/>
            </a:srgbClr>
          </a:solidFill>
          <a:ln w="9525">
            <a:noFill/>
          </a:ln>
        </p:spPr>
        <p:txBody>
          <a:bodyPr wrap="none" anchor="ctr"/>
          <a:p>
            <a:endParaRPr lang="zh-TW" altLang="en-US" dirty="0">
              <a:latin typeface="Arial" panose="020B0604020202020204" pitchFamily="34" charset="0"/>
            </a:endParaRPr>
          </a:p>
        </p:txBody>
      </p:sp>
      <p:sp>
        <p:nvSpPr>
          <p:cNvPr id="91146" name="Rectangle 12"/>
          <p:cNvSpPr/>
          <p:nvPr/>
        </p:nvSpPr>
        <p:spPr>
          <a:xfrm>
            <a:off x="2971800" y="5689600"/>
            <a:ext cx="1998663" cy="238125"/>
          </a:xfrm>
          <a:prstGeom prst="rect">
            <a:avLst/>
          </a:prstGeom>
          <a:solidFill>
            <a:srgbClr val="008080">
              <a:alpha val="14999"/>
            </a:srgbClr>
          </a:solidFill>
          <a:ln w="9525">
            <a:noFill/>
          </a:ln>
        </p:spPr>
        <p:txBody>
          <a:bodyPr wrap="none" anchor="ctr"/>
          <a:p>
            <a:endParaRPr lang="zh-TW" altLang="en-US" dirty="0">
              <a:latin typeface="Arial" panose="020B0604020202020204" pitchFamily="34" charset="0"/>
            </a:endParaRPr>
          </a:p>
        </p:txBody>
      </p:sp>
      <p:sp>
        <p:nvSpPr>
          <p:cNvPr id="91147" name="Rectangle 13"/>
          <p:cNvSpPr/>
          <p:nvPr/>
        </p:nvSpPr>
        <p:spPr>
          <a:xfrm>
            <a:off x="2667000" y="5956300"/>
            <a:ext cx="485775" cy="174625"/>
          </a:xfrm>
          <a:prstGeom prst="rect">
            <a:avLst/>
          </a:prstGeom>
          <a:solidFill>
            <a:schemeClr val="bg1"/>
          </a:solidFill>
          <a:ln w="9525">
            <a:noFill/>
          </a:ln>
        </p:spPr>
        <p:txBody>
          <a:bodyPr wrap="none" anchor="ctr"/>
          <a:p>
            <a:endParaRPr lang="zh-TW" altLang="en-US" dirty="0">
              <a:latin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4" grpId="0" bldLvl="0" animBg="1"/>
      <p:bldP spid="91145" grpId="0" bldLvl="0" animBg="1"/>
      <p:bldP spid="91146"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93187"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93188" name="Rectangle 2"/>
          <p:cNvSpPr>
            <a:spLocks noGrp="1"/>
          </p:cNvSpPr>
          <p:nvPr>
            <p:ph type="title"/>
          </p:nvPr>
        </p:nvSpPr>
        <p:spPr>
          <a:xfrm>
            <a:off x="1981200" y="277813"/>
            <a:ext cx="8229600" cy="1139825"/>
          </a:xfrm>
        </p:spPr>
        <p:txBody>
          <a:bodyPr vert="horz" wrap="square" anchor="t"/>
          <a:p>
            <a:r>
              <a:rPr lang="en-US" altLang="x-none" sz="4000" dirty="0">
                <a:latin typeface="Times New Roman" panose="02020603050405020304" pitchFamily="2" charset="0"/>
                <a:ea typeface="PMingLiU" pitchFamily="2" charset="-120"/>
              </a:rPr>
              <a:t>PIR Example</a:t>
            </a:r>
            <a:endParaRPr lang="en-US" altLang="x-none" sz="4000" dirty="0">
              <a:latin typeface="Times New Roman" panose="02020603050405020304" pitchFamily="2" charset="0"/>
              <a:ea typeface="PMingLiU" pitchFamily="2" charset="-120"/>
            </a:endParaRPr>
          </a:p>
        </p:txBody>
      </p:sp>
      <p:sp>
        <p:nvSpPr>
          <p:cNvPr id="93189" name="Rectangle 3"/>
          <p:cNvSpPr>
            <a:spLocks noGrp="1"/>
          </p:cNvSpPr>
          <p:nvPr>
            <p:ph type="body"/>
          </p:nvPr>
        </p:nvSpPr>
        <p:spPr>
          <a:xfrm>
            <a:off x="5867400" y="1219200"/>
            <a:ext cx="4495800" cy="2743200"/>
          </a:xfrm>
        </p:spPr>
        <p:txBody>
          <a:bodyPr vert="horz" wrap="square" anchor="t"/>
          <a:p>
            <a:pPr algn="just"/>
            <a:r>
              <a:rPr lang="en-US" altLang="x-none" sz="2400" dirty="0">
                <a:latin typeface="Times New Roman" panose="02020603050405020304" pitchFamily="2" charset="0"/>
                <a:ea typeface="PMingLiU" pitchFamily="2" charset="-120"/>
              </a:rPr>
              <a:t>When </a:t>
            </a:r>
            <a:r>
              <a:rPr lang="en-US" altLang="x-none" sz="2400" i="1" dirty="0">
                <a:latin typeface="Times New Roman" panose="02020603050405020304" pitchFamily="2" charset="0"/>
                <a:ea typeface="PMingLiU" pitchFamily="2" charset="-120"/>
              </a:rPr>
              <a:t>k </a:t>
            </a:r>
            <a:r>
              <a:rPr lang="en-US" altLang="x-none" sz="2400" dirty="0">
                <a:latin typeface="Times New Roman" panose="02020603050405020304" pitchFamily="2" charset="0"/>
                <a:ea typeface="PMingLiU" pitchFamily="2" charset="-120"/>
              </a:rPr>
              <a:t>= 1, </a:t>
            </a:r>
            <a:r>
              <a:rPr lang="en-US" altLang="x-none" sz="2400" i="1" dirty="0">
                <a:latin typeface="Times New Roman" panose="02020603050405020304" pitchFamily="2" charset="0"/>
                <a:ea typeface="PMingLiU" pitchFamily="2" charset="-120"/>
              </a:rPr>
              <a:t>Pr</a:t>
            </a:r>
            <a:r>
              <a:rPr lang="en-US" altLang="x-none" sz="2400" baseline="-25000" dirty="0">
                <a:latin typeface="Times New Roman" panose="02020603050405020304" pitchFamily="2" charset="0"/>
                <a:ea typeface="PMingLiU" pitchFamily="2" charset="-120"/>
              </a:rPr>
              <a:t>1-PIR</a:t>
            </a:r>
            <a:r>
              <a:rPr lang="en-US" altLang="x-none" sz="2400" dirty="0">
                <a:latin typeface="Times New Roman" panose="02020603050405020304" pitchFamily="2" charset="0"/>
                <a:ea typeface="PMingLiU" pitchFamily="2" charset="-120"/>
              </a:rPr>
              <a:t>(</a:t>
            </a:r>
            <a:r>
              <a:rPr lang="en-US" altLang="x-none" sz="2400" i="1" dirty="0">
                <a:latin typeface="Times New Roman" panose="02020603050405020304" pitchFamily="2" charset="0"/>
                <a:ea typeface="PMingLiU" pitchFamily="2" charset="-120"/>
              </a:rPr>
              <a:t>q</a:t>
            </a:r>
            <a:r>
              <a:rPr lang="en-US" altLang="x-none" sz="2400" dirty="0">
                <a:latin typeface="Times New Roman" panose="02020603050405020304" pitchFamily="2" charset="0"/>
                <a:ea typeface="PMingLiU" pitchFamily="2" charset="-120"/>
              </a:rPr>
              <a:t>, </a:t>
            </a:r>
            <a:r>
              <a:rPr lang="en-US" altLang="x-none" sz="2400" i="1" dirty="0">
                <a:latin typeface="Times New Roman" panose="02020603050405020304" pitchFamily="2" charset="0"/>
                <a:ea typeface="PMingLiU" pitchFamily="2" charset="-120"/>
              </a:rPr>
              <a:t>f</a:t>
            </a:r>
            <a:r>
              <a:rPr lang="en-US" altLang="x-none" sz="2400" dirty="0">
                <a:latin typeface="Times New Roman" panose="02020603050405020304" pitchFamily="2" charset="0"/>
                <a:ea typeface="PMingLiU" pitchFamily="2" charset="-120"/>
              </a:rPr>
              <a:t>(</a:t>
            </a:r>
            <a:r>
              <a:rPr lang="en-US" altLang="x-none" sz="2400" dirty="0">
                <a:latin typeface="Times New Roman" panose="02020603050405020304" pitchFamily="2" charset="0"/>
                <a:ea typeface="PMingLiU" pitchFamily="2" charset="-120"/>
                <a:sym typeface="Symbol" panose="05050102010706020507" pitchFamily="2" charset="2"/>
              </a:rPr>
              <a:t></a:t>
            </a:r>
            <a:r>
              <a:rPr lang="en-US" altLang="x-none" sz="2400" dirty="0">
                <a:latin typeface="Times New Roman" panose="02020603050405020304" pitchFamily="2" charset="0"/>
                <a:ea typeface="PMingLiU" pitchFamily="2" charset="-120"/>
              </a:rPr>
              <a:t>))=0;</a:t>
            </a:r>
            <a:endParaRPr lang="en-US" altLang="x-none" sz="2400" dirty="0">
              <a:latin typeface="Times New Roman" panose="02020603050405020304" pitchFamily="2" charset="0"/>
              <a:ea typeface="PMingLiU" pitchFamily="2" charset="-120"/>
            </a:endParaRPr>
          </a:p>
          <a:p>
            <a:pPr algn="just"/>
            <a:r>
              <a:rPr lang="en-US" altLang="x-none" sz="2400" dirty="0">
                <a:latin typeface="Times New Roman" panose="02020603050405020304" pitchFamily="2" charset="0"/>
                <a:ea typeface="PMingLiU" pitchFamily="2" charset="-120"/>
              </a:rPr>
              <a:t>When </a:t>
            </a:r>
            <a:r>
              <a:rPr lang="en-US" altLang="x-none" sz="2400" i="1" dirty="0">
                <a:latin typeface="Times New Roman" panose="02020603050405020304" pitchFamily="2" charset="0"/>
                <a:ea typeface="PMingLiU" pitchFamily="2" charset="-120"/>
              </a:rPr>
              <a:t>k </a:t>
            </a:r>
            <a:r>
              <a:rPr lang="en-US" altLang="x-none" sz="2400" dirty="0">
                <a:latin typeface="Times New Roman" panose="02020603050405020304" pitchFamily="2" charset="0"/>
                <a:ea typeface="PMingLiU" pitchFamily="2" charset="-120"/>
              </a:rPr>
              <a:t>= 2, </a:t>
            </a:r>
            <a:r>
              <a:rPr lang="en-US" altLang="x-none" sz="2400" i="1" dirty="0">
                <a:latin typeface="Times New Roman" panose="02020603050405020304" pitchFamily="2" charset="0"/>
                <a:ea typeface="PMingLiU" pitchFamily="2" charset="-120"/>
              </a:rPr>
              <a:t>Pr</a:t>
            </a:r>
            <a:r>
              <a:rPr lang="en-US" altLang="x-none" sz="2400" baseline="-25000" dirty="0">
                <a:latin typeface="Times New Roman" panose="02020603050405020304" pitchFamily="2" charset="0"/>
                <a:ea typeface="PMingLiU" pitchFamily="2" charset="-120"/>
              </a:rPr>
              <a:t>2-PIR</a:t>
            </a:r>
            <a:r>
              <a:rPr lang="en-US" altLang="x-none" sz="2400" dirty="0">
                <a:latin typeface="Times New Roman" panose="02020603050405020304" pitchFamily="2" charset="0"/>
                <a:ea typeface="PMingLiU" pitchFamily="2" charset="-120"/>
              </a:rPr>
              <a:t>(</a:t>
            </a:r>
            <a:r>
              <a:rPr lang="en-US" altLang="x-none" sz="2400" i="1" dirty="0">
                <a:latin typeface="Times New Roman" panose="02020603050405020304" pitchFamily="2" charset="0"/>
                <a:ea typeface="PMingLiU" pitchFamily="2" charset="-120"/>
              </a:rPr>
              <a:t>q</a:t>
            </a:r>
            <a:r>
              <a:rPr lang="en-US" altLang="x-none" sz="2400" dirty="0">
                <a:latin typeface="Times New Roman" panose="02020603050405020304" pitchFamily="2" charset="0"/>
                <a:ea typeface="PMingLiU" pitchFamily="2" charset="-120"/>
              </a:rPr>
              <a:t>, </a:t>
            </a:r>
            <a:r>
              <a:rPr lang="en-US" altLang="x-none" sz="2400" i="1" dirty="0">
                <a:latin typeface="Times New Roman" panose="02020603050405020304" pitchFamily="2" charset="0"/>
                <a:ea typeface="PMingLiU" pitchFamily="2" charset="-120"/>
              </a:rPr>
              <a:t>f</a:t>
            </a:r>
            <a:r>
              <a:rPr lang="en-US" altLang="x-none" sz="2400" dirty="0">
                <a:latin typeface="Times New Roman" panose="02020603050405020304" pitchFamily="2" charset="0"/>
                <a:ea typeface="PMingLiU" pitchFamily="2" charset="-120"/>
              </a:rPr>
              <a:t>(</a:t>
            </a:r>
            <a:r>
              <a:rPr lang="en-US" altLang="x-none" sz="2400" dirty="0">
                <a:latin typeface="Times New Roman" panose="02020603050405020304" pitchFamily="2" charset="0"/>
                <a:ea typeface="PMingLiU" pitchFamily="2" charset="-120"/>
                <a:sym typeface="Symbol" panose="05050102010706020507" pitchFamily="2" charset="2"/>
              </a:rPr>
              <a:t></a:t>
            </a:r>
            <a:r>
              <a:rPr lang="en-US" altLang="x-none" sz="2400" dirty="0">
                <a:latin typeface="Times New Roman" panose="02020603050405020304" pitchFamily="2" charset="0"/>
                <a:ea typeface="PMingLiU" pitchFamily="2" charset="-120"/>
              </a:rPr>
              <a:t>))=0.2;</a:t>
            </a:r>
            <a:endParaRPr lang="en-US" altLang="x-none" sz="2400" dirty="0">
              <a:latin typeface="Times New Roman" panose="02020603050405020304" pitchFamily="2" charset="0"/>
              <a:ea typeface="PMingLiU" pitchFamily="2" charset="-120"/>
            </a:endParaRPr>
          </a:p>
          <a:p>
            <a:pPr algn="just"/>
            <a:r>
              <a:rPr lang="en-US" altLang="x-none" sz="2400" dirty="0">
                <a:latin typeface="Times New Roman" panose="02020603050405020304" pitchFamily="2" charset="0"/>
                <a:ea typeface="PMingLiU" pitchFamily="2" charset="-120"/>
              </a:rPr>
              <a:t>When </a:t>
            </a:r>
            <a:r>
              <a:rPr lang="en-US" altLang="x-none" sz="2400" i="1" dirty="0">
                <a:latin typeface="Times New Roman" panose="02020603050405020304" pitchFamily="2" charset="0"/>
                <a:ea typeface="PMingLiU" pitchFamily="2" charset="-120"/>
              </a:rPr>
              <a:t>k </a:t>
            </a:r>
            <a:r>
              <a:rPr lang="en-US" altLang="x-none" sz="2400" dirty="0">
                <a:latin typeface="Times New Roman" panose="02020603050405020304" pitchFamily="2" charset="0"/>
                <a:ea typeface="PMingLiU" pitchFamily="2" charset="-120"/>
              </a:rPr>
              <a:t>= 3, </a:t>
            </a:r>
            <a:r>
              <a:rPr lang="en-US" altLang="x-none" sz="2400" i="1" dirty="0">
                <a:latin typeface="Times New Roman" panose="02020603050405020304" pitchFamily="2" charset="0"/>
                <a:ea typeface="PMingLiU" pitchFamily="2" charset="-120"/>
              </a:rPr>
              <a:t>Pr</a:t>
            </a:r>
            <a:r>
              <a:rPr lang="en-US" altLang="x-none" sz="2400" baseline="-25000" dirty="0">
                <a:latin typeface="Times New Roman" panose="02020603050405020304" pitchFamily="2" charset="0"/>
                <a:ea typeface="PMingLiU" pitchFamily="2" charset="-120"/>
              </a:rPr>
              <a:t>3-PIR</a:t>
            </a:r>
            <a:r>
              <a:rPr lang="en-US" altLang="x-none" sz="2400" dirty="0">
                <a:latin typeface="Times New Roman" panose="02020603050405020304" pitchFamily="2" charset="0"/>
                <a:ea typeface="PMingLiU" pitchFamily="2" charset="-120"/>
              </a:rPr>
              <a:t>(</a:t>
            </a:r>
            <a:r>
              <a:rPr lang="en-US" altLang="x-none" sz="2400" i="1" dirty="0">
                <a:latin typeface="Times New Roman" panose="02020603050405020304" pitchFamily="2" charset="0"/>
                <a:ea typeface="PMingLiU" pitchFamily="2" charset="-120"/>
              </a:rPr>
              <a:t>q</a:t>
            </a:r>
            <a:r>
              <a:rPr lang="en-US" altLang="x-none" sz="2400" dirty="0">
                <a:latin typeface="Times New Roman" panose="02020603050405020304" pitchFamily="2" charset="0"/>
                <a:ea typeface="PMingLiU" pitchFamily="2" charset="-120"/>
              </a:rPr>
              <a:t>, </a:t>
            </a:r>
            <a:r>
              <a:rPr lang="en-US" altLang="x-none" sz="2400" i="1" dirty="0">
                <a:latin typeface="Times New Roman" panose="02020603050405020304" pitchFamily="2" charset="0"/>
                <a:ea typeface="PMingLiU" pitchFamily="2" charset="-120"/>
              </a:rPr>
              <a:t>f</a:t>
            </a:r>
            <a:r>
              <a:rPr lang="en-US" altLang="x-none" sz="2400" dirty="0">
                <a:latin typeface="Times New Roman" panose="02020603050405020304" pitchFamily="2" charset="0"/>
                <a:ea typeface="PMingLiU" pitchFamily="2" charset="-120"/>
              </a:rPr>
              <a:t>(</a:t>
            </a:r>
            <a:r>
              <a:rPr lang="en-US" altLang="x-none" sz="2400" dirty="0">
                <a:latin typeface="Times New Roman" panose="02020603050405020304" pitchFamily="2" charset="0"/>
                <a:ea typeface="PMingLiU" pitchFamily="2" charset="-120"/>
                <a:sym typeface="Symbol" panose="05050102010706020507" pitchFamily="2" charset="2"/>
              </a:rPr>
              <a:t></a:t>
            </a:r>
            <a:r>
              <a:rPr lang="en-US" altLang="x-none" sz="2400" dirty="0">
                <a:latin typeface="Times New Roman" panose="02020603050405020304" pitchFamily="2" charset="0"/>
                <a:ea typeface="PMingLiU" pitchFamily="2" charset="-120"/>
              </a:rPr>
              <a:t>))=0.7;</a:t>
            </a:r>
            <a:endParaRPr lang="en-US" altLang="x-none" sz="2400" dirty="0">
              <a:latin typeface="Times New Roman" panose="02020603050405020304" pitchFamily="2" charset="0"/>
              <a:ea typeface="PMingLiU" pitchFamily="2" charset="-120"/>
            </a:endParaRPr>
          </a:p>
          <a:p>
            <a:pPr algn="just"/>
            <a:r>
              <a:rPr lang="en-US" altLang="x-none" sz="2400" dirty="0">
                <a:latin typeface="Times New Roman" panose="02020603050405020304" pitchFamily="2" charset="0"/>
                <a:ea typeface="PMingLiU" pitchFamily="2" charset="-120"/>
              </a:rPr>
              <a:t>When </a:t>
            </a:r>
            <a:r>
              <a:rPr lang="en-US" altLang="x-none" sz="2400" i="1" dirty="0">
                <a:latin typeface="Times New Roman" panose="02020603050405020304" pitchFamily="2" charset="0"/>
                <a:ea typeface="PMingLiU" pitchFamily="2" charset="-120"/>
              </a:rPr>
              <a:t>k </a:t>
            </a:r>
            <a:r>
              <a:rPr lang="en-US" altLang="x-none" sz="2400" dirty="0">
                <a:latin typeface="Times New Roman" panose="02020603050405020304" pitchFamily="2" charset="0"/>
                <a:ea typeface="PMingLiU" pitchFamily="2" charset="-120"/>
              </a:rPr>
              <a:t>= 4, </a:t>
            </a:r>
            <a:r>
              <a:rPr lang="en-US" altLang="x-none" sz="2400" i="1" dirty="0">
                <a:latin typeface="Times New Roman" panose="02020603050405020304" pitchFamily="2" charset="0"/>
                <a:ea typeface="PMingLiU" pitchFamily="2" charset="-120"/>
              </a:rPr>
              <a:t>Pr</a:t>
            </a:r>
            <a:r>
              <a:rPr lang="en-US" altLang="x-none" sz="2400" baseline="-25000" dirty="0">
                <a:latin typeface="Times New Roman" panose="02020603050405020304" pitchFamily="2" charset="0"/>
                <a:ea typeface="PMingLiU" pitchFamily="2" charset="-120"/>
              </a:rPr>
              <a:t>4-PIR</a:t>
            </a:r>
            <a:r>
              <a:rPr lang="en-US" altLang="x-none" sz="2400" dirty="0">
                <a:latin typeface="Times New Roman" panose="02020603050405020304" pitchFamily="2" charset="0"/>
                <a:ea typeface="PMingLiU" pitchFamily="2" charset="-120"/>
              </a:rPr>
              <a:t>(</a:t>
            </a:r>
            <a:r>
              <a:rPr lang="en-US" altLang="x-none" sz="2400" i="1" dirty="0">
                <a:latin typeface="Times New Roman" panose="02020603050405020304" pitchFamily="2" charset="0"/>
                <a:ea typeface="PMingLiU" pitchFamily="2" charset="-120"/>
              </a:rPr>
              <a:t>q</a:t>
            </a:r>
            <a:r>
              <a:rPr lang="en-US" altLang="x-none" sz="2400" dirty="0">
                <a:latin typeface="Times New Roman" panose="02020603050405020304" pitchFamily="2" charset="0"/>
                <a:ea typeface="PMingLiU" pitchFamily="2" charset="-120"/>
              </a:rPr>
              <a:t>, </a:t>
            </a:r>
            <a:r>
              <a:rPr lang="en-US" altLang="x-none" sz="2400" i="1" dirty="0">
                <a:latin typeface="Times New Roman" panose="02020603050405020304" pitchFamily="2" charset="0"/>
                <a:ea typeface="PMingLiU" pitchFamily="2" charset="-120"/>
              </a:rPr>
              <a:t>f</a:t>
            </a:r>
            <a:r>
              <a:rPr lang="en-US" altLang="x-none" sz="2400" dirty="0">
                <a:latin typeface="Times New Roman" panose="02020603050405020304" pitchFamily="2" charset="0"/>
                <a:ea typeface="PMingLiU" pitchFamily="2" charset="-120"/>
              </a:rPr>
              <a:t>(</a:t>
            </a:r>
            <a:r>
              <a:rPr lang="en-US" altLang="x-none" sz="2400" dirty="0">
                <a:latin typeface="Times New Roman" panose="02020603050405020304" pitchFamily="2" charset="0"/>
                <a:ea typeface="PMingLiU" pitchFamily="2" charset="-120"/>
                <a:sym typeface="Symbol" panose="05050102010706020507" pitchFamily="2" charset="2"/>
              </a:rPr>
              <a:t></a:t>
            </a:r>
            <a:r>
              <a:rPr lang="en-US" altLang="x-none" sz="2400" dirty="0">
                <a:latin typeface="Times New Roman" panose="02020603050405020304" pitchFamily="2" charset="0"/>
                <a:ea typeface="PMingLiU" pitchFamily="2" charset="-120"/>
              </a:rPr>
              <a:t>))=0.1;</a:t>
            </a:r>
            <a:endParaRPr lang="en-US" altLang="x-none" sz="2400" dirty="0">
              <a:latin typeface="Times New Roman" panose="02020603050405020304" pitchFamily="2" charset="0"/>
              <a:ea typeface="PMingLiU" pitchFamily="2" charset="-120"/>
            </a:endParaRPr>
          </a:p>
          <a:p>
            <a:pPr algn="just"/>
            <a:r>
              <a:rPr lang="en-US" altLang="x-none" sz="2400" dirty="0">
                <a:latin typeface="Times New Roman" panose="02020603050405020304" pitchFamily="2" charset="0"/>
                <a:ea typeface="PMingLiU" pitchFamily="2" charset="-120"/>
              </a:rPr>
              <a:t>When </a:t>
            </a:r>
            <a:r>
              <a:rPr lang="en-US" altLang="x-none" sz="2400" i="1" dirty="0">
                <a:latin typeface="Times New Roman" panose="02020603050405020304" pitchFamily="2" charset="0"/>
                <a:ea typeface="PMingLiU" pitchFamily="2" charset="-120"/>
              </a:rPr>
              <a:t>k </a:t>
            </a:r>
            <a:r>
              <a:rPr lang="en-US" altLang="x-none" sz="2400" dirty="0">
                <a:latin typeface="Times New Roman" panose="02020603050405020304" pitchFamily="2" charset="0"/>
                <a:ea typeface="PMingLiU" pitchFamily="2" charset="-120"/>
              </a:rPr>
              <a:t>= 5, </a:t>
            </a:r>
            <a:r>
              <a:rPr lang="en-US" altLang="x-none" sz="2400" i="1" dirty="0">
                <a:latin typeface="Times New Roman" panose="02020603050405020304" pitchFamily="2" charset="0"/>
                <a:ea typeface="PMingLiU" pitchFamily="2" charset="-120"/>
              </a:rPr>
              <a:t>Pr</a:t>
            </a:r>
            <a:r>
              <a:rPr lang="en-US" altLang="x-none" sz="2400" baseline="-25000" dirty="0">
                <a:latin typeface="Times New Roman" panose="02020603050405020304" pitchFamily="2" charset="0"/>
                <a:ea typeface="PMingLiU" pitchFamily="2" charset="-120"/>
              </a:rPr>
              <a:t>4-PIR</a:t>
            </a:r>
            <a:r>
              <a:rPr lang="en-US" altLang="x-none" sz="2400" dirty="0">
                <a:latin typeface="Times New Roman" panose="02020603050405020304" pitchFamily="2" charset="0"/>
                <a:ea typeface="PMingLiU" pitchFamily="2" charset="-120"/>
              </a:rPr>
              <a:t>(</a:t>
            </a:r>
            <a:r>
              <a:rPr lang="en-US" altLang="x-none" sz="2400" i="1" dirty="0">
                <a:latin typeface="Times New Roman" panose="02020603050405020304" pitchFamily="2" charset="0"/>
                <a:ea typeface="PMingLiU" pitchFamily="2" charset="-120"/>
              </a:rPr>
              <a:t>q</a:t>
            </a:r>
            <a:r>
              <a:rPr lang="en-US" altLang="x-none" sz="2400" dirty="0">
                <a:latin typeface="Times New Roman" panose="02020603050405020304" pitchFamily="2" charset="0"/>
                <a:ea typeface="PMingLiU" pitchFamily="2" charset="-120"/>
              </a:rPr>
              <a:t>, </a:t>
            </a:r>
            <a:r>
              <a:rPr lang="en-US" altLang="x-none" sz="2400" i="1" dirty="0">
                <a:latin typeface="Times New Roman" panose="02020603050405020304" pitchFamily="2" charset="0"/>
                <a:ea typeface="PMingLiU" pitchFamily="2" charset="-120"/>
              </a:rPr>
              <a:t>f</a:t>
            </a:r>
            <a:r>
              <a:rPr lang="en-US" altLang="x-none" sz="2400" dirty="0">
                <a:latin typeface="Times New Roman" panose="02020603050405020304" pitchFamily="2" charset="0"/>
                <a:ea typeface="PMingLiU" pitchFamily="2" charset="-120"/>
              </a:rPr>
              <a:t>(</a:t>
            </a:r>
            <a:r>
              <a:rPr lang="en-US" altLang="x-none" sz="2400" dirty="0">
                <a:latin typeface="Times New Roman" panose="02020603050405020304" pitchFamily="2" charset="0"/>
                <a:ea typeface="PMingLiU" pitchFamily="2" charset="-120"/>
                <a:sym typeface="Symbol" panose="05050102010706020507" pitchFamily="2" charset="2"/>
              </a:rPr>
              <a:t></a:t>
            </a:r>
            <a:r>
              <a:rPr lang="en-US" altLang="x-none" sz="2400" dirty="0">
                <a:latin typeface="Times New Roman" panose="02020603050405020304" pitchFamily="2" charset="0"/>
                <a:ea typeface="PMingLiU" pitchFamily="2" charset="-120"/>
              </a:rPr>
              <a:t>))=0;</a:t>
            </a:r>
            <a:endParaRPr lang="en-US" altLang="x-none" sz="2400" dirty="0">
              <a:latin typeface="Times New Roman" panose="02020603050405020304" pitchFamily="2" charset="0"/>
              <a:ea typeface="PMingLiU" pitchFamily="2" charset="-120"/>
            </a:endParaRPr>
          </a:p>
          <a:p>
            <a:pPr algn="just"/>
            <a:r>
              <a:rPr lang="en-US" altLang="x-none" sz="2400" dirty="0">
                <a:latin typeface="Times New Roman" panose="02020603050405020304" pitchFamily="2" charset="0"/>
                <a:ea typeface="PMingLiU" pitchFamily="2" charset="-120"/>
              </a:rPr>
              <a:t>… …</a:t>
            </a:r>
            <a:endParaRPr lang="en-US" altLang="x-none" sz="2400" dirty="0">
              <a:latin typeface="Times New Roman" panose="02020603050405020304" pitchFamily="2" charset="0"/>
              <a:ea typeface="PMingLiU" pitchFamily="2" charset="-120"/>
            </a:endParaRPr>
          </a:p>
        </p:txBody>
      </p:sp>
      <p:graphicFrame>
        <p:nvGraphicFramePr>
          <p:cNvPr id="93190" name="Object 4"/>
          <p:cNvGraphicFramePr>
            <a:graphicFrameLocks noChangeAspect="1"/>
          </p:cNvGraphicFramePr>
          <p:nvPr/>
        </p:nvGraphicFramePr>
        <p:xfrm>
          <a:off x="1905000" y="1219200"/>
          <a:ext cx="4067175" cy="4114800"/>
        </p:xfrm>
        <a:graphic>
          <a:graphicData uri="http://schemas.openxmlformats.org/presentationml/2006/ole">
            <mc:AlternateContent xmlns:mc="http://schemas.openxmlformats.org/markup-compatibility/2006">
              <mc:Choice xmlns:v="urn:schemas-microsoft-com:vml" Requires="v">
                <p:oleObj spid="_x0000_s3121" name="" r:id="rId1" imgW="4152900" imgH="4200525" progId="MSDraw.1.01">
                  <p:embed/>
                </p:oleObj>
              </mc:Choice>
              <mc:Fallback>
                <p:oleObj name="" r:id="rId1" imgW="4152900" imgH="4200525" progId="MSDraw.1.01">
                  <p:embed/>
                  <p:pic>
                    <p:nvPicPr>
                      <p:cNvPr id="0" name="图片 3120"/>
                      <p:cNvPicPr/>
                      <p:nvPr/>
                    </p:nvPicPr>
                    <p:blipFill>
                      <a:blip r:embed="rId2"/>
                      <a:stretch>
                        <a:fillRect/>
                      </a:stretch>
                    </p:blipFill>
                    <p:spPr>
                      <a:xfrm>
                        <a:off x="1905000" y="1219200"/>
                        <a:ext cx="4067175" cy="4114800"/>
                      </a:xfrm>
                      <a:prstGeom prst="rect">
                        <a:avLst/>
                      </a:prstGeom>
                      <a:noFill/>
                      <a:ln w="38100">
                        <a:noFill/>
                        <a:miter/>
                      </a:ln>
                    </p:spPr>
                  </p:pic>
                </p:oleObj>
              </mc:Fallback>
            </mc:AlternateContent>
          </a:graphicData>
        </a:graphic>
      </p:graphicFrame>
      <p:sp>
        <p:nvSpPr>
          <p:cNvPr id="93191" name="Line 5"/>
          <p:cNvSpPr/>
          <p:nvPr/>
        </p:nvSpPr>
        <p:spPr>
          <a:xfrm>
            <a:off x="2614613" y="1538288"/>
            <a:ext cx="2843212" cy="3233737"/>
          </a:xfrm>
          <a:prstGeom prst="line">
            <a:avLst/>
          </a:prstGeom>
          <a:ln w="9525" cap="flat" cmpd="sng">
            <a:solidFill>
              <a:srgbClr val="FF0000"/>
            </a:solidFill>
            <a:prstDash val="lgDash"/>
            <a:headEnd type="none" w="med" len="med"/>
            <a:tailEnd type="none" w="med" len="med"/>
          </a:ln>
        </p:spPr>
      </p:sp>
      <p:graphicFrame>
        <p:nvGraphicFramePr>
          <p:cNvPr id="93192" name="Object 6"/>
          <p:cNvGraphicFramePr>
            <a:graphicFrameLocks noChangeAspect="1"/>
          </p:cNvGraphicFramePr>
          <p:nvPr/>
        </p:nvGraphicFramePr>
        <p:xfrm>
          <a:off x="3962400" y="3048000"/>
          <a:ext cx="657225" cy="661988"/>
        </p:xfrm>
        <a:graphic>
          <a:graphicData uri="http://schemas.openxmlformats.org/presentationml/2006/ole">
            <mc:AlternateContent xmlns:mc="http://schemas.openxmlformats.org/markup-compatibility/2006">
              <mc:Choice xmlns:v="urn:schemas-microsoft-com:vml" Requires="v">
                <p:oleObj spid="_x0000_s3120" name="" r:id="rId3" imgW="657225" imgH="662305" progId="MSDraw.1.01">
                  <p:embed/>
                </p:oleObj>
              </mc:Choice>
              <mc:Fallback>
                <p:oleObj name="" r:id="rId3" imgW="657225" imgH="662305" progId="MSDraw.1.01">
                  <p:embed/>
                  <p:pic>
                    <p:nvPicPr>
                      <p:cNvPr id="0" name="图片 3119"/>
                      <p:cNvPicPr/>
                      <p:nvPr/>
                    </p:nvPicPr>
                    <p:blipFill>
                      <a:blip r:embed="rId4"/>
                      <a:stretch>
                        <a:fillRect/>
                      </a:stretch>
                    </p:blipFill>
                    <p:spPr>
                      <a:xfrm>
                        <a:off x="3962400" y="3048000"/>
                        <a:ext cx="657225" cy="661988"/>
                      </a:xfrm>
                      <a:prstGeom prst="rect">
                        <a:avLst/>
                      </a:prstGeom>
                      <a:noFill/>
                      <a:ln w="38100">
                        <a:noFill/>
                        <a:miter/>
                      </a:ln>
                    </p:spPr>
                  </p:pic>
                </p:oleObj>
              </mc:Fallback>
            </mc:AlternateContent>
          </a:graphicData>
        </a:graphic>
      </p:graphicFrame>
      <p:sp>
        <p:nvSpPr>
          <p:cNvPr id="93193" name="Rectangle 7"/>
          <p:cNvSpPr/>
          <p:nvPr/>
        </p:nvSpPr>
        <p:spPr>
          <a:xfrm>
            <a:off x="3657600" y="3886200"/>
            <a:ext cx="1389380" cy="368300"/>
          </a:xfrm>
          <a:prstGeom prst="rect">
            <a:avLst/>
          </a:prstGeom>
          <a:noFill/>
          <a:ln w="9525">
            <a:noFill/>
          </a:ln>
        </p:spPr>
        <p:txBody>
          <a:bodyPr wrap="none">
            <a:spAutoFit/>
          </a:bodyPr>
          <a:p>
            <a:r>
              <a:rPr lang="en-US" altLang="x-none" b="1" i="1" dirty="0">
                <a:solidFill>
                  <a:srgbClr val="FF0000"/>
                </a:solidFill>
                <a:latin typeface="Times New Roman" panose="02020603050405020304" pitchFamily="2" charset="0"/>
                <a:ea typeface="PMingLiU" pitchFamily="2" charset="-120"/>
              </a:rPr>
              <a:t>query baby q</a:t>
            </a:r>
            <a:endParaRPr lang="en-US" altLang="x-none" b="1" i="1" dirty="0">
              <a:solidFill>
                <a:srgbClr val="FF0000"/>
              </a:solidFill>
              <a:latin typeface="Times New Roman" panose="02020603050405020304" pitchFamily="2" charset="0"/>
              <a:ea typeface="PMingLiU" pitchFamily="2" charset="-120"/>
            </a:endParaRPr>
          </a:p>
        </p:txBody>
      </p:sp>
      <p:sp>
        <p:nvSpPr>
          <p:cNvPr id="93194" name="Rectangle 15"/>
          <p:cNvSpPr/>
          <p:nvPr/>
        </p:nvSpPr>
        <p:spPr>
          <a:xfrm>
            <a:off x="2209800" y="5410200"/>
            <a:ext cx="3200400" cy="645160"/>
          </a:xfrm>
          <a:prstGeom prst="rect">
            <a:avLst/>
          </a:prstGeom>
          <a:noFill/>
          <a:ln w="9525">
            <a:noFill/>
          </a:ln>
        </p:spPr>
        <p:txBody>
          <a:bodyPr>
            <a:spAutoFit/>
          </a:bodyPr>
          <a:p>
            <a:pPr algn="ctr"/>
            <a:r>
              <a:rPr lang="en-US" altLang="x-none" b="1" i="1" dirty="0">
                <a:solidFill>
                  <a:srgbClr val="3333FF"/>
                </a:solidFill>
                <a:latin typeface="Times New Roman" panose="02020603050405020304" pitchFamily="2" charset="0"/>
                <a:ea typeface="PMingLiU" pitchFamily="2" charset="-120"/>
              </a:rPr>
              <a:t>monotonic preference function</a:t>
            </a:r>
            <a:endParaRPr lang="en-US" altLang="x-none" b="1" i="1" dirty="0">
              <a:solidFill>
                <a:srgbClr val="3333FF"/>
              </a:solidFill>
              <a:latin typeface="Times New Roman" panose="02020603050405020304" pitchFamily="2" charset="0"/>
              <a:ea typeface="PMingLiU" pitchFamily="2" charset="-120"/>
            </a:endParaRPr>
          </a:p>
          <a:p>
            <a:pPr algn="ctr"/>
            <a:r>
              <a:rPr lang="en-US" altLang="x-none" b="1" i="1" dirty="0">
                <a:solidFill>
                  <a:srgbClr val="3333FF"/>
                </a:solidFill>
                <a:latin typeface="Times New Roman" panose="02020603050405020304" pitchFamily="2" charset="0"/>
                <a:ea typeface="PMingLiU" pitchFamily="2" charset="-120"/>
              </a:rPr>
              <a:t>f</a:t>
            </a:r>
            <a:r>
              <a:rPr lang="en-US" altLang="x-none" b="1" dirty="0">
                <a:solidFill>
                  <a:srgbClr val="3333FF"/>
                </a:solidFill>
                <a:latin typeface="Times New Roman" panose="02020603050405020304" pitchFamily="2" charset="0"/>
                <a:ea typeface="PMingLiU" pitchFamily="2" charset="-120"/>
              </a:rPr>
              <a:t>(</a:t>
            </a:r>
            <a:r>
              <a:rPr lang="en-US" altLang="x-none" b="1" i="1" dirty="0">
                <a:solidFill>
                  <a:srgbClr val="3333FF"/>
                </a:solidFill>
                <a:latin typeface="Times New Roman" panose="02020603050405020304" pitchFamily="2" charset="0"/>
                <a:ea typeface="PMingLiU" pitchFamily="2" charset="-120"/>
              </a:rPr>
              <a:t>o</a:t>
            </a:r>
            <a:r>
              <a:rPr lang="en-US" altLang="x-none" b="1" dirty="0">
                <a:solidFill>
                  <a:srgbClr val="3333FF"/>
                </a:solidFill>
                <a:latin typeface="Times New Roman" panose="02020603050405020304" pitchFamily="2" charset="0"/>
                <a:ea typeface="PMingLiU" pitchFamily="2" charset="-120"/>
              </a:rPr>
              <a:t>) = </a:t>
            </a:r>
            <a:r>
              <a:rPr lang="en-US" altLang="x-none" b="1" i="1" dirty="0">
                <a:solidFill>
                  <a:srgbClr val="3333FF"/>
                </a:solidFill>
                <a:latin typeface="Times New Roman" panose="02020603050405020304" pitchFamily="2" charset="0"/>
                <a:ea typeface="PMingLiU" pitchFamily="2" charset="-120"/>
              </a:rPr>
              <a:t>o.height </a:t>
            </a:r>
            <a:r>
              <a:rPr lang="en-US" altLang="x-none" b="1" dirty="0">
                <a:solidFill>
                  <a:srgbClr val="3333FF"/>
                </a:solidFill>
                <a:latin typeface="Times New Roman" panose="02020603050405020304" pitchFamily="2" charset="0"/>
                <a:ea typeface="PMingLiU" pitchFamily="2" charset="-120"/>
              </a:rPr>
              <a:t>+ </a:t>
            </a:r>
            <a:r>
              <a:rPr lang="en-US" altLang="x-none" b="1" i="1" dirty="0">
                <a:solidFill>
                  <a:srgbClr val="3333FF"/>
                </a:solidFill>
                <a:latin typeface="Times New Roman" panose="02020603050405020304" pitchFamily="2" charset="0"/>
                <a:ea typeface="PMingLiU" pitchFamily="2" charset="-120"/>
              </a:rPr>
              <a:t>o.weight</a:t>
            </a:r>
            <a:endParaRPr lang="en-US" altLang="x-none" b="1" i="1" dirty="0">
              <a:solidFill>
                <a:srgbClr val="3333FF"/>
              </a:solidFill>
              <a:latin typeface="Times New Roman" panose="02020603050405020304" pitchFamily="2" charset="0"/>
              <a:ea typeface="PMingLiU" pitchFamily="2" charset="-120"/>
            </a:endParaRPr>
          </a:p>
        </p:txBody>
      </p:sp>
      <p:sp>
        <p:nvSpPr>
          <p:cNvPr id="93195" name="Rectangle 16"/>
          <p:cNvSpPr/>
          <p:nvPr/>
        </p:nvSpPr>
        <p:spPr>
          <a:xfrm>
            <a:off x="6248400" y="2133600"/>
            <a:ext cx="3983038" cy="428625"/>
          </a:xfrm>
          <a:prstGeom prst="rect">
            <a:avLst/>
          </a:prstGeom>
          <a:solidFill>
            <a:srgbClr val="FFFF99">
              <a:alpha val="12000"/>
            </a:srgbClr>
          </a:solidFill>
          <a:ln w="28575" cap="flat" cmpd="sng">
            <a:solidFill>
              <a:srgbClr val="FF9900"/>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93196" name="Line 18"/>
          <p:cNvSpPr/>
          <p:nvPr/>
        </p:nvSpPr>
        <p:spPr>
          <a:xfrm>
            <a:off x="7620000" y="990600"/>
            <a:ext cx="228600" cy="1143000"/>
          </a:xfrm>
          <a:prstGeom prst="line">
            <a:avLst/>
          </a:prstGeom>
          <a:ln w="12700" cap="flat" cmpd="sng">
            <a:solidFill>
              <a:srgbClr val="FF6600"/>
            </a:solidFill>
            <a:prstDash val="solid"/>
            <a:headEnd type="none" w="med" len="med"/>
            <a:tailEnd type="none" w="med" len="med"/>
          </a:ln>
        </p:spPr>
      </p:sp>
      <p:sp>
        <p:nvSpPr>
          <p:cNvPr id="93197" name="Text Box 19"/>
          <p:cNvSpPr txBox="1"/>
          <p:nvPr/>
        </p:nvSpPr>
        <p:spPr>
          <a:xfrm>
            <a:off x="6477000" y="533400"/>
            <a:ext cx="2514600" cy="398780"/>
          </a:xfrm>
          <a:prstGeom prst="rect">
            <a:avLst/>
          </a:prstGeom>
          <a:noFill/>
          <a:ln w="9525">
            <a:noFill/>
          </a:ln>
        </p:spPr>
        <p:txBody>
          <a:bodyPr>
            <a:spAutoFit/>
          </a:bodyPr>
          <a:p>
            <a:r>
              <a:rPr lang="en-US" altLang="x-none" sz="2000" b="1" dirty="0">
                <a:solidFill>
                  <a:srgbClr val="FF6600"/>
                </a:solidFill>
                <a:latin typeface="Times New Roman" panose="02020603050405020304" pitchFamily="2" charset="0"/>
                <a:ea typeface="PMingLiU" pitchFamily="2" charset="-120"/>
              </a:rPr>
              <a:t>PIR </a:t>
            </a:r>
            <a:r>
              <a:rPr lang="en-US" altLang="x-none" sz="2000" b="1" i="1" dirty="0">
                <a:solidFill>
                  <a:srgbClr val="FF6600"/>
                </a:solidFill>
                <a:latin typeface="Times New Roman" panose="02020603050405020304" pitchFamily="2" charset="0"/>
                <a:ea typeface="PMingLiU" pitchFamily="2" charset="-120"/>
              </a:rPr>
              <a:t>answer </a:t>
            </a:r>
            <a:r>
              <a:rPr lang="en-US" altLang="x-none" sz="2000" b="1" dirty="0">
                <a:solidFill>
                  <a:srgbClr val="FF6600"/>
                </a:solidFill>
                <a:latin typeface="Times New Roman" panose="02020603050405020304" pitchFamily="2" charset="0"/>
                <a:ea typeface="PMingLiU" pitchFamily="2" charset="-120"/>
              </a:rPr>
              <a:t>(</a:t>
            </a:r>
            <a:r>
              <a:rPr lang="en-US" altLang="x-none" sz="2000" b="1" i="1" dirty="0">
                <a:solidFill>
                  <a:srgbClr val="FF6600"/>
                </a:solidFill>
                <a:latin typeface="Symbol" panose="05050102010706020507" pitchFamily="2" charset="2"/>
                <a:ea typeface="PMingLiU" pitchFamily="2" charset="-120"/>
              </a:rPr>
              <a:t>a </a:t>
            </a:r>
            <a:r>
              <a:rPr lang="en-US" altLang="x-none" sz="2000" b="1" dirty="0">
                <a:solidFill>
                  <a:srgbClr val="FF6600"/>
                </a:solidFill>
                <a:latin typeface="Times New Roman" panose="02020603050405020304" pitchFamily="2" charset="0"/>
                <a:ea typeface="PMingLiU" pitchFamily="2" charset="-120"/>
              </a:rPr>
              <a:t>= 0.5)</a:t>
            </a:r>
            <a:endParaRPr lang="en-US" altLang="x-none" sz="2000" b="1" dirty="0">
              <a:solidFill>
                <a:srgbClr val="FF6600"/>
              </a:solidFill>
              <a:latin typeface="Times New Roman" panose="02020603050405020304" pitchFamily="2" charset="0"/>
              <a:ea typeface="PMingLiU" pitchFamily="2" charset="-120"/>
            </a:endParaRPr>
          </a:p>
        </p:txBody>
      </p:sp>
      <p:sp>
        <p:nvSpPr>
          <p:cNvPr id="93198" name="Rectangle 21"/>
          <p:cNvSpPr/>
          <p:nvPr/>
        </p:nvSpPr>
        <p:spPr>
          <a:xfrm>
            <a:off x="6019800" y="3962400"/>
            <a:ext cx="4191000" cy="2133600"/>
          </a:xfrm>
          <a:prstGeom prst="rect">
            <a:avLst/>
          </a:prstGeom>
          <a:solidFill>
            <a:srgbClr val="C0C0C0">
              <a:alpha val="14000"/>
            </a:srgbClr>
          </a:solidFill>
          <a:ln w="9525" cap="flat" cmpd="sng">
            <a:solidFill>
              <a:schemeClr val="tx1"/>
            </a:solidFill>
            <a:prstDash val="solid"/>
            <a:miter/>
            <a:headEnd type="none" w="med" len="med"/>
            <a:tailEnd type="none" w="med" len="med"/>
          </a:ln>
        </p:spPr>
        <p:txBody>
          <a:bodyPr/>
          <a:p>
            <a:pPr marL="342900" indent="-342900" algn="just">
              <a:spcBef>
                <a:spcPct val="20000"/>
              </a:spcBef>
              <a:buClr>
                <a:schemeClr val="accent1"/>
              </a:buClr>
              <a:buSzPct val="65000"/>
              <a:buFont typeface="Wingdings" panose="05000000000000000000" pitchFamily="2" charset="2"/>
              <a:buChar char="n"/>
            </a:pPr>
            <a:r>
              <a:rPr lang="en-US" altLang="x-none" sz="2200" dirty="0">
                <a:latin typeface="Times New Roman" panose="02020603050405020304" pitchFamily="2" charset="0"/>
                <a:ea typeface="PMingLiU" pitchFamily="2" charset="-120"/>
              </a:rPr>
              <a:t>Linear Scan</a:t>
            </a:r>
            <a:r>
              <a:rPr lang="en-US" altLang="x-none" sz="2200" dirty="0">
                <a:latin typeface="Times New Roman" panose="02020603050405020304" pitchFamily="2" charset="0"/>
              </a:rPr>
              <a:t> Method</a:t>
            </a:r>
            <a:endParaRPr lang="en-US" altLang="x-none" sz="2200" dirty="0">
              <a:latin typeface="Times New Roman" panose="02020603050405020304" pitchFamily="2" charset="0"/>
              <a:ea typeface="PMingLiU" pitchFamily="2" charset="-120"/>
            </a:endParaRPr>
          </a:p>
          <a:p>
            <a:pPr marL="669925" lvl="1" indent="-325120" algn="just">
              <a:spcBef>
                <a:spcPct val="20000"/>
              </a:spcBef>
              <a:buClr>
                <a:schemeClr val="accent2"/>
              </a:buClr>
              <a:buSzPct val="60000"/>
              <a:buFont typeface="Wingdings" panose="05000000000000000000" pitchFamily="2" charset="2"/>
              <a:buChar char="q"/>
            </a:pPr>
            <a:r>
              <a:rPr lang="en-US" altLang="x-none" sz="2000" dirty="0">
                <a:latin typeface="Times New Roman" panose="02020603050405020304" pitchFamily="2" charset="0"/>
                <a:ea typeface="PMingLiU" pitchFamily="2" charset="-120"/>
              </a:rPr>
              <a:t>Sequentially scan the entire database</a:t>
            </a:r>
            <a:endParaRPr lang="en-US" altLang="x-none" sz="2000" dirty="0">
              <a:latin typeface="Times New Roman" panose="02020603050405020304" pitchFamily="2" charset="0"/>
              <a:ea typeface="PMingLiU" pitchFamily="2" charset="-120"/>
            </a:endParaRPr>
          </a:p>
          <a:p>
            <a:pPr marL="669925" lvl="1" indent="-325120" algn="just">
              <a:spcBef>
                <a:spcPct val="20000"/>
              </a:spcBef>
              <a:buClr>
                <a:schemeClr val="accent2"/>
              </a:buClr>
              <a:buSzPct val="60000"/>
              <a:buFont typeface="Wingdings" panose="05000000000000000000" pitchFamily="2" charset="2"/>
              <a:buChar char="q"/>
            </a:pPr>
            <a:r>
              <a:rPr lang="en-US" altLang="x-none" sz="2000" dirty="0">
                <a:latin typeface="Times New Roman" panose="02020603050405020304" pitchFamily="2" charset="0"/>
                <a:ea typeface="PMingLiU" pitchFamily="2" charset="-120"/>
              </a:rPr>
              <a:t>Compute the PIR probability, </a:t>
            </a:r>
            <a:r>
              <a:rPr lang="en-US" altLang="x-none" sz="2000" i="1" dirty="0">
                <a:latin typeface="Times New Roman" panose="02020603050405020304" pitchFamily="2" charset="0"/>
                <a:ea typeface="PMingLiU" pitchFamily="2" charset="-120"/>
              </a:rPr>
              <a:t>Pr</a:t>
            </a:r>
            <a:r>
              <a:rPr lang="en-US" altLang="x-none" sz="2000" i="1" baseline="-25000" dirty="0">
                <a:latin typeface="Times New Roman" panose="02020603050405020304" pitchFamily="2" charset="0"/>
                <a:ea typeface="PMingLiU" pitchFamily="2" charset="-120"/>
              </a:rPr>
              <a:t>k</a:t>
            </a:r>
            <a:r>
              <a:rPr lang="en-US" altLang="x-none" sz="2000" baseline="-25000" dirty="0">
                <a:latin typeface="Times New Roman" panose="02020603050405020304" pitchFamily="2" charset="0"/>
                <a:ea typeface="PMingLiU" pitchFamily="2" charset="-120"/>
              </a:rPr>
              <a:t>-PIR</a:t>
            </a:r>
            <a:r>
              <a:rPr lang="en-US" altLang="x-none" sz="2000" dirty="0">
                <a:latin typeface="Times New Roman" panose="02020603050405020304" pitchFamily="2" charset="0"/>
                <a:ea typeface="PMingLiU" pitchFamily="2" charset="-120"/>
              </a:rPr>
              <a:t>(</a:t>
            </a:r>
            <a:r>
              <a:rPr lang="en-US" altLang="x-none" sz="2000" i="1" dirty="0">
                <a:latin typeface="Times New Roman" panose="02020603050405020304" pitchFamily="2" charset="0"/>
                <a:ea typeface="PMingLiU" pitchFamily="2" charset="-120"/>
              </a:rPr>
              <a:t>q</a:t>
            </a:r>
            <a:r>
              <a:rPr lang="en-US" altLang="x-none" sz="2000" dirty="0">
                <a:latin typeface="Times New Roman" panose="02020603050405020304" pitchFamily="2" charset="0"/>
                <a:ea typeface="PMingLiU" pitchFamily="2" charset="-120"/>
              </a:rPr>
              <a:t>, </a:t>
            </a:r>
            <a:r>
              <a:rPr lang="en-US" altLang="x-none" sz="2000" i="1" dirty="0">
                <a:latin typeface="Times New Roman" panose="02020603050405020304" pitchFamily="2" charset="0"/>
                <a:ea typeface="PMingLiU" pitchFamily="2" charset="-120"/>
              </a:rPr>
              <a:t>f</a:t>
            </a:r>
            <a:r>
              <a:rPr lang="en-US" altLang="x-none" sz="2000" dirty="0">
                <a:latin typeface="Times New Roman" panose="02020603050405020304" pitchFamily="2" charset="0"/>
                <a:ea typeface="PMingLiU" pitchFamily="2" charset="-120"/>
              </a:rPr>
              <a:t>(</a:t>
            </a:r>
            <a:r>
              <a:rPr lang="en-US" altLang="x-none" sz="2000" dirty="0">
                <a:latin typeface="Times New Roman" panose="02020603050405020304" pitchFamily="2" charset="0"/>
                <a:ea typeface="PMingLiU" pitchFamily="2" charset="-120"/>
                <a:sym typeface="Symbol" panose="05050102010706020507" pitchFamily="2" charset="2"/>
              </a:rPr>
              <a:t></a:t>
            </a:r>
            <a:r>
              <a:rPr lang="en-US" altLang="x-none" sz="2000" dirty="0">
                <a:latin typeface="Times New Roman" panose="02020603050405020304" pitchFamily="2" charset="0"/>
                <a:ea typeface="PMingLiU" pitchFamily="2" charset="-120"/>
              </a:rPr>
              <a:t>)), of query object </a:t>
            </a:r>
            <a:r>
              <a:rPr lang="en-US" altLang="x-none" sz="2000" i="1" dirty="0">
                <a:latin typeface="Times New Roman" panose="02020603050405020304" pitchFamily="2" charset="0"/>
                <a:ea typeface="PMingLiU" pitchFamily="2" charset="-120"/>
              </a:rPr>
              <a:t>q</a:t>
            </a:r>
            <a:r>
              <a:rPr lang="en-US" altLang="x-none" sz="2000" dirty="0">
                <a:latin typeface="Times New Roman" panose="02020603050405020304" pitchFamily="2" charset="0"/>
                <a:ea typeface="PMingLiU" pitchFamily="2" charset="-120"/>
              </a:rPr>
              <a:t> for each possible rank </a:t>
            </a:r>
            <a:r>
              <a:rPr lang="en-US" altLang="x-none" sz="2000" i="1" dirty="0">
                <a:latin typeface="Times New Roman" panose="02020603050405020304" pitchFamily="2" charset="0"/>
                <a:ea typeface="PMingLiU" pitchFamily="2" charset="-120"/>
              </a:rPr>
              <a:t>k</a:t>
            </a:r>
            <a:endParaRPr lang="en-US" altLang="x-none" sz="2000" dirty="0">
              <a:latin typeface="Times New Roman" panose="02020603050405020304" pitchFamily="2" charset="0"/>
              <a:ea typeface="PMingLiU" pitchFamily="2" charset="-120"/>
            </a:endParaRPr>
          </a:p>
        </p:txBody>
      </p:sp>
      <p:grpSp>
        <p:nvGrpSpPr>
          <p:cNvPr id="93199" name="组合 93198"/>
          <p:cNvGrpSpPr/>
          <p:nvPr/>
        </p:nvGrpSpPr>
        <p:grpSpPr>
          <a:xfrm>
            <a:off x="9753600" y="3581400"/>
            <a:ext cx="719138" cy="838200"/>
            <a:chOff x="0" y="0"/>
            <a:chExt cx="453" cy="528"/>
          </a:xfrm>
        </p:grpSpPr>
        <p:sp>
          <p:nvSpPr>
            <p:cNvPr id="93200" name="Line 23"/>
            <p:cNvSpPr/>
            <p:nvPr/>
          </p:nvSpPr>
          <p:spPr>
            <a:xfrm flipV="1">
              <a:off x="0" y="240"/>
              <a:ext cx="192" cy="288"/>
            </a:xfrm>
            <a:prstGeom prst="line">
              <a:avLst/>
            </a:prstGeom>
            <a:ln w="19050" cap="flat" cmpd="sng">
              <a:solidFill>
                <a:srgbClr val="FF0000"/>
              </a:solidFill>
              <a:prstDash val="solid"/>
              <a:headEnd type="none" w="med" len="med"/>
              <a:tailEnd type="none" w="med" len="med"/>
            </a:ln>
          </p:spPr>
        </p:sp>
        <p:sp>
          <p:nvSpPr>
            <p:cNvPr id="93201" name="Rectangle 24"/>
            <p:cNvSpPr/>
            <p:nvPr/>
          </p:nvSpPr>
          <p:spPr>
            <a:xfrm>
              <a:off x="0" y="0"/>
              <a:ext cx="453" cy="251"/>
            </a:xfrm>
            <a:prstGeom prst="rect">
              <a:avLst/>
            </a:prstGeom>
            <a:noFill/>
            <a:ln w="9525">
              <a:noFill/>
            </a:ln>
          </p:spPr>
          <p:txBody>
            <a:bodyPr wrap="none">
              <a:spAutoFit/>
            </a:bodyPr>
            <a:p>
              <a:r>
                <a:rPr lang="en-US" altLang="x-none" sz="2000" b="1" i="1" dirty="0">
                  <a:solidFill>
                    <a:srgbClr val="FF0000"/>
                  </a:solidFill>
                  <a:latin typeface="Times New Roman" panose="02020603050405020304" pitchFamily="2" charset="0"/>
                  <a:ea typeface="PMingLiU" pitchFamily="2" charset="-120"/>
                </a:rPr>
                <a:t>O</a:t>
              </a:r>
              <a:r>
                <a:rPr lang="en-US" altLang="x-none" sz="2000" b="1" dirty="0">
                  <a:solidFill>
                    <a:srgbClr val="FF0000"/>
                  </a:solidFill>
                  <a:latin typeface="Times New Roman" panose="02020603050405020304" pitchFamily="2" charset="0"/>
                  <a:ea typeface="PMingLiU" pitchFamily="2" charset="-120"/>
                </a:rPr>
                <a:t>(</a:t>
              </a:r>
              <a:r>
                <a:rPr lang="en-US" altLang="x-none" sz="2000" b="1" i="1" dirty="0">
                  <a:solidFill>
                    <a:srgbClr val="FF0000"/>
                  </a:solidFill>
                  <a:latin typeface="Times New Roman" panose="02020603050405020304" pitchFamily="2" charset="0"/>
                  <a:ea typeface="PMingLiU" pitchFamily="2" charset="-120"/>
                </a:rPr>
                <a:t>N</a:t>
              </a:r>
              <a:r>
                <a:rPr lang="en-US" altLang="x-none" sz="2000" b="1" dirty="0">
                  <a:solidFill>
                    <a:srgbClr val="FF0000"/>
                  </a:solidFill>
                  <a:latin typeface="Times New Roman" panose="02020603050405020304" pitchFamily="2" charset="0"/>
                  <a:ea typeface="PMingLiU" pitchFamily="2" charset="-120"/>
                </a:rPr>
                <a:t>)</a:t>
              </a:r>
              <a:endParaRPr lang="en-US" altLang="x-none" sz="2000" b="1" dirty="0">
                <a:solidFill>
                  <a:srgbClr val="FF0000"/>
                </a:solidFill>
                <a:latin typeface="Times New Roman" panose="02020603050405020304" pitchFamily="2" charset="0"/>
                <a:ea typeface="PMingLiU" pitchFamily="2" charset="-120"/>
              </a:endParaRPr>
            </a:p>
          </p:txBody>
        </p:sp>
      </p:grpSp>
      <p:sp>
        <p:nvSpPr>
          <p:cNvPr id="93202" name="WordArt 26"/>
          <p:cNvSpPr>
            <a:spLocks noTextEdit="1"/>
          </p:cNvSpPr>
          <p:nvPr/>
        </p:nvSpPr>
        <p:spPr>
          <a:xfrm>
            <a:off x="5562600" y="3429000"/>
            <a:ext cx="4238625" cy="720725"/>
          </a:xfrm>
          <a:prstGeom prst="rect">
            <a:avLst/>
          </a:prstGeom>
        </p:spPr>
        <p:txBody>
          <a:bodyPr wrap="none" fromWordArt="1">
            <a:prstTxWarp prst="textSlantUp">
              <a:avLst>
                <a:gd name="adj" fmla="val 32056"/>
              </a:avLst>
            </a:prstTxWarp>
            <a:normAutofit/>
          </a:bodyPr>
          <a:p>
            <a:pPr algn="ctr"/>
            <a:r>
              <a:rPr lang="zh-CN" altLang="en-US" sz="3600">
                <a:ln w="9525" cap="flat" cmpd="sng">
                  <a:solidFill>
                    <a:srgbClr val="CC99FF"/>
                  </a:solidFill>
                  <a:prstDash val="solid"/>
                  <a:headEnd type="none" w="med" len="med"/>
                  <a:tailEnd type="none" w="med" len="med"/>
                </a:ln>
                <a:gradFill rotWithShape="1">
                  <a:gsLst>
                    <a:gs pos="0">
                      <a:srgbClr val="6600CC"/>
                    </a:gs>
                    <a:gs pos="100000">
                      <a:srgbClr val="CC00CC"/>
                    </a:gs>
                  </a:gsLst>
                  <a:lin ang="5400000" scaled="1"/>
                  <a:tileRect/>
                </a:gradFill>
                <a:effectLst>
                  <a:outerShdw dist="53882" dir="2699999" algn="ctr" rotWithShape="0">
                    <a:srgbClr val="9999FF">
                      <a:alpha val="78999"/>
                    </a:srgbClr>
                  </a:outerShdw>
                </a:effectLst>
                <a:latin typeface="Times New Roman" panose="02020603050405020304" pitchFamily="2" charset="0"/>
                <a:ea typeface="Times New Roman" panose="02020603050405020304" pitchFamily="2" charset="0"/>
              </a:rPr>
              <a:t>Reduce the PIR Search Space!</a:t>
            </a:r>
            <a:endParaRPr lang="zh-CN" altLang="en-US" sz="3600">
              <a:ln w="9525" cap="flat" cmpd="sng">
                <a:solidFill>
                  <a:srgbClr val="CC99FF"/>
                </a:solidFill>
                <a:prstDash val="solid"/>
                <a:headEnd type="none" w="med" len="med"/>
                <a:tailEnd type="none" w="med" len="med"/>
              </a:ln>
              <a:gradFill rotWithShape="1">
                <a:gsLst>
                  <a:gs pos="0">
                    <a:srgbClr val="6600CC"/>
                  </a:gs>
                  <a:gs pos="100000">
                    <a:srgbClr val="CC00CC"/>
                  </a:gs>
                </a:gsLst>
                <a:lin ang="5400000" scaled="1"/>
                <a:tileRect/>
              </a:gradFill>
              <a:effectLst>
                <a:outerShdw dist="53882" dir="2699999" algn="ctr" rotWithShape="0">
                  <a:srgbClr val="9999FF">
                    <a:alpha val="78999"/>
                  </a:srgbClr>
                </a:outerShdw>
              </a:effectLst>
              <a:latin typeface="Times New Roman" panose="02020603050405020304" pitchFamily="2" charset="0"/>
              <a:ea typeface="Times New Roman" panose="02020603050405020304" pitchFamily="2"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95"/>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9319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3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3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5" grpId="0" bldLvl="0" animBg="1"/>
      <p:bldP spid="93197" grpId="0"/>
      <p:bldP spid="93198"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95235"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95236" name="Rectangle 2"/>
          <p:cNvSpPr>
            <a:spLocks noGrp="1"/>
          </p:cNvSpPr>
          <p:nvPr>
            <p:ph type="title"/>
          </p:nvPr>
        </p:nvSpPr>
        <p:spPr>
          <a:xfrm>
            <a:off x="1981200" y="277813"/>
            <a:ext cx="8229600" cy="1139825"/>
          </a:xfrm>
        </p:spPr>
        <p:txBody>
          <a:bodyPr vert="horz" wrap="square" anchor="t"/>
          <a:p>
            <a:r>
              <a:rPr lang="en-US" altLang="x-none" sz="4000" dirty="0">
                <a:latin typeface="Times New Roman" panose="02020603050405020304" pitchFamily="2" charset="0"/>
                <a:ea typeface="PMingLiU" pitchFamily="2" charset="-120"/>
              </a:rPr>
              <a:t>Reducing the Search Space </a:t>
            </a:r>
            <a:endParaRPr lang="en-US" altLang="x-none" sz="4000" dirty="0">
              <a:latin typeface="Times New Roman" panose="02020603050405020304" pitchFamily="2" charset="0"/>
              <a:ea typeface="PMingLiU" pitchFamily="2" charset="-120"/>
            </a:endParaRPr>
          </a:p>
        </p:txBody>
      </p:sp>
      <p:sp>
        <p:nvSpPr>
          <p:cNvPr id="95237" name="Rectangle 3"/>
          <p:cNvSpPr>
            <a:spLocks noGrp="1"/>
          </p:cNvSpPr>
          <p:nvPr>
            <p:ph type="body"/>
          </p:nvPr>
        </p:nvSpPr>
        <p:spPr>
          <a:xfrm>
            <a:off x="1981200" y="1600200"/>
            <a:ext cx="4114800" cy="4530725"/>
          </a:xfrm>
        </p:spPr>
        <p:txBody>
          <a:bodyPr vert="horz" wrap="square" anchor="t"/>
          <a:p>
            <a:pPr algn="just"/>
            <a:r>
              <a:rPr lang="en-US" altLang="x-none" sz="2600" dirty="0">
                <a:latin typeface="Times New Roman" panose="02020603050405020304" pitchFamily="2" charset="0"/>
                <a:ea typeface="PMingLiU" pitchFamily="2" charset="-120"/>
              </a:rPr>
              <a:t>Classify uncertain objects into 3 categories</a:t>
            </a:r>
            <a:endParaRPr lang="en-US" altLang="x-none" sz="2600" dirty="0">
              <a:latin typeface="Times New Roman" panose="02020603050405020304" pitchFamily="2" charset="0"/>
              <a:ea typeface="PMingLiU" pitchFamily="2" charset="-120"/>
            </a:endParaRPr>
          </a:p>
          <a:p>
            <a:pPr lvl="1" algn="just"/>
            <a:r>
              <a:rPr lang="en-US" altLang="x-none" sz="2200" i="1" dirty="0">
                <a:latin typeface="Times New Roman" panose="02020603050405020304" pitchFamily="2" charset="0"/>
                <a:ea typeface="PMingLiU" pitchFamily="2" charset="-120"/>
              </a:rPr>
              <a:t>R</a:t>
            </a:r>
            <a:r>
              <a:rPr lang="en-US" altLang="x-none" sz="2200" baseline="30000" dirty="0">
                <a:latin typeface="Times New Roman" panose="02020603050405020304" pitchFamily="2" charset="0"/>
                <a:ea typeface="PMingLiU" pitchFamily="2" charset="-120"/>
              </a:rPr>
              <a:t>+</a:t>
            </a:r>
            <a:r>
              <a:rPr lang="en-US" altLang="x-none" sz="2200" dirty="0">
                <a:latin typeface="Times New Roman" panose="02020603050405020304" pitchFamily="2" charset="0"/>
                <a:ea typeface="PMingLiU" pitchFamily="2" charset="-120"/>
              </a:rPr>
              <a:t> </a:t>
            </a:r>
            <a:r>
              <a:rPr lang="en-US" altLang="x-none" sz="2100" dirty="0">
                <a:latin typeface="Times New Roman" panose="02020603050405020304" pitchFamily="2" charset="0"/>
                <a:ea typeface="PMingLiU" pitchFamily="2" charset="-120"/>
              </a:rPr>
              <a:t>– a set of </a:t>
            </a:r>
            <a:r>
              <a:rPr lang="en-US" altLang="x-none" sz="2200" dirty="0">
                <a:latin typeface="Times New Roman" panose="02020603050405020304" pitchFamily="2" charset="0"/>
                <a:ea typeface="PMingLiU" pitchFamily="2" charset="-120"/>
              </a:rPr>
              <a:t>objects </a:t>
            </a:r>
            <a:r>
              <a:rPr lang="en-US" altLang="x-none" sz="2200" i="1" dirty="0">
                <a:latin typeface="Times New Roman" panose="02020603050405020304" pitchFamily="2" charset="0"/>
                <a:ea typeface="PMingLiU" pitchFamily="2" charset="-120"/>
              </a:rPr>
              <a:t>o</a:t>
            </a:r>
            <a:r>
              <a:rPr lang="en-US" altLang="x-none" sz="2200" dirty="0">
                <a:latin typeface="Times New Roman" panose="02020603050405020304" pitchFamily="2" charset="0"/>
                <a:ea typeface="PMingLiU" pitchFamily="2" charset="-120"/>
              </a:rPr>
              <a:t> with scores </a:t>
            </a:r>
            <a:r>
              <a:rPr lang="en-US" altLang="x-none" sz="2200" i="1" dirty="0">
                <a:latin typeface="Times New Roman" panose="02020603050405020304" pitchFamily="2" charset="0"/>
                <a:ea typeface="PMingLiU" pitchFamily="2" charset="-120"/>
              </a:rPr>
              <a:t>f</a:t>
            </a:r>
            <a:r>
              <a:rPr lang="en-US" altLang="x-none" sz="2200" dirty="0">
                <a:latin typeface="Times New Roman" panose="02020603050405020304" pitchFamily="2" charset="0"/>
                <a:ea typeface="PMingLiU" pitchFamily="2" charset="-120"/>
              </a:rPr>
              <a:t>(</a:t>
            </a:r>
            <a:r>
              <a:rPr lang="en-US" altLang="x-none" sz="2200" i="1" dirty="0">
                <a:latin typeface="Times New Roman" panose="02020603050405020304" pitchFamily="2" charset="0"/>
                <a:ea typeface="PMingLiU" pitchFamily="2" charset="-120"/>
              </a:rPr>
              <a:t>o</a:t>
            </a:r>
            <a:r>
              <a:rPr lang="en-US" altLang="x-none" sz="2200" dirty="0">
                <a:latin typeface="Times New Roman" panose="02020603050405020304" pitchFamily="2" charset="0"/>
                <a:ea typeface="PMingLiU" pitchFamily="2" charset="-120"/>
              </a:rPr>
              <a:t>) </a:t>
            </a:r>
            <a:r>
              <a:rPr lang="en-US" altLang="x-none" sz="2200" i="1" u="sng" dirty="0">
                <a:latin typeface="Times New Roman" panose="02020603050405020304" pitchFamily="2" charset="0"/>
                <a:ea typeface="PMingLiU" pitchFamily="2" charset="-120"/>
              </a:rPr>
              <a:t>definitely</a:t>
            </a:r>
            <a:r>
              <a:rPr lang="en-US" altLang="x-none" sz="2200" u="sng" dirty="0">
                <a:latin typeface="Times New Roman" panose="02020603050405020304" pitchFamily="2" charset="0"/>
                <a:ea typeface="PMingLiU" pitchFamily="2" charset="-120"/>
              </a:rPr>
              <a:t> </a:t>
            </a:r>
            <a:r>
              <a:rPr lang="en-US" altLang="x-none" sz="2200" i="1" u="sng" dirty="0">
                <a:latin typeface="Times New Roman" panose="02020603050405020304" pitchFamily="2" charset="0"/>
                <a:ea typeface="PMingLiU" pitchFamily="2" charset="-120"/>
              </a:rPr>
              <a:t>larger</a:t>
            </a:r>
            <a:r>
              <a:rPr lang="en-US" altLang="x-none" sz="2200" dirty="0">
                <a:latin typeface="Times New Roman" panose="02020603050405020304" pitchFamily="2" charset="0"/>
                <a:ea typeface="PMingLiU" pitchFamily="2" charset="-120"/>
              </a:rPr>
              <a:t> </a:t>
            </a:r>
            <a:r>
              <a:rPr lang="en-US" altLang="x-none" sz="2200" i="1" u="sng" dirty="0">
                <a:latin typeface="Times New Roman" panose="02020603050405020304" pitchFamily="2" charset="0"/>
                <a:ea typeface="PMingLiU" pitchFamily="2" charset="-120"/>
              </a:rPr>
              <a:t>than</a:t>
            </a:r>
            <a:r>
              <a:rPr lang="en-US" altLang="x-none" sz="2200" dirty="0">
                <a:latin typeface="Times New Roman" panose="02020603050405020304" pitchFamily="2" charset="0"/>
                <a:ea typeface="PMingLiU" pitchFamily="2" charset="-120"/>
              </a:rPr>
              <a:t> </a:t>
            </a:r>
            <a:r>
              <a:rPr lang="en-US" altLang="x-none" sz="2200" i="1" dirty="0">
                <a:latin typeface="Times New Roman" panose="02020603050405020304" pitchFamily="2" charset="0"/>
                <a:ea typeface="PMingLiU" pitchFamily="2" charset="-120"/>
              </a:rPr>
              <a:t>f</a:t>
            </a:r>
            <a:r>
              <a:rPr lang="en-US" altLang="x-none" sz="2200" dirty="0">
                <a:latin typeface="Times New Roman" panose="02020603050405020304" pitchFamily="2" charset="0"/>
                <a:ea typeface="PMingLiU" pitchFamily="2" charset="-120"/>
              </a:rPr>
              <a:t>(</a:t>
            </a:r>
            <a:r>
              <a:rPr lang="en-US" altLang="x-none" sz="2200" i="1" dirty="0">
                <a:latin typeface="Times New Roman" panose="02020603050405020304" pitchFamily="2" charset="0"/>
                <a:ea typeface="PMingLiU" pitchFamily="2" charset="-120"/>
              </a:rPr>
              <a:t>q</a:t>
            </a:r>
            <a:r>
              <a:rPr lang="en-US" altLang="x-none" sz="2200" dirty="0">
                <a:latin typeface="Times New Roman" panose="02020603050405020304" pitchFamily="2" charset="0"/>
                <a:ea typeface="PMingLiU" pitchFamily="2" charset="-120"/>
              </a:rPr>
              <a:t>)</a:t>
            </a:r>
            <a:endParaRPr lang="en-US" altLang="x-none" sz="2200" dirty="0">
              <a:latin typeface="Times New Roman" panose="02020603050405020304" pitchFamily="2" charset="0"/>
              <a:ea typeface="PMingLiU" pitchFamily="2" charset="-120"/>
            </a:endParaRPr>
          </a:p>
          <a:p>
            <a:pPr lvl="1" algn="just"/>
            <a:r>
              <a:rPr lang="en-US" altLang="x-none" sz="2200" i="1" dirty="0">
                <a:latin typeface="Times New Roman" panose="02020603050405020304" pitchFamily="2" charset="0"/>
                <a:ea typeface="PMingLiU" pitchFamily="2" charset="-120"/>
              </a:rPr>
              <a:t>R</a:t>
            </a:r>
            <a:r>
              <a:rPr lang="en-US" altLang="x-none" sz="2200" baseline="-25000" dirty="0">
                <a:latin typeface="Times New Roman" panose="02020603050405020304" pitchFamily="2" charset="0"/>
                <a:ea typeface="PMingLiU" pitchFamily="2" charset="-120"/>
              </a:rPr>
              <a:t>0</a:t>
            </a:r>
            <a:r>
              <a:rPr lang="en-US" altLang="x-none" sz="2200" dirty="0">
                <a:latin typeface="Times New Roman" panose="02020603050405020304" pitchFamily="2" charset="0"/>
                <a:ea typeface="PMingLiU" pitchFamily="2" charset="-120"/>
              </a:rPr>
              <a:t> </a:t>
            </a:r>
            <a:r>
              <a:rPr lang="en-US" altLang="x-none" sz="2100" dirty="0">
                <a:latin typeface="Times New Roman" panose="02020603050405020304" pitchFamily="2" charset="0"/>
                <a:ea typeface="PMingLiU" pitchFamily="2" charset="-120"/>
              </a:rPr>
              <a:t>– a set of </a:t>
            </a:r>
            <a:r>
              <a:rPr lang="en-US" altLang="x-none" sz="2200" dirty="0">
                <a:latin typeface="Times New Roman" panose="02020603050405020304" pitchFamily="2" charset="0"/>
                <a:ea typeface="PMingLiU" pitchFamily="2" charset="-120"/>
              </a:rPr>
              <a:t>objects </a:t>
            </a:r>
            <a:r>
              <a:rPr lang="en-US" altLang="x-none" sz="2200" i="1" dirty="0">
                <a:latin typeface="Times New Roman" panose="02020603050405020304" pitchFamily="2" charset="0"/>
                <a:ea typeface="PMingLiU" pitchFamily="2" charset="-120"/>
              </a:rPr>
              <a:t>o</a:t>
            </a:r>
            <a:r>
              <a:rPr lang="en-US" altLang="x-none" sz="2200" dirty="0">
                <a:latin typeface="Times New Roman" panose="02020603050405020304" pitchFamily="2" charset="0"/>
                <a:ea typeface="PMingLiU" pitchFamily="2" charset="-120"/>
              </a:rPr>
              <a:t> that </a:t>
            </a:r>
            <a:r>
              <a:rPr lang="en-US" altLang="x-none" sz="2200" i="1" u="sng" dirty="0">
                <a:latin typeface="Times New Roman" panose="02020603050405020304" pitchFamily="2" charset="0"/>
                <a:ea typeface="PMingLiU" pitchFamily="2" charset="-120"/>
              </a:rPr>
              <a:t>might</a:t>
            </a:r>
            <a:r>
              <a:rPr lang="en-US" altLang="x-none" sz="2200" dirty="0">
                <a:latin typeface="Times New Roman" panose="02020603050405020304" pitchFamily="2" charset="0"/>
                <a:ea typeface="PMingLiU" pitchFamily="2" charset="-120"/>
              </a:rPr>
              <a:t> have scores </a:t>
            </a:r>
            <a:r>
              <a:rPr lang="en-US" altLang="x-none" sz="2200" i="1" dirty="0">
                <a:latin typeface="Times New Roman" panose="02020603050405020304" pitchFamily="2" charset="0"/>
                <a:ea typeface="PMingLiU" pitchFamily="2" charset="-120"/>
              </a:rPr>
              <a:t>f</a:t>
            </a:r>
            <a:r>
              <a:rPr lang="en-US" altLang="x-none" sz="2200" dirty="0">
                <a:latin typeface="Times New Roman" panose="02020603050405020304" pitchFamily="2" charset="0"/>
                <a:ea typeface="PMingLiU" pitchFamily="2" charset="-120"/>
              </a:rPr>
              <a:t>(</a:t>
            </a:r>
            <a:r>
              <a:rPr lang="en-US" altLang="x-none" sz="2200" i="1" dirty="0">
                <a:latin typeface="Times New Roman" panose="02020603050405020304" pitchFamily="2" charset="0"/>
                <a:ea typeface="PMingLiU" pitchFamily="2" charset="-120"/>
              </a:rPr>
              <a:t>o</a:t>
            </a:r>
            <a:r>
              <a:rPr lang="en-US" altLang="x-none" sz="2200" dirty="0">
                <a:latin typeface="Times New Roman" panose="02020603050405020304" pitchFamily="2" charset="0"/>
                <a:ea typeface="PMingLiU" pitchFamily="2" charset="-120"/>
              </a:rPr>
              <a:t>) </a:t>
            </a:r>
            <a:r>
              <a:rPr lang="en-US" altLang="x-none" sz="2200" i="1" u="sng" dirty="0">
                <a:latin typeface="Times New Roman" panose="02020603050405020304" pitchFamily="2" charset="0"/>
                <a:ea typeface="PMingLiU" pitchFamily="2" charset="-120"/>
              </a:rPr>
              <a:t>equal</a:t>
            </a:r>
            <a:r>
              <a:rPr lang="en-US" altLang="x-none" sz="2200" dirty="0">
                <a:latin typeface="Times New Roman" panose="02020603050405020304" pitchFamily="2" charset="0"/>
                <a:ea typeface="PMingLiU" pitchFamily="2" charset="-120"/>
              </a:rPr>
              <a:t> </a:t>
            </a:r>
            <a:r>
              <a:rPr lang="en-US" altLang="x-none" sz="2200" i="1" u="sng" dirty="0">
                <a:latin typeface="Times New Roman" panose="02020603050405020304" pitchFamily="2" charset="0"/>
                <a:ea typeface="PMingLiU" pitchFamily="2" charset="-120"/>
              </a:rPr>
              <a:t>to</a:t>
            </a:r>
            <a:r>
              <a:rPr lang="en-US" altLang="x-none" sz="2200" dirty="0">
                <a:latin typeface="Times New Roman" panose="02020603050405020304" pitchFamily="2" charset="0"/>
                <a:ea typeface="PMingLiU" pitchFamily="2" charset="-120"/>
              </a:rPr>
              <a:t> </a:t>
            </a:r>
            <a:r>
              <a:rPr lang="en-US" altLang="x-none" sz="2200" i="1" dirty="0">
                <a:latin typeface="Times New Roman" panose="02020603050405020304" pitchFamily="2" charset="0"/>
                <a:ea typeface="PMingLiU" pitchFamily="2" charset="-120"/>
              </a:rPr>
              <a:t>f</a:t>
            </a:r>
            <a:r>
              <a:rPr lang="en-US" altLang="x-none" sz="2200" dirty="0">
                <a:latin typeface="Times New Roman" panose="02020603050405020304" pitchFamily="2" charset="0"/>
                <a:ea typeface="PMingLiU" pitchFamily="2" charset="-120"/>
              </a:rPr>
              <a:t>(</a:t>
            </a:r>
            <a:r>
              <a:rPr lang="en-US" altLang="x-none" sz="2200" i="1" dirty="0">
                <a:latin typeface="Times New Roman" panose="02020603050405020304" pitchFamily="2" charset="0"/>
                <a:ea typeface="PMingLiU" pitchFamily="2" charset="-120"/>
              </a:rPr>
              <a:t>q</a:t>
            </a:r>
            <a:r>
              <a:rPr lang="en-US" altLang="x-none" sz="2200" dirty="0">
                <a:latin typeface="Times New Roman" panose="02020603050405020304" pitchFamily="2" charset="0"/>
                <a:ea typeface="PMingLiU" pitchFamily="2" charset="-120"/>
              </a:rPr>
              <a:t>)</a:t>
            </a:r>
            <a:endParaRPr lang="en-US" altLang="x-none" sz="2200" dirty="0">
              <a:latin typeface="Times New Roman" panose="02020603050405020304" pitchFamily="2" charset="0"/>
              <a:ea typeface="PMingLiU" pitchFamily="2" charset="-120"/>
            </a:endParaRPr>
          </a:p>
          <a:p>
            <a:pPr lvl="1" algn="just"/>
            <a:r>
              <a:rPr lang="en-US" altLang="x-none" sz="2200" i="1" dirty="0">
                <a:latin typeface="Times New Roman" panose="02020603050405020304" pitchFamily="2" charset="0"/>
                <a:ea typeface="PMingLiU" pitchFamily="2" charset="-120"/>
              </a:rPr>
              <a:t>R</a:t>
            </a:r>
            <a:r>
              <a:rPr lang="en-US" altLang="x-none" sz="2200" baseline="30000" dirty="0">
                <a:latin typeface="Times New Roman" panose="02020603050405020304" pitchFamily="2" charset="0"/>
                <a:ea typeface="PMingLiU" pitchFamily="2" charset="-120"/>
              </a:rPr>
              <a:t>-</a:t>
            </a:r>
            <a:r>
              <a:rPr lang="en-US" altLang="x-none" sz="2200" dirty="0">
                <a:latin typeface="Times New Roman" panose="02020603050405020304" pitchFamily="2" charset="0"/>
                <a:ea typeface="PMingLiU" pitchFamily="2" charset="-120"/>
              </a:rPr>
              <a:t> </a:t>
            </a:r>
            <a:r>
              <a:rPr lang="en-US" altLang="x-none" sz="2100" dirty="0">
                <a:latin typeface="Times New Roman" panose="02020603050405020304" pitchFamily="2" charset="0"/>
                <a:ea typeface="PMingLiU" pitchFamily="2" charset="-120"/>
              </a:rPr>
              <a:t>– a set of </a:t>
            </a:r>
            <a:r>
              <a:rPr lang="en-US" altLang="x-none" sz="2200" dirty="0">
                <a:latin typeface="Times New Roman" panose="02020603050405020304" pitchFamily="2" charset="0"/>
                <a:ea typeface="PMingLiU" pitchFamily="2" charset="-120"/>
              </a:rPr>
              <a:t>objects </a:t>
            </a:r>
            <a:r>
              <a:rPr lang="en-US" altLang="x-none" sz="2200" i="1" dirty="0">
                <a:latin typeface="Times New Roman" panose="02020603050405020304" pitchFamily="2" charset="0"/>
                <a:ea typeface="PMingLiU" pitchFamily="2" charset="-120"/>
              </a:rPr>
              <a:t>o</a:t>
            </a:r>
            <a:r>
              <a:rPr lang="en-US" altLang="x-none" sz="2200" dirty="0">
                <a:latin typeface="Times New Roman" panose="02020603050405020304" pitchFamily="2" charset="0"/>
                <a:ea typeface="PMingLiU" pitchFamily="2" charset="-120"/>
              </a:rPr>
              <a:t> with scores </a:t>
            </a:r>
            <a:r>
              <a:rPr lang="en-US" altLang="x-none" sz="2200" i="1" dirty="0">
                <a:latin typeface="Times New Roman" panose="02020603050405020304" pitchFamily="2" charset="0"/>
                <a:ea typeface="PMingLiU" pitchFamily="2" charset="-120"/>
              </a:rPr>
              <a:t>f</a:t>
            </a:r>
            <a:r>
              <a:rPr lang="en-US" altLang="x-none" sz="2200" dirty="0">
                <a:latin typeface="Times New Roman" panose="02020603050405020304" pitchFamily="2" charset="0"/>
                <a:ea typeface="PMingLiU" pitchFamily="2" charset="-120"/>
              </a:rPr>
              <a:t>(</a:t>
            </a:r>
            <a:r>
              <a:rPr lang="en-US" altLang="x-none" sz="2200" i="1" dirty="0">
                <a:latin typeface="Times New Roman" panose="02020603050405020304" pitchFamily="2" charset="0"/>
                <a:ea typeface="PMingLiU" pitchFamily="2" charset="-120"/>
              </a:rPr>
              <a:t>o</a:t>
            </a:r>
            <a:r>
              <a:rPr lang="en-US" altLang="x-none" sz="2200" dirty="0">
                <a:latin typeface="Times New Roman" panose="02020603050405020304" pitchFamily="2" charset="0"/>
                <a:ea typeface="PMingLiU" pitchFamily="2" charset="-120"/>
              </a:rPr>
              <a:t>) </a:t>
            </a:r>
            <a:r>
              <a:rPr lang="en-US" altLang="x-none" sz="2200" i="1" u="sng" dirty="0">
                <a:latin typeface="Times New Roman" panose="02020603050405020304" pitchFamily="2" charset="0"/>
                <a:ea typeface="PMingLiU" pitchFamily="2" charset="-120"/>
              </a:rPr>
              <a:t>definitely smaller</a:t>
            </a:r>
            <a:r>
              <a:rPr lang="en-US" altLang="x-none" sz="2200" dirty="0">
                <a:latin typeface="Times New Roman" panose="02020603050405020304" pitchFamily="2" charset="0"/>
                <a:ea typeface="PMingLiU" pitchFamily="2" charset="-120"/>
              </a:rPr>
              <a:t> </a:t>
            </a:r>
            <a:r>
              <a:rPr lang="en-US" altLang="x-none" sz="2200" i="1" u="sng" dirty="0">
                <a:latin typeface="Times New Roman" panose="02020603050405020304" pitchFamily="2" charset="0"/>
                <a:ea typeface="PMingLiU" pitchFamily="2" charset="-120"/>
              </a:rPr>
              <a:t>than</a:t>
            </a:r>
            <a:r>
              <a:rPr lang="en-US" altLang="x-none" sz="2200" dirty="0">
                <a:latin typeface="Times New Roman" panose="02020603050405020304" pitchFamily="2" charset="0"/>
                <a:ea typeface="PMingLiU" pitchFamily="2" charset="-120"/>
              </a:rPr>
              <a:t> </a:t>
            </a:r>
            <a:r>
              <a:rPr lang="en-US" altLang="x-none" sz="2200" i="1" dirty="0">
                <a:latin typeface="Times New Roman" panose="02020603050405020304" pitchFamily="2" charset="0"/>
                <a:ea typeface="PMingLiU" pitchFamily="2" charset="-120"/>
              </a:rPr>
              <a:t>f</a:t>
            </a:r>
            <a:r>
              <a:rPr lang="en-US" altLang="x-none" sz="2200" dirty="0">
                <a:latin typeface="Times New Roman" panose="02020603050405020304" pitchFamily="2" charset="0"/>
                <a:ea typeface="PMingLiU" pitchFamily="2" charset="-120"/>
              </a:rPr>
              <a:t>(</a:t>
            </a:r>
            <a:r>
              <a:rPr lang="en-US" altLang="x-none" sz="2200" i="1" dirty="0">
                <a:latin typeface="Times New Roman" panose="02020603050405020304" pitchFamily="2" charset="0"/>
                <a:ea typeface="PMingLiU" pitchFamily="2" charset="-120"/>
              </a:rPr>
              <a:t>q</a:t>
            </a:r>
            <a:r>
              <a:rPr lang="en-US" altLang="x-none" sz="2200" dirty="0">
                <a:latin typeface="Times New Roman" panose="02020603050405020304" pitchFamily="2" charset="0"/>
                <a:ea typeface="PMingLiU" pitchFamily="2" charset="-120"/>
              </a:rPr>
              <a:t>)</a:t>
            </a:r>
            <a:endParaRPr lang="en-US" altLang="x-none" sz="2200" dirty="0">
              <a:latin typeface="Times New Roman" panose="02020603050405020304" pitchFamily="2" charset="0"/>
              <a:ea typeface="PMingLiU" pitchFamily="2" charset="-120"/>
            </a:endParaRPr>
          </a:p>
        </p:txBody>
      </p:sp>
      <p:graphicFrame>
        <p:nvGraphicFramePr>
          <p:cNvPr id="95238" name="Object 17"/>
          <p:cNvGraphicFramePr>
            <a:graphicFrameLocks noChangeAspect="1"/>
          </p:cNvGraphicFramePr>
          <p:nvPr/>
        </p:nvGraphicFramePr>
        <p:xfrm>
          <a:off x="6096000" y="1447800"/>
          <a:ext cx="4297363" cy="3787775"/>
        </p:xfrm>
        <a:graphic>
          <a:graphicData uri="http://schemas.openxmlformats.org/presentationml/2006/ole">
            <mc:AlternateContent xmlns:mc="http://schemas.openxmlformats.org/markup-compatibility/2006">
              <mc:Choice xmlns:v="urn:schemas-microsoft-com:vml" Requires="v">
                <p:oleObj spid="_x0000_s3122" name="" r:id="rId1" imgW="4387850" imgH="3867150" progId="MSDraw.1.01">
                  <p:embed/>
                </p:oleObj>
              </mc:Choice>
              <mc:Fallback>
                <p:oleObj name="" r:id="rId1" imgW="4387850" imgH="3867150" progId="MSDraw.1.01">
                  <p:embed/>
                  <p:pic>
                    <p:nvPicPr>
                      <p:cNvPr id="0" name="图片 3121"/>
                      <p:cNvPicPr/>
                      <p:nvPr/>
                    </p:nvPicPr>
                    <p:blipFill>
                      <a:blip r:embed="rId2"/>
                      <a:stretch>
                        <a:fillRect/>
                      </a:stretch>
                    </p:blipFill>
                    <p:spPr>
                      <a:xfrm>
                        <a:off x="6096000" y="1447800"/>
                        <a:ext cx="4297363" cy="3787775"/>
                      </a:xfrm>
                      <a:prstGeom prst="rect">
                        <a:avLst/>
                      </a:prstGeom>
                      <a:noFill/>
                      <a:ln w="38100">
                        <a:noFill/>
                        <a:miter/>
                      </a:ln>
                    </p:spPr>
                  </p:pic>
                </p:oleObj>
              </mc:Fallback>
            </mc:AlternateContent>
          </a:graphicData>
        </a:graphic>
      </p:graphicFrame>
      <p:sp>
        <p:nvSpPr>
          <p:cNvPr id="95239" name="Line 18"/>
          <p:cNvSpPr/>
          <p:nvPr/>
        </p:nvSpPr>
        <p:spPr>
          <a:xfrm>
            <a:off x="6858000" y="1600200"/>
            <a:ext cx="2843213" cy="3233738"/>
          </a:xfrm>
          <a:prstGeom prst="line">
            <a:avLst/>
          </a:prstGeom>
          <a:ln w="9525" cap="flat" cmpd="sng">
            <a:solidFill>
              <a:srgbClr val="FF0000"/>
            </a:solidFill>
            <a:prstDash val="lgDash"/>
            <a:headEnd type="none" w="med" len="med"/>
            <a:tailEnd type="none" w="med" len="med"/>
          </a:ln>
        </p:spPr>
      </p:sp>
      <p:graphicFrame>
        <p:nvGraphicFramePr>
          <p:cNvPr id="95240" name="Object 19"/>
          <p:cNvGraphicFramePr>
            <a:graphicFrameLocks noChangeAspect="1"/>
          </p:cNvGraphicFramePr>
          <p:nvPr/>
        </p:nvGraphicFramePr>
        <p:xfrm>
          <a:off x="8382000" y="3352800"/>
          <a:ext cx="246063" cy="246063"/>
        </p:xfrm>
        <a:graphic>
          <a:graphicData uri="http://schemas.openxmlformats.org/presentationml/2006/ole">
            <mc:AlternateContent xmlns:mc="http://schemas.openxmlformats.org/markup-compatibility/2006">
              <mc:Choice xmlns:v="urn:schemas-microsoft-com:vml" Requires="v">
                <p:oleObj spid="_x0000_s3123" name="" r:id="rId3" imgW="247015" imgH="247015" progId="MSDraw.1.01">
                  <p:embed/>
                </p:oleObj>
              </mc:Choice>
              <mc:Fallback>
                <p:oleObj name="" r:id="rId3" imgW="247015" imgH="247015" progId="MSDraw.1.01">
                  <p:embed/>
                  <p:pic>
                    <p:nvPicPr>
                      <p:cNvPr id="0" name="图片 3122"/>
                      <p:cNvPicPr/>
                      <p:nvPr/>
                    </p:nvPicPr>
                    <p:blipFill>
                      <a:blip r:embed="rId4"/>
                      <a:stretch>
                        <a:fillRect/>
                      </a:stretch>
                    </p:blipFill>
                    <p:spPr>
                      <a:xfrm>
                        <a:off x="8382000" y="3352800"/>
                        <a:ext cx="246063" cy="246063"/>
                      </a:xfrm>
                      <a:prstGeom prst="rect">
                        <a:avLst/>
                      </a:prstGeom>
                      <a:noFill/>
                      <a:ln w="38100">
                        <a:noFill/>
                        <a:miter/>
                      </a:ln>
                    </p:spPr>
                  </p:pic>
                </p:oleObj>
              </mc:Fallback>
            </mc:AlternateContent>
          </a:graphicData>
        </a:graphic>
      </p:graphicFrame>
      <p:sp>
        <p:nvSpPr>
          <p:cNvPr id="95241" name="Oval 21"/>
          <p:cNvSpPr/>
          <p:nvPr/>
        </p:nvSpPr>
        <p:spPr>
          <a:xfrm rot="2345135">
            <a:off x="8382000" y="1752600"/>
            <a:ext cx="1524000" cy="895350"/>
          </a:xfrm>
          <a:prstGeom prst="ellipse">
            <a:avLst/>
          </a:prstGeom>
          <a:solidFill>
            <a:srgbClr val="FFFF00">
              <a:alpha val="14999"/>
            </a:srgbClr>
          </a:solidFill>
          <a:ln w="28575" cap="flat" cmpd="sng">
            <a:solidFill>
              <a:srgbClr val="FF6600"/>
            </a:solidFill>
            <a:prstDash val="solid"/>
            <a:headEnd type="none" w="med" len="med"/>
            <a:tailEnd type="none" w="med" len="med"/>
          </a:ln>
        </p:spPr>
        <p:txBody>
          <a:bodyPr wrap="none" anchor="ctr"/>
          <a:p>
            <a:endParaRPr lang="zh-TW" altLang="en-US" dirty="0">
              <a:latin typeface="Arial" panose="020B0604020202020204" pitchFamily="34" charset="0"/>
            </a:endParaRPr>
          </a:p>
        </p:txBody>
      </p:sp>
      <p:sp>
        <p:nvSpPr>
          <p:cNvPr id="95242" name="Text Box 22"/>
          <p:cNvSpPr txBox="1"/>
          <p:nvPr/>
        </p:nvSpPr>
        <p:spPr>
          <a:xfrm>
            <a:off x="9448800" y="1371600"/>
            <a:ext cx="499110" cy="460375"/>
          </a:xfrm>
          <a:prstGeom prst="rect">
            <a:avLst/>
          </a:prstGeom>
          <a:noFill/>
          <a:ln w="9525">
            <a:noFill/>
          </a:ln>
        </p:spPr>
        <p:txBody>
          <a:bodyPr wrap="none">
            <a:spAutoFit/>
          </a:bodyPr>
          <a:p>
            <a:r>
              <a:rPr lang="en-US" altLang="x-none" sz="2400" b="1" i="1" dirty="0">
                <a:solidFill>
                  <a:srgbClr val="FF6600"/>
                </a:solidFill>
                <a:latin typeface="Times New Roman" panose="02020603050405020304" pitchFamily="2" charset="0"/>
                <a:ea typeface="PMingLiU" pitchFamily="2" charset="-120"/>
              </a:rPr>
              <a:t>R</a:t>
            </a:r>
            <a:r>
              <a:rPr lang="en-US" altLang="x-none" sz="2400" b="1" baseline="30000" dirty="0">
                <a:solidFill>
                  <a:srgbClr val="FF6600"/>
                </a:solidFill>
                <a:latin typeface="Times New Roman" panose="02020603050405020304" pitchFamily="2" charset="0"/>
                <a:ea typeface="PMingLiU" pitchFamily="2" charset="-120"/>
              </a:rPr>
              <a:t>+</a:t>
            </a:r>
            <a:endParaRPr lang="en-US" altLang="x-none" sz="2400" b="1" baseline="30000" dirty="0">
              <a:solidFill>
                <a:srgbClr val="FF6600"/>
              </a:solidFill>
              <a:latin typeface="Times New Roman" panose="02020603050405020304" pitchFamily="2" charset="0"/>
              <a:ea typeface="PMingLiU" pitchFamily="2" charset="-120"/>
            </a:endParaRPr>
          </a:p>
        </p:txBody>
      </p:sp>
      <p:sp>
        <p:nvSpPr>
          <p:cNvPr id="95243" name="Freeform 23"/>
          <p:cNvSpPr/>
          <p:nvPr/>
        </p:nvSpPr>
        <p:spPr>
          <a:xfrm>
            <a:off x="6748463" y="1708150"/>
            <a:ext cx="3175000" cy="2879725"/>
          </a:xfrm>
          <a:custGeom>
            <a:avLst/>
            <a:gdLst>
              <a:gd name="txL" fmla="*/ 0 w 2000"/>
              <a:gd name="txT" fmla="*/ 0 h 1814"/>
              <a:gd name="txR" fmla="*/ 2000 w 2000"/>
              <a:gd name="txB" fmla="*/ 1814 h 1814"/>
            </a:gdLst>
            <a:ahLst/>
            <a:cxnLst>
              <a:cxn ang="0">
                <a:pos x="314" y="5"/>
              </a:cxn>
              <a:cxn ang="0">
                <a:pos x="165" y="28"/>
              </a:cxn>
              <a:cxn ang="0">
                <a:pos x="69" y="124"/>
              </a:cxn>
              <a:cxn ang="0">
                <a:pos x="21" y="220"/>
              </a:cxn>
              <a:cxn ang="0">
                <a:pos x="1" y="368"/>
              </a:cxn>
              <a:cxn ang="0">
                <a:pos x="30" y="531"/>
              </a:cxn>
              <a:cxn ang="0">
                <a:pos x="158" y="609"/>
              </a:cxn>
              <a:cxn ang="0">
                <a:pos x="350" y="645"/>
              </a:cxn>
              <a:cxn ang="0">
                <a:pos x="577" y="666"/>
              </a:cxn>
              <a:cxn ang="0">
                <a:pos x="727" y="688"/>
              </a:cxn>
              <a:cxn ang="0">
                <a:pos x="919" y="744"/>
              </a:cxn>
              <a:cxn ang="0">
                <a:pos x="1118" y="880"/>
              </a:cxn>
              <a:cxn ang="0">
                <a:pos x="1317" y="1114"/>
              </a:cxn>
              <a:cxn ang="0">
                <a:pos x="1452" y="1406"/>
              </a:cxn>
              <a:cxn ang="0">
                <a:pos x="1557" y="1756"/>
              </a:cxn>
              <a:cxn ang="0">
                <a:pos x="1893" y="1756"/>
              </a:cxn>
              <a:cxn ang="0">
                <a:pos x="1989" y="1516"/>
              </a:cxn>
              <a:cxn ang="0">
                <a:pos x="1957" y="1228"/>
              </a:cxn>
              <a:cxn ang="0">
                <a:pos x="1797" y="1036"/>
              </a:cxn>
              <a:cxn ang="0">
                <a:pos x="1509" y="796"/>
              </a:cxn>
              <a:cxn ang="0">
                <a:pos x="1125" y="424"/>
              </a:cxn>
              <a:cxn ang="0">
                <a:pos x="741" y="172"/>
              </a:cxn>
              <a:cxn ang="0">
                <a:pos x="405" y="28"/>
              </a:cxn>
              <a:cxn ang="0">
                <a:pos x="250" y="5"/>
              </a:cxn>
            </a:cxnLst>
            <a:rect l="txL" t="txT" r="txR" b="txB"/>
            <a:pathLst>
              <a:path w="2000" h="1814">
                <a:moveTo>
                  <a:pt x="314" y="5"/>
                </a:moveTo>
                <a:cubicBezTo>
                  <a:pt x="287" y="9"/>
                  <a:pt x="206" y="8"/>
                  <a:pt x="165" y="28"/>
                </a:cubicBezTo>
                <a:cubicBezTo>
                  <a:pt x="124" y="48"/>
                  <a:pt x="93" y="92"/>
                  <a:pt x="69" y="124"/>
                </a:cubicBezTo>
                <a:cubicBezTo>
                  <a:pt x="45" y="156"/>
                  <a:pt x="32" y="179"/>
                  <a:pt x="21" y="220"/>
                </a:cubicBezTo>
                <a:cubicBezTo>
                  <a:pt x="10" y="261"/>
                  <a:pt x="0" y="316"/>
                  <a:pt x="1" y="368"/>
                </a:cubicBezTo>
                <a:cubicBezTo>
                  <a:pt x="2" y="420"/>
                  <a:pt x="4" y="491"/>
                  <a:pt x="30" y="531"/>
                </a:cubicBezTo>
                <a:cubicBezTo>
                  <a:pt x="56" y="571"/>
                  <a:pt x="105" y="590"/>
                  <a:pt x="158" y="609"/>
                </a:cubicBezTo>
                <a:cubicBezTo>
                  <a:pt x="211" y="628"/>
                  <a:pt x="280" y="636"/>
                  <a:pt x="350" y="645"/>
                </a:cubicBezTo>
                <a:cubicBezTo>
                  <a:pt x="420" y="654"/>
                  <a:pt x="514" y="659"/>
                  <a:pt x="577" y="666"/>
                </a:cubicBezTo>
                <a:cubicBezTo>
                  <a:pt x="640" y="673"/>
                  <a:pt x="670" y="675"/>
                  <a:pt x="727" y="688"/>
                </a:cubicBezTo>
                <a:cubicBezTo>
                  <a:pt x="784" y="701"/>
                  <a:pt x="854" y="712"/>
                  <a:pt x="919" y="744"/>
                </a:cubicBezTo>
                <a:cubicBezTo>
                  <a:pt x="984" y="776"/>
                  <a:pt x="1052" y="818"/>
                  <a:pt x="1118" y="880"/>
                </a:cubicBezTo>
                <a:cubicBezTo>
                  <a:pt x="1184" y="942"/>
                  <a:pt x="1261" y="1026"/>
                  <a:pt x="1317" y="1114"/>
                </a:cubicBezTo>
                <a:cubicBezTo>
                  <a:pt x="1373" y="1202"/>
                  <a:pt x="1412" y="1299"/>
                  <a:pt x="1452" y="1406"/>
                </a:cubicBezTo>
                <a:cubicBezTo>
                  <a:pt x="1492" y="1513"/>
                  <a:pt x="1483" y="1698"/>
                  <a:pt x="1557" y="1756"/>
                </a:cubicBezTo>
                <a:cubicBezTo>
                  <a:pt x="1631" y="1814"/>
                  <a:pt x="1821" y="1796"/>
                  <a:pt x="1893" y="1756"/>
                </a:cubicBezTo>
                <a:cubicBezTo>
                  <a:pt x="1965" y="1716"/>
                  <a:pt x="1978" y="1604"/>
                  <a:pt x="1989" y="1516"/>
                </a:cubicBezTo>
                <a:cubicBezTo>
                  <a:pt x="2000" y="1428"/>
                  <a:pt x="1989" y="1308"/>
                  <a:pt x="1957" y="1228"/>
                </a:cubicBezTo>
                <a:cubicBezTo>
                  <a:pt x="1925" y="1148"/>
                  <a:pt x="1872" y="1108"/>
                  <a:pt x="1797" y="1036"/>
                </a:cubicBezTo>
                <a:cubicBezTo>
                  <a:pt x="1722" y="964"/>
                  <a:pt x="1621" y="898"/>
                  <a:pt x="1509" y="796"/>
                </a:cubicBezTo>
                <a:cubicBezTo>
                  <a:pt x="1397" y="694"/>
                  <a:pt x="1253" y="528"/>
                  <a:pt x="1125" y="424"/>
                </a:cubicBezTo>
                <a:cubicBezTo>
                  <a:pt x="997" y="320"/>
                  <a:pt x="861" y="238"/>
                  <a:pt x="741" y="172"/>
                </a:cubicBezTo>
                <a:cubicBezTo>
                  <a:pt x="621" y="106"/>
                  <a:pt x="487" y="56"/>
                  <a:pt x="405" y="28"/>
                </a:cubicBezTo>
                <a:cubicBezTo>
                  <a:pt x="323" y="0"/>
                  <a:pt x="282" y="10"/>
                  <a:pt x="250" y="5"/>
                </a:cubicBezTo>
              </a:path>
            </a:pathLst>
          </a:custGeom>
          <a:solidFill>
            <a:srgbClr val="FF00FF">
              <a:alpha val="14999"/>
            </a:srgbClr>
          </a:solidFill>
          <a:ln w="28575" cap="flat" cmpd="sng">
            <a:solidFill>
              <a:srgbClr val="FF00FF"/>
            </a:solidFill>
            <a:prstDash val="solid"/>
            <a:miter/>
            <a:headEnd type="none" w="med" len="med"/>
            <a:tailEnd type="none" w="med" len="med"/>
          </a:ln>
        </p:spPr>
        <p:txBody>
          <a:bodyPr/>
          <a:p>
            <a:endParaRPr lang="zh-TW" altLang="en-US" dirty="0">
              <a:latin typeface="Arial" panose="020B0604020202020204" pitchFamily="34" charset="0"/>
            </a:endParaRPr>
          </a:p>
        </p:txBody>
      </p:sp>
      <p:sp>
        <p:nvSpPr>
          <p:cNvPr id="95244" name="Text Box 24"/>
          <p:cNvSpPr txBox="1"/>
          <p:nvPr/>
        </p:nvSpPr>
        <p:spPr>
          <a:xfrm>
            <a:off x="9982200" y="3352800"/>
            <a:ext cx="485140" cy="460375"/>
          </a:xfrm>
          <a:prstGeom prst="rect">
            <a:avLst/>
          </a:prstGeom>
          <a:noFill/>
          <a:ln w="9525">
            <a:noFill/>
          </a:ln>
        </p:spPr>
        <p:txBody>
          <a:bodyPr wrap="none">
            <a:spAutoFit/>
          </a:bodyPr>
          <a:p>
            <a:r>
              <a:rPr lang="en-US" altLang="x-none" sz="2400" b="1" i="1" dirty="0">
                <a:solidFill>
                  <a:srgbClr val="FF00FF"/>
                </a:solidFill>
                <a:latin typeface="Times New Roman" panose="02020603050405020304" pitchFamily="2" charset="0"/>
                <a:ea typeface="PMingLiU" pitchFamily="2" charset="-120"/>
              </a:rPr>
              <a:t>R</a:t>
            </a:r>
            <a:r>
              <a:rPr lang="en-US" altLang="x-none" sz="2400" b="1" baseline="-25000" dirty="0">
                <a:solidFill>
                  <a:srgbClr val="FF00FF"/>
                </a:solidFill>
                <a:latin typeface="Times New Roman" panose="02020603050405020304" pitchFamily="2" charset="0"/>
                <a:ea typeface="PMingLiU" pitchFamily="2" charset="-120"/>
              </a:rPr>
              <a:t>0</a:t>
            </a:r>
            <a:endParaRPr lang="en-US" altLang="x-none" sz="2400" b="1" baseline="-25000" dirty="0">
              <a:solidFill>
                <a:srgbClr val="FF00FF"/>
              </a:solidFill>
              <a:latin typeface="Times New Roman" panose="02020603050405020304" pitchFamily="2" charset="0"/>
              <a:ea typeface="PMingLiU" pitchFamily="2" charset="-120"/>
            </a:endParaRPr>
          </a:p>
        </p:txBody>
      </p:sp>
      <p:sp>
        <p:nvSpPr>
          <p:cNvPr id="95245" name="Oval 25"/>
          <p:cNvSpPr/>
          <p:nvPr/>
        </p:nvSpPr>
        <p:spPr>
          <a:xfrm>
            <a:off x="6400800" y="2819400"/>
            <a:ext cx="2032000" cy="1981200"/>
          </a:xfrm>
          <a:prstGeom prst="ellipse">
            <a:avLst/>
          </a:prstGeom>
          <a:solidFill>
            <a:srgbClr val="800080">
              <a:alpha val="14999"/>
            </a:srgbClr>
          </a:solidFill>
          <a:ln w="28575" cap="flat" cmpd="sng">
            <a:solidFill>
              <a:srgbClr val="800080"/>
            </a:solidFill>
            <a:prstDash val="solid"/>
            <a:headEnd type="none" w="med" len="med"/>
            <a:tailEnd type="none" w="med" len="med"/>
          </a:ln>
        </p:spPr>
        <p:txBody>
          <a:bodyPr wrap="none" anchor="ctr"/>
          <a:p>
            <a:endParaRPr lang="zh-TW" altLang="en-US" dirty="0">
              <a:latin typeface="Arial" panose="020B0604020202020204" pitchFamily="34" charset="0"/>
            </a:endParaRPr>
          </a:p>
        </p:txBody>
      </p:sp>
      <p:sp>
        <p:nvSpPr>
          <p:cNvPr id="95246" name="Text Box 26"/>
          <p:cNvSpPr txBox="1"/>
          <p:nvPr/>
        </p:nvSpPr>
        <p:spPr>
          <a:xfrm>
            <a:off x="8153400" y="4343400"/>
            <a:ext cx="452120" cy="460375"/>
          </a:xfrm>
          <a:prstGeom prst="rect">
            <a:avLst/>
          </a:prstGeom>
          <a:noFill/>
          <a:ln w="9525">
            <a:noFill/>
          </a:ln>
        </p:spPr>
        <p:txBody>
          <a:bodyPr wrap="none">
            <a:spAutoFit/>
          </a:bodyPr>
          <a:p>
            <a:r>
              <a:rPr lang="en-US" altLang="x-none" sz="2400" b="1" i="1" dirty="0">
                <a:solidFill>
                  <a:srgbClr val="660066"/>
                </a:solidFill>
                <a:latin typeface="Times New Roman" panose="02020603050405020304" pitchFamily="2" charset="0"/>
                <a:ea typeface="PMingLiU" pitchFamily="2" charset="-120"/>
              </a:rPr>
              <a:t>R</a:t>
            </a:r>
            <a:r>
              <a:rPr lang="en-US" altLang="x-none" sz="2400" b="1" baseline="30000" dirty="0">
                <a:solidFill>
                  <a:srgbClr val="660066"/>
                </a:solidFill>
                <a:latin typeface="Times New Roman" panose="02020603050405020304" pitchFamily="2" charset="0"/>
                <a:ea typeface="PMingLiU" pitchFamily="2" charset="-120"/>
              </a:rPr>
              <a:t>-</a:t>
            </a:r>
            <a:endParaRPr lang="en-US" altLang="x-none" sz="2400" b="1" baseline="30000" dirty="0">
              <a:solidFill>
                <a:srgbClr val="660066"/>
              </a:solidFill>
              <a:latin typeface="Times New Roman" panose="02020603050405020304" pitchFamily="2" charset="0"/>
              <a:ea typeface="PMingLiU" pitchFamily="2" charset="-120"/>
            </a:endParaRPr>
          </a:p>
        </p:txBody>
      </p:sp>
      <p:sp>
        <p:nvSpPr>
          <p:cNvPr id="95247" name="Rectangle 27"/>
          <p:cNvSpPr/>
          <p:nvPr/>
        </p:nvSpPr>
        <p:spPr>
          <a:xfrm>
            <a:off x="7620000" y="3810000"/>
            <a:ext cx="1427480" cy="368300"/>
          </a:xfrm>
          <a:prstGeom prst="rect">
            <a:avLst/>
          </a:prstGeom>
          <a:noFill/>
          <a:ln w="9525">
            <a:noFill/>
          </a:ln>
        </p:spPr>
        <p:txBody>
          <a:bodyPr wrap="none">
            <a:spAutoFit/>
          </a:bodyPr>
          <a:p>
            <a:r>
              <a:rPr lang="en-US" altLang="x-none" b="1" i="1" dirty="0">
                <a:solidFill>
                  <a:srgbClr val="FF0000"/>
                </a:solidFill>
                <a:latin typeface="Times New Roman" panose="02020603050405020304" pitchFamily="2" charset="0"/>
                <a:ea typeface="PMingLiU" pitchFamily="2" charset="-120"/>
              </a:rPr>
              <a:t>query point q</a:t>
            </a:r>
            <a:endParaRPr lang="en-US" altLang="x-none" b="1" i="1" dirty="0">
              <a:solidFill>
                <a:srgbClr val="FF0000"/>
              </a:solidFill>
              <a:latin typeface="Times New Roman" panose="02020603050405020304" pitchFamily="2" charset="0"/>
              <a:ea typeface="PMingLiU" pitchFamily="2" charset="-12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237">
                                            <p:txEl>
                                              <p:charRg st="45" end="11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2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2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237">
                                            <p:txEl>
                                              <p:charRg st="114" end="18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2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2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5237">
                                            <p:txEl>
                                              <p:charRg st="180" end="25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1" grpId="0" bldLvl="0" animBg="1"/>
      <p:bldP spid="95242" grpId="0"/>
      <p:bldP spid="95243" grpId="0" bldLvl="0" animBg="1"/>
      <p:bldP spid="95244" grpId="0"/>
      <p:bldP spid="95245" grpId="0" bldLvl="0" animBg="1"/>
      <p:bldP spid="9524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97283"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97284" name="Rectangle 2"/>
          <p:cNvSpPr>
            <a:spLocks noGrp="1"/>
          </p:cNvSpPr>
          <p:nvPr>
            <p:ph type="title"/>
          </p:nvPr>
        </p:nvSpPr>
        <p:spPr>
          <a:xfrm>
            <a:off x="1981200" y="277813"/>
            <a:ext cx="8229600" cy="1139825"/>
          </a:xfrm>
        </p:spPr>
        <p:txBody>
          <a:bodyPr vert="horz" wrap="square" anchor="t"/>
          <a:p>
            <a:r>
              <a:rPr lang="en-US" altLang="x-none" sz="4000" dirty="0">
                <a:latin typeface="Times New Roman" panose="02020603050405020304" pitchFamily="2" charset="0"/>
                <a:ea typeface="PMingLiU" pitchFamily="2" charset="-120"/>
              </a:rPr>
              <a:t>Reducing the Search Space (cont'd)</a:t>
            </a:r>
            <a:endParaRPr lang="en-US" altLang="x-none" sz="4000" dirty="0">
              <a:latin typeface="Times New Roman" panose="02020603050405020304" pitchFamily="2" charset="0"/>
              <a:ea typeface="PMingLiU" pitchFamily="2" charset="-120"/>
            </a:endParaRPr>
          </a:p>
        </p:txBody>
      </p:sp>
      <p:sp>
        <p:nvSpPr>
          <p:cNvPr id="97285" name="Rectangle 3"/>
          <p:cNvSpPr>
            <a:spLocks noGrp="1"/>
          </p:cNvSpPr>
          <p:nvPr>
            <p:ph type="body"/>
          </p:nvPr>
        </p:nvSpPr>
        <p:spPr>
          <a:xfrm>
            <a:off x="1981200" y="1600200"/>
            <a:ext cx="4038600" cy="4530725"/>
          </a:xfrm>
        </p:spPr>
        <p:txBody>
          <a:bodyPr vert="horz" wrap="square" anchor="t"/>
          <a:p>
            <a:pPr algn="just"/>
            <a:r>
              <a:rPr lang="en-US" altLang="x-none" sz="2600" dirty="0">
                <a:latin typeface="Times New Roman" panose="02020603050405020304" pitchFamily="2" charset="0"/>
                <a:ea typeface="PMingLiU" pitchFamily="2" charset="-120"/>
              </a:rPr>
              <a:t>Equivalent PIR Query</a:t>
            </a:r>
            <a:endParaRPr lang="en-US" altLang="x-none" sz="26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Let </a:t>
            </a:r>
            <a:r>
              <a:rPr lang="en-US" altLang="x-none" sz="2200" i="1" dirty="0">
                <a:latin typeface="Times New Roman" panose="02020603050405020304" pitchFamily="2" charset="0"/>
                <a:ea typeface="PMingLiU" pitchFamily="2" charset="-120"/>
              </a:rPr>
              <a:t>k</a:t>
            </a:r>
            <a:r>
              <a:rPr lang="en-US" altLang="x-none" sz="2200" i="1" baseline="-25000" dirty="0">
                <a:latin typeface="Times New Roman" panose="02020603050405020304" pitchFamily="2" charset="0"/>
                <a:ea typeface="PMingLiU" pitchFamily="2" charset="-120"/>
              </a:rPr>
              <a:t>min</a:t>
            </a:r>
            <a:r>
              <a:rPr lang="en-US" altLang="x-none" sz="2200" dirty="0">
                <a:latin typeface="Times New Roman" panose="02020603050405020304" pitchFamily="2" charset="0"/>
                <a:ea typeface="PMingLiU" pitchFamily="2" charset="-120"/>
              </a:rPr>
              <a:t> = |</a:t>
            </a:r>
            <a:r>
              <a:rPr lang="en-US" altLang="x-none" sz="2200" i="1" dirty="0">
                <a:latin typeface="Times New Roman" panose="02020603050405020304" pitchFamily="2" charset="0"/>
                <a:ea typeface="PMingLiU" pitchFamily="2" charset="-120"/>
              </a:rPr>
              <a:t>R</a:t>
            </a:r>
            <a:r>
              <a:rPr lang="en-US" altLang="x-none" sz="2200" baseline="30000" dirty="0">
                <a:latin typeface="Times New Roman" panose="02020603050405020304" pitchFamily="2" charset="0"/>
                <a:ea typeface="PMingLiU" pitchFamily="2" charset="-120"/>
              </a:rPr>
              <a:t>+</a:t>
            </a:r>
            <a:r>
              <a:rPr lang="en-US" altLang="x-none" sz="2200" dirty="0">
                <a:latin typeface="Times New Roman" panose="02020603050405020304" pitchFamily="2" charset="0"/>
                <a:ea typeface="PMingLiU" pitchFamily="2" charset="-120"/>
              </a:rPr>
              <a:t>| +1 and </a:t>
            </a:r>
            <a:r>
              <a:rPr lang="en-US" altLang="x-none" sz="2200" i="1" dirty="0">
                <a:latin typeface="Times New Roman" panose="02020603050405020304" pitchFamily="2" charset="0"/>
                <a:ea typeface="PMingLiU" pitchFamily="2" charset="-120"/>
              </a:rPr>
              <a:t>k</a:t>
            </a:r>
            <a:r>
              <a:rPr lang="en-US" altLang="x-none" sz="2200" i="1" baseline="-25000" dirty="0">
                <a:latin typeface="Times New Roman" panose="02020603050405020304" pitchFamily="2" charset="0"/>
                <a:ea typeface="PMingLiU" pitchFamily="2" charset="-120"/>
              </a:rPr>
              <a:t>max</a:t>
            </a:r>
            <a:r>
              <a:rPr lang="en-US" altLang="x-none" sz="2200" dirty="0">
                <a:latin typeface="Times New Roman" panose="02020603050405020304" pitchFamily="2" charset="0"/>
                <a:ea typeface="PMingLiU" pitchFamily="2" charset="-120"/>
              </a:rPr>
              <a:t> = |</a:t>
            </a:r>
            <a:r>
              <a:rPr lang="en-US" altLang="x-none" sz="2200" i="1" dirty="0">
                <a:latin typeface="Times New Roman" panose="02020603050405020304" pitchFamily="2" charset="0"/>
                <a:ea typeface="PMingLiU" pitchFamily="2" charset="-120"/>
              </a:rPr>
              <a:t>R</a:t>
            </a:r>
            <a:r>
              <a:rPr lang="en-US" altLang="x-none" sz="2200" baseline="30000" dirty="0">
                <a:latin typeface="Times New Roman" panose="02020603050405020304" pitchFamily="2" charset="0"/>
                <a:ea typeface="PMingLiU" pitchFamily="2" charset="-120"/>
              </a:rPr>
              <a:t>+</a:t>
            </a:r>
            <a:r>
              <a:rPr lang="en-US" altLang="x-none" sz="2200" dirty="0">
                <a:latin typeface="Times New Roman" panose="02020603050405020304" pitchFamily="2" charset="0"/>
                <a:ea typeface="PMingLiU" pitchFamily="2" charset="-120"/>
              </a:rPr>
              <a:t>| + |</a:t>
            </a:r>
            <a:r>
              <a:rPr lang="en-US" altLang="x-none" sz="2200" i="1" dirty="0">
                <a:latin typeface="Times New Roman" panose="02020603050405020304" pitchFamily="2" charset="0"/>
                <a:ea typeface="PMingLiU" pitchFamily="2" charset="-120"/>
              </a:rPr>
              <a:t>R</a:t>
            </a:r>
            <a:r>
              <a:rPr lang="en-US" altLang="x-none" sz="2200" baseline="-25000" dirty="0">
                <a:latin typeface="Times New Roman" panose="02020603050405020304" pitchFamily="2" charset="0"/>
                <a:ea typeface="PMingLiU" pitchFamily="2" charset="-120"/>
              </a:rPr>
              <a:t>0</a:t>
            </a:r>
            <a:r>
              <a:rPr lang="en-US" altLang="x-none" sz="2200" dirty="0">
                <a:latin typeface="Times New Roman" panose="02020603050405020304" pitchFamily="2" charset="0"/>
                <a:ea typeface="PMingLiU" pitchFamily="2" charset="-120"/>
              </a:rPr>
              <a:t>| + 1</a:t>
            </a:r>
            <a:endParaRPr lang="en-US" altLang="x-none" sz="2200" dirty="0">
              <a:latin typeface="Times New Roman" panose="02020603050405020304" pitchFamily="2" charset="0"/>
              <a:ea typeface="PMingLiU" pitchFamily="2" charset="-120"/>
            </a:endParaRPr>
          </a:p>
          <a:p>
            <a:pPr lvl="1" algn="just"/>
            <a:endParaRPr lang="en-US" altLang="x-none" sz="22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A PIR query retrieves all the possible ranks, </a:t>
            </a:r>
            <a:r>
              <a:rPr lang="en-US" altLang="x-none" sz="2200" i="1" dirty="0">
                <a:latin typeface="Times New Roman" panose="02020603050405020304" pitchFamily="2" charset="0"/>
                <a:ea typeface="PMingLiU" pitchFamily="2" charset="-120"/>
              </a:rPr>
              <a:t>k</a:t>
            </a:r>
            <a:r>
              <a:rPr lang="en-US" altLang="x-none" sz="2200" dirty="0">
                <a:latin typeface="Times New Roman" panose="02020603050405020304" pitchFamily="2" charset="0"/>
                <a:ea typeface="PMingLiU" pitchFamily="2" charset="-120"/>
              </a:rPr>
              <a:t> ∈ [</a:t>
            </a:r>
            <a:r>
              <a:rPr lang="en-US" altLang="x-none" sz="2200" i="1" dirty="0">
                <a:latin typeface="Times New Roman" panose="02020603050405020304" pitchFamily="2" charset="0"/>
                <a:ea typeface="PMingLiU" pitchFamily="2" charset="-120"/>
              </a:rPr>
              <a:t>k</a:t>
            </a:r>
            <a:r>
              <a:rPr lang="en-US" altLang="x-none" sz="2200" i="1" baseline="-25000" dirty="0">
                <a:latin typeface="Times New Roman" panose="02020603050405020304" pitchFamily="2" charset="0"/>
                <a:ea typeface="PMingLiU" pitchFamily="2" charset="-120"/>
              </a:rPr>
              <a:t>min</a:t>
            </a:r>
            <a:r>
              <a:rPr lang="en-US" altLang="x-none" sz="2200" dirty="0">
                <a:latin typeface="Times New Roman" panose="02020603050405020304" pitchFamily="2" charset="0"/>
                <a:ea typeface="PMingLiU" pitchFamily="2" charset="-120"/>
              </a:rPr>
              <a:t>, </a:t>
            </a:r>
            <a:r>
              <a:rPr lang="en-US" altLang="x-none" sz="2200" i="1" dirty="0">
                <a:latin typeface="Times New Roman" panose="02020603050405020304" pitchFamily="2" charset="0"/>
                <a:ea typeface="PMingLiU" pitchFamily="2" charset="-120"/>
              </a:rPr>
              <a:t>k</a:t>
            </a:r>
            <a:r>
              <a:rPr lang="en-US" altLang="x-none" sz="2200" i="1" baseline="-25000" dirty="0">
                <a:latin typeface="Times New Roman" panose="02020603050405020304" pitchFamily="2" charset="0"/>
                <a:ea typeface="PMingLiU" pitchFamily="2" charset="-120"/>
              </a:rPr>
              <a:t>max</a:t>
            </a:r>
            <a:r>
              <a:rPr lang="en-US" altLang="x-none" sz="2200" dirty="0">
                <a:latin typeface="Times New Roman" panose="02020603050405020304" pitchFamily="2" charset="0"/>
                <a:ea typeface="PMingLiU" pitchFamily="2" charset="-120"/>
              </a:rPr>
              <a:t>], of the query object </a:t>
            </a:r>
            <a:r>
              <a:rPr lang="en-US" altLang="x-none" sz="2200" i="1" dirty="0">
                <a:latin typeface="Times New Roman" panose="02020603050405020304" pitchFamily="2" charset="0"/>
                <a:ea typeface="PMingLiU" pitchFamily="2" charset="-120"/>
              </a:rPr>
              <a:t>q</a:t>
            </a:r>
            <a:r>
              <a:rPr lang="en-US" altLang="x-none" sz="2200" dirty="0">
                <a:latin typeface="Times New Roman" panose="02020603050405020304" pitchFamily="2" charset="0"/>
                <a:ea typeface="PMingLiU" pitchFamily="2" charset="-120"/>
              </a:rPr>
              <a:t>, such that:</a:t>
            </a:r>
            <a:endParaRPr lang="en-US" altLang="x-none" sz="2200" i="1" dirty="0">
              <a:latin typeface="Times New Roman" panose="02020603050405020304" pitchFamily="2" charset="0"/>
              <a:ea typeface="PMingLiU" pitchFamily="2" charset="-120"/>
            </a:endParaRPr>
          </a:p>
        </p:txBody>
      </p:sp>
      <p:graphicFrame>
        <p:nvGraphicFramePr>
          <p:cNvPr id="97286" name="Object 4"/>
          <p:cNvGraphicFramePr>
            <a:graphicFrameLocks noChangeAspect="1"/>
          </p:cNvGraphicFramePr>
          <p:nvPr/>
        </p:nvGraphicFramePr>
        <p:xfrm>
          <a:off x="6096000" y="1447800"/>
          <a:ext cx="4297363" cy="3787775"/>
        </p:xfrm>
        <a:graphic>
          <a:graphicData uri="http://schemas.openxmlformats.org/presentationml/2006/ole">
            <mc:AlternateContent xmlns:mc="http://schemas.openxmlformats.org/markup-compatibility/2006">
              <mc:Choice xmlns:v="urn:schemas-microsoft-com:vml" Requires="v">
                <p:oleObj spid="_x0000_s3128" name="" r:id="rId1" imgW="4387850" imgH="3867150" progId="MSDraw.1.01">
                  <p:embed/>
                </p:oleObj>
              </mc:Choice>
              <mc:Fallback>
                <p:oleObj name="" r:id="rId1" imgW="4387850" imgH="3867150" progId="MSDraw.1.01">
                  <p:embed/>
                  <p:pic>
                    <p:nvPicPr>
                      <p:cNvPr id="0" name="图片 3127"/>
                      <p:cNvPicPr/>
                      <p:nvPr/>
                    </p:nvPicPr>
                    <p:blipFill>
                      <a:blip r:embed="rId2"/>
                      <a:stretch>
                        <a:fillRect/>
                      </a:stretch>
                    </p:blipFill>
                    <p:spPr>
                      <a:xfrm>
                        <a:off x="6096000" y="1447800"/>
                        <a:ext cx="4297363" cy="3787775"/>
                      </a:xfrm>
                      <a:prstGeom prst="rect">
                        <a:avLst/>
                      </a:prstGeom>
                      <a:noFill/>
                      <a:ln w="38100">
                        <a:noFill/>
                        <a:miter/>
                      </a:ln>
                    </p:spPr>
                  </p:pic>
                </p:oleObj>
              </mc:Fallback>
            </mc:AlternateContent>
          </a:graphicData>
        </a:graphic>
      </p:graphicFrame>
      <p:sp>
        <p:nvSpPr>
          <p:cNvPr id="97287" name="Line 5"/>
          <p:cNvSpPr/>
          <p:nvPr/>
        </p:nvSpPr>
        <p:spPr>
          <a:xfrm>
            <a:off x="6858000" y="1600200"/>
            <a:ext cx="2843213" cy="3233738"/>
          </a:xfrm>
          <a:prstGeom prst="line">
            <a:avLst/>
          </a:prstGeom>
          <a:ln w="9525" cap="flat" cmpd="sng">
            <a:solidFill>
              <a:srgbClr val="FF0000"/>
            </a:solidFill>
            <a:prstDash val="lgDash"/>
            <a:headEnd type="none" w="med" len="med"/>
            <a:tailEnd type="none" w="med" len="med"/>
          </a:ln>
        </p:spPr>
      </p:sp>
      <p:graphicFrame>
        <p:nvGraphicFramePr>
          <p:cNvPr id="97288" name="Object 6"/>
          <p:cNvGraphicFramePr>
            <a:graphicFrameLocks noChangeAspect="1"/>
          </p:cNvGraphicFramePr>
          <p:nvPr/>
        </p:nvGraphicFramePr>
        <p:xfrm>
          <a:off x="8382000" y="3352800"/>
          <a:ext cx="246063" cy="246063"/>
        </p:xfrm>
        <a:graphic>
          <a:graphicData uri="http://schemas.openxmlformats.org/presentationml/2006/ole">
            <mc:AlternateContent xmlns:mc="http://schemas.openxmlformats.org/markup-compatibility/2006">
              <mc:Choice xmlns:v="urn:schemas-microsoft-com:vml" Requires="v">
                <p:oleObj spid="_x0000_s3127" name="" r:id="rId3" imgW="247015" imgH="247015" progId="MSDraw.1.01">
                  <p:embed/>
                </p:oleObj>
              </mc:Choice>
              <mc:Fallback>
                <p:oleObj name="" r:id="rId3" imgW="247015" imgH="247015" progId="MSDraw.1.01">
                  <p:embed/>
                  <p:pic>
                    <p:nvPicPr>
                      <p:cNvPr id="0" name="图片 3126"/>
                      <p:cNvPicPr/>
                      <p:nvPr/>
                    </p:nvPicPr>
                    <p:blipFill>
                      <a:blip r:embed="rId4"/>
                      <a:stretch>
                        <a:fillRect/>
                      </a:stretch>
                    </p:blipFill>
                    <p:spPr>
                      <a:xfrm>
                        <a:off x="8382000" y="3352800"/>
                        <a:ext cx="246063" cy="246063"/>
                      </a:xfrm>
                      <a:prstGeom prst="rect">
                        <a:avLst/>
                      </a:prstGeom>
                      <a:noFill/>
                      <a:ln w="38100">
                        <a:noFill/>
                        <a:miter/>
                      </a:ln>
                    </p:spPr>
                  </p:pic>
                </p:oleObj>
              </mc:Fallback>
            </mc:AlternateContent>
          </a:graphicData>
        </a:graphic>
      </p:graphicFrame>
      <p:sp>
        <p:nvSpPr>
          <p:cNvPr id="97289" name="Oval 8"/>
          <p:cNvSpPr/>
          <p:nvPr/>
        </p:nvSpPr>
        <p:spPr>
          <a:xfrm rot="2345135">
            <a:off x="8382000" y="1752600"/>
            <a:ext cx="1524000" cy="895350"/>
          </a:xfrm>
          <a:prstGeom prst="ellipse">
            <a:avLst/>
          </a:prstGeom>
          <a:solidFill>
            <a:srgbClr val="FFFF00">
              <a:alpha val="14999"/>
            </a:srgbClr>
          </a:solidFill>
          <a:ln w="28575" cap="flat" cmpd="sng">
            <a:solidFill>
              <a:srgbClr val="FF6600"/>
            </a:solidFill>
            <a:prstDash val="solid"/>
            <a:headEnd type="none" w="med" len="med"/>
            <a:tailEnd type="none" w="med" len="med"/>
          </a:ln>
        </p:spPr>
        <p:txBody>
          <a:bodyPr wrap="none" anchor="ctr"/>
          <a:p>
            <a:endParaRPr lang="zh-TW" altLang="en-US" dirty="0">
              <a:latin typeface="Arial" panose="020B0604020202020204" pitchFamily="34" charset="0"/>
            </a:endParaRPr>
          </a:p>
        </p:txBody>
      </p:sp>
      <p:sp>
        <p:nvSpPr>
          <p:cNvPr id="97290" name="Text Box 9"/>
          <p:cNvSpPr txBox="1"/>
          <p:nvPr/>
        </p:nvSpPr>
        <p:spPr>
          <a:xfrm>
            <a:off x="9448800" y="1371600"/>
            <a:ext cx="499110" cy="460375"/>
          </a:xfrm>
          <a:prstGeom prst="rect">
            <a:avLst/>
          </a:prstGeom>
          <a:noFill/>
          <a:ln w="9525">
            <a:noFill/>
          </a:ln>
        </p:spPr>
        <p:txBody>
          <a:bodyPr wrap="none">
            <a:spAutoFit/>
          </a:bodyPr>
          <a:p>
            <a:r>
              <a:rPr lang="en-US" altLang="x-none" sz="2400" b="1" i="1" dirty="0">
                <a:solidFill>
                  <a:srgbClr val="FF6600"/>
                </a:solidFill>
                <a:latin typeface="Times New Roman" panose="02020603050405020304" pitchFamily="2" charset="0"/>
                <a:ea typeface="PMingLiU" pitchFamily="2" charset="-120"/>
              </a:rPr>
              <a:t>R</a:t>
            </a:r>
            <a:r>
              <a:rPr lang="en-US" altLang="x-none" sz="2400" b="1" baseline="30000" dirty="0">
                <a:solidFill>
                  <a:srgbClr val="FF6600"/>
                </a:solidFill>
                <a:latin typeface="Times New Roman" panose="02020603050405020304" pitchFamily="2" charset="0"/>
                <a:ea typeface="PMingLiU" pitchFamily="2" charset="-120"/>
              </a:rPr>
              <a:t>+</a:t>
            </a:r>
            <a:endParaRPr lang="en-US" altLang="x-none" sz="2400" b="1" baseline="30000" dirty="0">
              <a:solidFill>
                <a:srgbClr val="FF6600"/>
              </a:solidFill>
              <a:latin typeface="Times New Roman" panose="02020603050405020304" pitchFamily="2" charset="0"/>
              <a:ea typeface="PMingLiU" pitchFamily="2" charset="-120"/>
            </a:endParaRPr>
          </a:p>
        </p:txBody>
      </p:sp>
      <p:sp>
        <p:nvSpPr>
          <p:cNvPr id="97291" name="Freeform 10"/>
          <p:cNvSpPr/>
          <p:nvPr/>
        </p:nvSpPr>
        <p:spPr>
          <a:xfrm>
            <a:off x="6748463" y="1708150"/>
            <a:ext cx="3175000" cy="2879725"/>
          </a:xfrm>
          <a:custGeom>
            <a:avLst/>
            <a:gdLst>
              <a:gd name="txL" fmla="*/ 0 w 2000"/>
              <a:gd name="txT" fmla="*/ 0 h 1814"/>
              <a:gd name="txR" fmla="*/ 2000 w 2000"/>
              <a:gd name="txB" fmla="*/ 1814 h 1814"/>
            </a:gdLst>
            <a:ahLst/>
            <a:cxnLst>
              <a:cxn ang="0">
                <a:pos x="314" y="5"/>
              </a:cxn>
              <a:cxn ang="0">
                <a:pos x="165" y="28"/>
              </a:cxn>
              <a:cxn ang="0">
                <a:pos x="69" y="124"/>
              </a:cxn>
              <a:cxn ang="0">
                <a:pos x="21" y="220"/>
              </a:cxn>
              <a:cxn ang="0">
                <a:pos x="1" y="368"/>
              </a:cxn>
              <a:cxn ang="0">
                <a:pos x="30" y="531"/>
              </a:cxn>
              <a:cxn ang="0">
                <a:pos x="158" y="609"/>
              </a:cxn>
              <a:cxn ang="0">
                <a:pos x="350" y="645"/>
              </a:cxn>
              <a:cxn ang="0">
                <a:pos x="577" y="666"/>
              </a:cxn>
              <a:cxn ang="0">
                <a:pos x="727" y="688"/>
              </a:cxn>
              <a:cxn ang="0">
                <a:pos x="919" y="744"/>
              </a:cxn>
              <a:cxn ang="0">
                <a:pos x="1118" y="880"/>
              </a:cxn>
              <a:cxn ang="0">
                <a:pos x="1317" y="1114"/>
              </a:cxn>
              <a:cxn ang="0">
                <a:pos x="1452" y="1406"/>
              </a:cxn>
              <a:cxn ang="0">
                <a:pos x="1557" y="1756"/>
              </a:cxn>
              <a:cxn ang="0">
                <a:pos x="1893" y="1756"/>
              </a:cxn>
              <a:cxn ang="0">
                <a:pos x="1989" y="1516"/>
              </a:cxn>
              <a:cxn ang="0">
                <a:pos x="1957" y="1228"/>
              </a:cxn>
              <a:cxn ang="0">
                <a:pos x="1797" y="1036"/>
              </a:cxn>
              <a:cxn ang="0">
                <a:pos x="1509" y="796"/>
              </a:cxn>
              <a:cxn ang="0">
                <a:pos x="1125" y="424"/>
              </a:cxn>
              <a:cxn ang="0">
                <a:pos x="741" y="172"/>
              </a:cxn>
              <a:cxn ang="0">
                <a:pos x="405" y="28"/>
              </a:cxn>
              <a:cxn ang="0">
                <a:pos x="250" y="5"/>
              </a:cxn>
            </a:cxnLst>
            <a:rect l="txL" t="txT" r="txR" b="txB"/>
            <a:pathLst>
              <a:path w="2000" h="1814">
                <a:moveTo>
                  <a:pt x="314" y="5"/>
                </a:moveTo>
                <a:cubicBezTo>
                  <a:pt x="287" y="9"/>
                  <a:pt x="206" y="8"/>
                  <a:pt x="165" y="28"/>
                </a:cubicBezTo>
                <a:cubicBezTo>
                  <a:pt x="124" y="48"/>
                  <a:pt x="93" y="92"/>
                  <a:pt x="69" y="124"/>
                </a:cubicBezTo>
                <a:cubicBezTo>
                  <a:pt x="45" y="156"/>
                  <a:pt x="32" y="179"/>
                  <a:pt x="21" y="220"/>
                </a:cubicBezTo>
                <a:cubicBezTo>
                  <a:pt x="10" y="261"/>
                  <a:pt x="0" y="316"/>
                  <a:pt x="1" y="368"/>
                </a:cubicBezTo>
                <a:cubicBezTo>
                  <a:pt x="2" y="420"/>
                  <a:pt x="4" y="491"/>
                  <a:pt x="30" y="531"/>
                </a:cubicBezTo>
                <a:cubicBezTo>
                  <a:pt x="56" y="571"/>
                  <a:pt x="105" y="590"/>
                  <a:pt x="158" y="609"/>
                </a:cubicBezTo>
                <a:cubicBezTo>
                  <a:pt x="211" y="628"/>
                  <a:pt x="280" y="636"/>
                  <a:pt x="350" y="645"/>
                </a:cubicBezTo>
                <a:cubicBezTo>
                  <a:pt x="420" y="654"/>
                  <a:pt x="514" y="659"/>
                  <a:pt x="577" y="666"/>
                </a:cubicBezTo>
                <a:cubicBezTo>
                  <a:pt x="640" y="673"/>
                  <a:pt x="670" y="675"/>
                  <a:pt x="727" y="688"/>
                </a:cubicBezTo>
                <a:cubicBezTo>
                  <a:pt x="784" y="701"/>
                  <a:pt x="854" y="712"/>
                  <a:pt x="919" y="744"/>
                </a:cubicBezTo>
                <a:cubicBezTo>
                  <a:pt x="984" y="776"/>
                  <a:pt x="1052" y="818"/>
                  <a:pt x="1118" y="880"/>
                </a:cubicBezTo>
                <a:cubicBezTo>
                  <a:pt x="1184" y="942"/>
                  <a:pt x="1261" y="1026"/>
                  <a:pt x="1317" y="1114"/>
                </a:cubicBezTo>
                <a:cubicBezTo>
                  <a:pt x="1373" y="1202"/>
                  <a:pt x="1412" y="1299"/>
                  <a:pt x="1452" y="1406"/>
                </a:cubicBezTo>
                <a:cubicBezTo>
                  <a:pt x="1492" y="1513"/>
                  <a:pt x="1483" y="1698"/>
                  <a:pt x="1557" y="1756"/>
                </a:cubicBezTo>
                <a:cubicBezTo>
                  <a:pt x="1631" y="1814"/>
                  <a:pt x="1821" y="1796"/>
                  <a:pt x="1893" y="1756"/>
                </a:cubicBezTo>
                <a:cubicBezTo>
                  <a:pt x="1965" y="1716"/>
                  <a:pt x="1978" y="1604"/>
                  <a:pt x="1989" y="1516"/>
                </a:cubicBezTo>
                <a:cubicBezTo>
                  <a:pt x="2000" y="1428"/>
                  <a:pt x="1989" y="1308"/>
                  <a:pt x="1957" y="1228"/>
                </a:cubicBezTo>
                <a:cubicBezTo>
                  <a:pt x="1925" y="1148"/>
                  <a:pt x="1872" y="1108"/>
                  <a:pt x="1797" y="1036"/>
                </a:cubicBezTo>
                <a:cubicBezTo>
                  <a:pt x="1722" y="964"/>
                  <a:pt x="1621" y="898"/>
                  <a:pt x="1509" y="796"/>
                </a:cubicBezTo>
                <a:cubicBezTo>
                  <a:pt x="1397" y="694"/>
                  <a:pt x="1253" y="528"/>
                  <a:pt x="1125" y="424"/>
                </a:cubicBezTo>
                <a:cubicBezTo>
                  <a:pt x="997" y="320"/>
                  <a:pt x="861" y="238"/>
                  <a:pt x="741" y="172"/>
                </a:cubicBezTo>
                <a:cubicBezTo>
                  <a:pt x="621" y="106"/>
                  <a:pt x="487" y="56"/>
                  <a:pt x="405" y="28"/>
                </a:cubicBezTo>
                <a:cubicBezTo>
                  <a:pt x="323" y="0"/>
                  <a:pt x="282" y="10"/>
                  <a:pt x="250" y="5"/>
                </a:cubicBezTo>
              </a:path>
            </a:pathLst>
          </a:custGeom>
          <a:solidFill>
            <a:srgbClr val="FF00FF">
              <a:alpha val="14999"/>
            </a:srgbClr>
          </a:solidFill>
          <a:ln w="28575" cap="flat" cmpd="sng">
            <a:solidFill>
              <a:srgbClr val="FF00FF"/>
            </a:solidFill>
            <a:prstDash val="solid"/>
            <a:miter/>
            <a:headEnd type="none" w="med" len="med"/>
            <a:tailEnd type="none" w="med" len="med"/>
          </a:ln>
        </p:spPr>
        <p:txBody>
          <a:bodyPr/>
          <a:p>
            <a:endParaRPr lang="zh-TW" altLang="en-US" dirty="0">
              <a:latin typeface="Arial" panose="020B0604020202020204" pitchFamily="34" charset="0"/>
            </a:endParaRPr>
          </a:p>
        </p:txBody>
      </p:sp>
      <p:sp>
        <p:nvSpPr>
          <p:cNvPr id="97292" name="Text Box 11"/>
          <p:cNvSpPr txBox="1"/>
          <p:nvPr/>
        </p:nvSpPr>
        <p:spPr>
          <a:xfrm>
            <a:off x="9982200" y="3352800"/>
            <a:ext cx="485140" cy="460375"/>
          </a:xfrm>
          <a:prstGeom prst="rect">
            <a:avLst/>
          </a:prstGeom>
          <a:noFill/>
          <a:ln w="9525">
            <a:noFill/>
          </a:ln>
        </p:spPr>
        <p:txBody>
          <a:bodyPr wrap="none">
            <a:spAutoFit/>
          </a:bodyPr>
          <a:p>
            <a:r>
              <a:rPr lang="en-US" altLang="x-none" sz="2400" b="1" i="1" dirty="0">
                <a:solidFill>
                  <a:srgbClr val="FF00FF"/>
                </a:solidFill>
                <a:latin typeface="Times New Roman" panose="02020603050405020304" pitchFamily="2" charset="0"/>
                <a:ea typeface="PMingLiU" pitchFamily="2" charset="-120"/>
              </a:rPr>
              <a:t>R</a:t>
            </a:r>
            <a:r>
              <a:rPr lang="en-US" altLang="x-none" sz="2400" b="1" baseline="-25000" dirty="0">
                <a:solidFill>
                  <a:srgbClr val="FF00FF"/>
                </a:solidFill>
                <a:latin typeface="Times New Roman" panose="02020603050405020304" pitchFamily="2" charset="0"/>
                <a:ea typeface="PMingLiU" pitchFamily="2" charset="-120"/>
              </a:rPr>
              <a:t>0</a:t>
            </a:r>
            <a:endParaRPr lang="en-US" altLang="x-none" sz="2400" b="1" baseline="-25000" dirty="0">
              <a:solidFill>
                <a:srgbClr val="FF00FF"/>
              </a:solidFill>
              <a:latin typeface="Times New Roman" panose="02020603050405020304" pitchFamily="2" charset="0"/>
              <a:ea typeface="PMingLiU" pitchFamily="2" charset="-120"/>
            </a:endParaRPr>
          </a:p>
        </p:txBody>
      </p:sp>
      <p:sp>
        <p:nvSpPr>
          <p:cNvPr id="97293" name="Oval 12"/>
          <p:cNvSpPr/>
          <p:nvPr/>
        </p:nvSpPr>
        <p:spPr>
          <a:xfrm>
            <a:off x="6400800" y="2819400"/>
            <a:ext cx="2032000" cy="1981200"/>
          </a:xfrm>
          <a:prstGeom prst="ellipse">
            <a:avLst/>
          </a:prstGeom>
          <a:solidFill>
            <a:srgbClr val="800080">
              <a:alpha val="14999"/>
            </a:srgbClr>
          </a:solidFill>
          <a:ln w="28575" cap="flat" cmpd="sng">
            <a:solidFill>
              <a:srgbClr val="800080"/>
            </a:solidFill>
            <a:prstDash val="solid"/>
            <a:headEnd type="none" w="med" len="med"/>
            <a:tailEnd type="none" w="med" len="med"/>
          </a:ln>
        </p:spPr>
        <p:txBody>
          <a:bodyPr wrap="none" anchor="ctr"/>
          <a:p>
            <a:endParaRPr lang="zh-TW" altLang="en-US" dirty="0">
              <a:latin typeface="Arial" panose="020B0604020202020204" pitchFamily="34" charset="0"/>
            </a:endParaRPr>
          </a:p>
        </p:txBody>
      </p:sp>
      <p:sp>
        <p:nvSpPr>
          <p:cNvPr id="97294" name="Text Box 13"/>
          <p:cNvSpPr txBox="1"/>
          <p:nvPr/>
        </p:nvSpPr>
        <p:spPr>
          <a:xfrm>
            <a:off x="8153400" y="4343400"/>
            <a:ext cx="452120" cy="460375"/>
          </a:xfrm>
          <a:prstGeom prst="rect">
            <a:avLst/>
          </a:prstGeom>
          <a:noFill/>
          <a:ln w="9525">
            <a:noFill/>
          </a:ln>
        </p:spPr>
        <p:txBody>
          <a:bodyPr wrap="none">
            <a:spAutoFit/>
          </a:bodyPr>
          <a:p>
            <a:r>
              <a:rPr lang="en-US" altLang="x-none" sz="2400" b="1" i="1" dirty="0">
                <a:solidFill>
                  <a:srgbClr val="660066"/>
                </a:solidFill>
                <a:latin typeface="Times New Roman" panose="02020603050405020304" pitchFamily="2" charset="0"/>
                <a:ea typeface="PMingLiU" pitchFamily="2" charset="-120"/>
              </a:rPr>
              <a:t>R</a:t>
            </a:r>
            <a:r>
              <a:rPr lang="en-US" altLang="x-none" sz="2400" b="1" baseline="30000" dirty="0">
                <a:solidFill>
                  <a:srgbClr val="660066"/>
                </a:solidFill>
                <a:latin typeface="Times New Roman" panose="02020603050405020304" pitchFamily="2" charset="0"/>
                <a:ea typeface="PMingLiU" pitchFamily="2" charset="-120"/>
              </a:rPr>
              <a:t>-</a:t>
            </a:r>
            <a:endParaRPr lang="en-US" altLang="x-none" sz="2400" b="1" baseline="30000" dirty="0">
              <a:solidFill>
                <a:srgbClr val="660066"/>
              </a:solidFill>
              <a:latin typeface="Times New Roman" panose="02020603050405020304" pitchFamily="2" charset="0"/>
              <a:ea typeface="PMingLiU" pitchFamily="2" charset="-120"/>
            </a:endParaRPr>
          </a:p>
        </p:txBody>
      </p:sp>
      <p:pic>
        <p:nvPicPr>
          <p:cNvPr id="97295" name="Picture 15"/>
          <p:cNvPicPr>
            <a:picLocks noChangeAspect="1"/>
          </p:cNvPicPr>
          <p:nvPr/>
        </p:nvPicPr>
        <p:blipFill>
          <a:blip r:embed="rId5"/>
          <a:stretch>
            <a:fillRect/>
          </a:stretch>
        </p:blipFill>
        <p:spPr>
          <a:xfrm>
            <a:off x="2940050" y="4876800"/>
            <a:ext cx="1600200" cy="355600"/>
          </a:xfrm>
          <a:prstGeom prst="rect">
            <a:avLst/>
          </a:prstGeom>
          <a:noFill/>
          <a:ln w="9525">
            <a:noFill/>
          </a:ln>
        </p:spPr>
      </p:pic>
      <p:pic>
        <p:nvPicPr>
          <p:cNvPr id="97296" name="Picture 16"/>
          <p:cNvPicPr>
            <a:picLocks noChangeAspect="1"/>
          </p:cNvPicPr>
          <p:nvPr/>
        </p:nvPicPr>
        <p:blipFill>
          <a:blip r:embed="rId6"/>
          <a:stretch>
            <a:fillRect/>
          </a:stretch>
        </p:blipFill>
        <p:spPr>
          <a:xfrm>
            <a:off x="2743200" y="5181600"/>
            <a:ext cx="7086600" cy="873125"/>
          </a:xfrm>
          <a:prstGeom prst="rect">
            <a:avLst/>
          </a:prstGeom>
          <a:noFill/>
          <a:ln w="9525">
            <a:noFill/>
          </a:ln>
        </p:spPr>
      </p:pic>
      <p:sp>
        <p:nvSpPr>
          <p:cNvPr id="97297" name="Rectangle 17"/>
          <p:cNvSpPr/>
          <p:nvPr/>
        </p:nvSpPr>
        <p:spPr>
          <a:xfrm>
            <a:off x="4919663" y="5486400"/>
            <a:ext cx="374650" cy="381000"/>
          </a:xfrm>
          <a:prstGeom prst="rect">
            <a:avLst/>
          </a:prstGeom>
          <a:solidFill>
            <a:srgbClr val="FF00FF">
              <a:alpha val="9000"/>
            </a:srgbClr>
          </a:solidFill>
          <a:ln w="28575" cap="flat" cmpd="sng">
            <a:solidFill>
              <a:srgbClr val="FF00FF"/>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97298" name="Rectangle 18"/>
          <p:cNvSpPr/>
          <p:nvPr/>
        </p:nvSpPr>
        <p:spPr>
          <a:xfrm>
            <a:off x="7620000" y="3810000"/>
            <a:ext cx="1427480" cy="368300"/>
          </a:xfrm>
          <a:prstGeom prst="rect">
            <a:avLst/>
          </a:prstGeom>
          <a:noFill/>
          <a:ln w="9525">
            <a:noFill/>
          </a:ln>
        </p:spPr>
        <p:txBody>
          <a:bodyPr wrap="none">
            <a:spAutoFit/>
          </a:bodyPr>
          <a:p>
            <a:r>
              <a:rPr lang="en-US" altLang="x-none" b="1" i="1" dirty="0">
                <a:solidFill>
                  <a:srgbClr val="FF0000"/>
                </a:solidFill>
                <a:latin typeface="Times New Roman" panose="02020603050405020304" pitchFamily="2" charset="0"/>
                <a:ea typeface="PMingLiU" pitchFamily="2" charset="-120"/>
              </a:rPr>
              <a:t>query point q</a:t>
            </a:r>
            <a:endParaRPr lang="en-US" altLang="x-none" b="1" i="1" dirty="0">
              <a:solidFill>
                <a:srgbClr val="FF0000"/>
              </a:solidFill>
              <a:latin typeface="Times New Roman" panose="02020603050405020304" pitchFamily="2" charset="0"/>
              <a:ea typeface="PMingLiU" pitchFamily="2" charset="-12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97"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99331"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99332" name="Rectangle 2"/>
          <p:cNvSpPr>
            <a:spLocks noGrp="1"/>
          </p:cNvSpPr>
          <p:nvPr>
            <p:ph type="title"/>
          </p:nvPr>
        </p:nvSpPr>
        <p:spPr>
          <a:xfrm>
            <a:off x="1981200" y="277813"/>
            <a:ext cx="8229600" cy="1139825"/>
          </a:xfrm>
        </p:spPr>
        <p:txBody>
          <a:bodyPr vert="horz" wrap="square" anchor="t"/>
          <a:p>
            <a:r>
              <a:rPr lang="en-US" altLang="x-none" sz="4000" dirty="0">
                <a:latin typeface="Times New Roman" panose="02020603050405020304" pitchFamily="2" charset="0"/>
                <a:ea typeface="PMingLiU" pitchFamily="2" charset="-120"/>
              </a:rPr>
              <a:t>Reducing the Search Space (cont'd)</a:t>
            </a:r>
            <a:endParaRPr lang="en-US" altLang="x-none" sz="4000" dirty="0">
              <a:latin typeface="Times New Roman" panose="02020603050405020304" pitchFamily="2" charset="0"/>
              <a:ea typeface="PMingLiU" pitchFamily="2" charset="-120"/>
            </a:endParaRPr>
          </a:p>
        </p:txBody>
      </p:sp>
      <p:sp>
        <p:nvSpPr>
          <p:cNvPr id="99333" name="Rectangle 3"/>
          <p:cNvSpPr>
            <a:spLocks noGrp="1"/>
          </p:cNvSpPr>
          <p:nvPr>
            <p:ph type="body"/>
          </p:nvPr>
        </p:nvSpPr>
        <p:spPr>
          <a:xfrm>
            <a:off x="1981200" y="1600200"/>
            <a:ext cx="4191000" cy="4530725"/>
          </a:xfrm>
        </p:spPr>
        <p:txBody>
          <a:bodyPr vert="horz" wrap="square" anchor="t"/>
          <a:p>
            <a:pPr algn="just"/>
            <a:r>
              <a:rPr lang="en-US" altLang="x-none" sz="2600" dirty="0">
                <a:latin typeface="Times New Roman" panose="02020603050405020304" pitchFamily="2" charset="0"/>
                <a:ea typeface="PMingLiU" pitchFamily="2" charset="-120"/>
              </a:rPr>
              <a:t>Indexing</a:t>
            </a:r>
            <a:endParaRPr lang="en-US" altLang="x-none" sz="26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Aggregate R-tree (aR-tree)</a:t>
            </a:r>
            <a:endParaRPr lang="en-US" altLang="x-none" sz="2200" dirty="0">
              <a:latin typeface="Times New Roman" panose="02020603050405020304" pitchFamily="2" charset="0"/>
              <a:ea typeface="PMingLiU" pitchFamily="2" charset="-120"/>
            </a:endParaRPr>
          </a:p>
          <a:p>
            <a:pPr lvl="1" algn="just"/>
            <a:r>
              <a:rPr lang="zh-CN" altLang="en-US" sz="2200" dirty="0">
                <a:latin typeface="Times New Roman" panose="02020603050405020304" pitchFamily="2" charset="0"/>
              </a:rPr>
              <a:t>Aggregate: COUNT</a:t>
            </a:r>
            <a:endParaRPr lang="zh-CN" altLang="en-US" sz="2200" dirty="0">
              <a:latin typeface="Times New Roman" panose="02020603050405020304" pitchFamily="2" charset="0"/>
            </a:endParaRPr>
          </a:p>
          <a:p>
            <a:pPr lvl="1" algn="just"/>
            <a:endParaRPr lang="en-US" altLang="x-none" sz="2200" dirty="0">
              <a:latin typeface="Times New Roman" panose="02020603050405020304" pitchFamily="2" charset="0"/>
              <a:ea typeface="PMingLiU" pitchFamily="2" charset="-120"/>
            </a:endParaRPr>
          </a:p>
          <a:p>
            <a:pPr algn="just"/>
            <a:r>
              <a:rPr lang="en-US" altLang="x-none" sz="2600" dirty="0">
                <a:latin typeface="Times New Roman" panose="02020603050405020304" pitchFamily="2" charset="0"/>
                <a:ea typeface="PMingLiU" pitchFamily="2" charset="-120"/>
              </a:rPr>
              <a:t>While traversing aR-tree</a:t>
            </a:r>
            <a:endParaRPr lang="en-US" altLang="x-none" sz="26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Obtain the size, |</a:t>
            </a:r>
            <a:r>
              <a:rPr lang="en-US" altLang="x-none" sz="2200" i="1" dirty="0">
                <a:latin typeface="Times New Roman" panose="02020603050405020304" pitchFamily="2" charset="0"/>
                <a:ea typeface="PMingLiU" pitchFamily="2" charset="-120"/>
              </a:rPr>
              <a:t>R</a:t>
            </a:r>
            <a:r>
              <a:rPr lang="en-US" altLang="x-none" sz="2200" baseline="30000" dirty="0">
                <a:latin typeface="Times New Roman" panose="02020603050405020304" pitchFamily="2" charset="0"/>
                <a:ea typeface="PMingLiU" pitchFamily="2" charset="-120"/>
              </a:rPr>
              <a:t>+</a:t>
            </a:r>
            <a:r>
              <a:rPr lang="en-US" altLang="x-none" sz="2200" dirty="0">
                <a:latin typeface="Times New Roman" panose="02020603050405020304" pitchFamily="2" charset="0"/>
                <a:ea typeface="PMingLiU" pitchFamily="2" charset="-120"/>
              </a:rPr>
              <a:t>|, of set </a:t>
            </a:r>
            <a:r>
              <a:rPr lang="en-US" altLang="x-none" sz="2200" i="1" dirty="0">
                <a:latin typeface="Times New Roman" panose="02020603050405020304" pitchFamily="2" charset="0"/>
                <a:ea typeface="PMingLiU" pitchFamily="2" charset="-120"/>
              </a:rPr>
              <a:t>R</a:t>
            </a:r>
            <a:r>
              <a:rPr lang="en-US" altLang="x-none" sz="2200" baseline="30000" dirty="0">
                <a:latin typeface="Times New Roman" panose="02020603050405020304" pitchFamily="2" charset="0"/>
                <a:ea typeface="PMingLiU" pitchFamily="2" charset="-120"/>
              </a:rPr>
              <a:t>+</a:t>
            </a:r>
            <a:endParaRPr lang="en-US" altLang="x-none" sz="22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Retrieve all the uncertain objects in the set </a:t>
            </a:r>
            <a:r>
              <a:rPr lang="en-US" altLang="x-none" sz="2200" i="1" dirty="0">
                <a:latin typeface="Times New Roman" panose="02020603050405020304" pitchFamily="2" charset="0"/>
                <a:ea typeface="PMingLiU" pitchFamily="2" charset="-120"/>
              </a:rPr>
              <a:t>R</a:t>
            </a:r>
            <a:r>
              <a:rPr lang="en-US" altLang="x-none" sz="2200" baseline="-25000" dirty="0">
                <a:latin typeface="Times New Roman" panose="02020603050405020304" pitchFamily="2" charset="0"/>
                <a:ea typeface="PMingLiU" pitchFamily="2" charset="-120"/>
              </a:rPr>
              <a:t>0</a:t>
            </a:r>
            <a:endParaRPr lang="en-US" altLang="x-none" sz="2200" baseline="30000" dirty="0">
              <a:latin typeface="Times New Roman" panose="02020603050405020304" pitchFamily="2" charset="0"/>
              <a:ea typeface="PMingLiU" pitchFamily="2" charset="-120"/>
            </a:endParaRPr>
          </a:p>
        </p:txBody>
      </p:sp>
      <p:graphicFrame>
        <p:nvGraphicFramePr>
          <p:cNvPr id="99334" name="Object 17"/>
          <p:cNvGraphicFramePr>
            <a:graphicFrameLocks noChangeAspect="1"/>
          </p:cNvGraphicFramePr>
          <p:nvPr/>
        </p:nvGraphicFramePr>
        <p:xfrm>
          <a:off x="6248400" y="4203700"/>
          <a:ext cx="4038600" cy="1920875"/>
        </p:xfrm>
        <a:graphic>
          <a:graphicData uri="http://schemas.openxmlformats.org/presentationml/2006/ole">
            <mc:AlternateContent xmlns:mc="http://schemas.openxmlformats.org/markup-compatibility/2006">
              <mc:Choice xmlns:v="urn:schemas-microsoft-com:vml" Requires="v">
                <p:oleObj spid="_x0000_s3124" name="" r:id="rId1" imgW="7835900" imgH="3730625" progId="MSDraw.1.01">
                  <p:embed/>
                </p:oleObj>
              </mc:Choice>
              <mc:Fallback>
                <p:oleObj name="" r:id="rId1" imgW="7835900" imgH="3730625" progId="MSDraw.1.01">
                  <p:embed/>
                  <p:pic>
                    <p:nvPicPr>
                      <p:cNvPr id="0" name="图片 3123"/>
                      <p:cNvPicPr/>
                      <p:nvPr/>
                    </p:nvPicPr>
                    <p:blipFill>
                      <a:blip r:embed="rId2"/>
                      <a:stretch>
                        <a:fillRect/>
                      </a:stretch>
                    </p:blipFill>
                    <p:spPr>
                      <a:xfrm>
                        <a:off x="6248400" y="4203700"/>
                        <a:ext cx="4038600" cy="1920875"/>
                      </a:xfrm>
                      <a:prstGeom prst="rect">
                        <a:avLst/>
                      </a:prstGeom>
                      <a:noFill/>
                      <a:ln w="38100">
                        <a:noFill/>
                        <a:miter/>
                      </a:ln>
                    </p:spPr>
                  </p:pic>
                </p:oleObj>
              </mc:Fallback>
            </mc:AlternateContent>
          </a:graphicData>
        </a:graphic>
      </p:graphicFrame>
      <p:grpSp>
        <p:nvGrpSpPr>
          <p:cNvPr id="99335" name="组合 99334"/>
          <p:cNvGrpSpPr/>
          <p:nvPr/>
        </p:nvGrpSpPr>
        <p:grpSpPr>
          <a:xfrm>
            <a:off x="6553200" y="838200"/>
            <a:ext cx="3403600" cy="3352800"/>
            <a:chOff x="0" y="0"/>
            <a:chExt cx="2144" cy="2112"/>
          </a:xfrm>
        </p:grpSpPr>
        <p:graphicFrame>
          <p:nvGraphicFramePr>
            <p:cNvPr id="99336" name="Object 19"/>
            <p:cNvGraphicFramePr>
              <a:graphicFrameLocks noChangeAspect="1"/>
            </p:cNvGraphicFramePr>
            <p:nvPr/>
          </p:nvGraphicFramePr>
          <p:xfrm>
            <a:off x="0" y="42"/>
            <a:ext cx="2118" cy="2070"/>
          </p:xfrm>
          <a:graphic>
            <a:graphicData uri="http://schemas.openxmlformats.org/presentationml/2006/ole">
              <mc:AlternateContent xmlns:mc="http://schemas.openxmlformats.org/markup-compatibility/2006">
                <mc:Choice xmlns:v="urn:schemas-microsoft-com:vml" Requires="v">
                  <p:oleObj spid="_x0000_s3125" name="" r:id="rId3" imgW="4387850" imgH="3867150" progId="MSDraw.1.01">
                    <p:embed/>
                  </p:oleObj>
                </mc:Choice>
                <mc:Fallback>
                  <p:oleObj name="" r:id="rId3" imgW="4387850" imgH="3867150" progId="MSDraw.1.01">
                    <p:embed/>
                    <p:pic>
                      <p:nvPicPr>
                        <p:cNvPr id="0" name="图片 3124"/>
                        <p:cNvPicPr/>
                        <p:nvPr/>
                      </p:nvPicPr>
                      <p:blipFill>
                        <a:blip r:embed="rId4"/>
                        <a:stretch>
                          <a:fillRect/>
                        </a:stretch>
                      </p:blipFill>
                      <p:spPr>
                        <a:xfrm>
                          <a:off x="0" y="42"/>
                          <a:ext cx="2118" cy="2070"/>
                        </a:xfrm>
                        <a:prstGeom prst="rect">
                          <a:avLst/>
                        </a:prstGeom>
                        <a:noFill/>
                        <a:ln w="38100">
                          <a:noFill/>
                          <a:miter/>
                        </a:ln>
                      </p:spPr>
                    </p:pic>
                  </p:oleObj>
                </mc:Fallback>
              </mc:AlternateContent>
            </a:graphicData>
          </a:graphic>
        </p:graphicFrame>
        <p:sp>
          <p:nvSpPr>
            <p:cNvPr id="99337" name="Line 20"/>
            <p:cNvSpPr/>
            <p:nvPr/>
          </p:nvSpPr>
          <p:spPr>
            <a:xfrm>
              <a:off x="376" y="125"/>
              <a:ext cx="1400" cy="1767"/>
            </a:xfrm>
            <a:prstGeom prst="line">
              <a:avLst/>
            </a:prstGeom>
            <a:ln w="9525" cap="flat" cmpd="sng">
              <a:solidFill>
                <a:srgbClr val="FF0000"/>
              </a:solidFill>
              <a:prstDash val="lgDash"/>
              <a:headEnd type="none" w="med" len="med"/>
              <a:tailEnd type="none" w="med" len="med"/>
            </a:ln>
          </p:spPr>
        </p:sp>
        <p:graphicFrame>
          <p:nvGraphicFramePr>
            <p:cNvPr id="99338" name="Object 21"/>
            <p:cNvGraphicFramePr>
              <a:graphicFrameLocks noChangeAspect="1"/>
            </p:cNvGraphicFramePr>
            <p:nvPr/>
          </p:nvGraphicFramePr>
          <p:xfrm>
            <a:off x="1126" y="1083"/>
            <a:ext cx="122" cy="134"/>
          </p:xfrm>
          <a:graphic>
            <a:graphicData uri="http://schemas.openxmlformats.org/presentationml/2006/ole">
              <mc:AlternateContent xmlns:mc="http://schemas.openxmlformats.org/markup-compatibility/2006">
                <mc:Choice xmlns:v="urn:schemas-microsoft-com:vml" Requires="v">
                  <p:oleObj spid="_x0000_s3126" name="" r:id="rId5" imgW="247015" imgH="247015" progId="MSDraw.1.01">
                    <p:embed/>
                  </p:oleObj>
                </mc:Choice>
                <mc:Fallback>
                  <p:oleObj name="" r:id="rId5" imgW="247015" imgH="247015" progId="MSDraw.1.01">
                    <p:embed/>
                    <p:pic>
                      <p:nvPicPr>
                        <p:cNvPr id="0" name="图片 3125"/>
                        <p:cNvPicPr/>
                        <p:nvPr/>
                      </p:nvPicPr>
                      <p:blipFill>
                        <a:blip r:embed="rId6"/>
                        <a:stretch>
                          <a:fillRect/>
                        </a:stretch>
                      </p:blipFill>
                      <p:spPr>
                        <a:xfrm>
                          <a:off x="1126" y="1083"/>
                          <a:ext cx="122" cy="134"/>
                        </a:xfrm>
                        <a:prstGeom prst="rect">
                          <a:avLst/>
                        </a:prstGeom>
                        <a:noFill/>
                        <a:ln w="38100">
                          <a:noFill/>
                          <a:miter/>
                        </a:ln>
                      </p:spPr>
                    </p:pic>
                  </p:oleObj>
                </mc:Fallback>
              </mc:AlternateContent>
            </a:graphicData>
          </a:graphic>
        </p:graphicFrame>
        <p:sp>
          <p:nvSpPr>
            <p:cNvPr id="99339" name="Oval 23"/>
            <p:cNvSpPr/>
            <p:nvPr/>
          </p:nvSpPr>
          <p:spPr>
            <a:xfrm rot="2345135">
              <a:off x="1126" y="209"/>
              <a:ext cx="752" cy="488"/>
            </a:xfrm>
            <a:prstGeom prst="ellipse">
              <a:avLst/>
            </a:prstGeom>
            <a:solidFill>
              <a:srgbClr val="FFFF00">
                <a:alpha val="14999"/>
              </a:srgbClr>
            </a:solidFill>
            <a:ln w="28575" cap="flat" cmpd="sng">
              <a:solidFill>
                <a:srgbClr val="FF6600"/>
              </a:solidFill>
              <a:prstDash val="solid"/>
              <a:headEnd type="none" w="med" len="med"/>
              <a:tailEnd type="none" w="med" len="med"/>
            </a:ln>
          </p:spPr>
          <p:txBody>
            <a:bodyPr wrap="none" anchor="ctr"/>
            <a:p>
              <a:endParaRPr lang="zh-TW" altLang="en-US" dirty="0">
                <a:latin typeface="Arial" panose="020B0604020202020204" pitchFamily="34" charset="0"/>
              </a:endParaRPr>
            </a:p>
          </p:txBody>
        </p:sp>
        <p:sp>
          <p:nvSpPr>
            <p:cNvPr id="99340" name="Text Box 24"/>
            <p:cNvSpPr txBox="1"/>
            <p:nvPr/>
          </p:nvSpPr>
          <p:spPr>
            <a:xfrm>
              <a:off x="1652" y="0"/>
              <a:ext cx="314" cy="290"/>
            </a:xfrm>
            <a:prstGeom prst="rect">
              <a:avLst/>
            </a:prstGeom>
            <a:noFill/>
            <a:ln w="9525">
              <a:noFill/>
            </a:ln>
          </p:spPr>
          <p:txBody>
            <a:bodyPr wrap="none">
              <a:spAutoFit/>
            </a:bodyPr>
            <a:p>
              <a:r>
                <a:rPr lang="en-US" altLang="x-none" sz="2400" b="1" i="1" dirty="0">
                  <a:solidFill>
                    <a:srgbClr val="FF6600"/>
                  </a:solidFill>
                  <a:latin typeface="Times New Roman" panose="02020603050405020304" pitchFamily="2" charset="0"/>
                  <a:ea typeface="PMingLiU" pitchFamily="2" charset="-120"/>
                </a:rPr>
                <a:t>R</a:t>
              </a:r>
              <a:r>
                <a:rPr lang="en-US" altLang="x-none" sz="2400" b="1" baseline="30000" dirty="0">
                  <a:solidFill>
                    <a:srgbClr val="FF6600"/>
                  </a:solidFill>
                  <a:latin typeface="Times New Roman" panose="02020603050405020304" pitchFamily="2" charset="0"/>
                  <a:ea typeface="PMingLiU" pitchFamily="2" charset="-120"/>
                </a:rPr>
                <a:t>+</a:t>
              </a:r>
              <a:endParaRPr lang="en-US" altLang="x-none" sz="2400" b="1" baseline="30000" dirty="0">
                <a:solidFill>
                  <a:srgbClr val="FF6600"/>
                </a:solidFill>
                <a:latin typeface="Times New Roman" panose="02020603050405020304" pitchFamily="2" charset="0"/>
                <a:ea typeface="PMingLiU" pitchFamily="2" charset="-120"/>
              </a:endParaRPr>
            </a:p>
          </p:txBody>
        </p:sp>
        <p:sp>
          <p:nvSpPr>
            <p:cNvPr id="99341" name="Freeform 25"/>
            <p:cNvSpPr/>
            <p:nvPr/>
          </p:nvSpPr>
          <p:spPr>
            <a:xfrm>
              <a:off x="321" y="184"/>
              <a:ext cx="1565" cy="1574"/>
            </a:xfrm>
            <a:custGeom>
              <a:avLst/>
              <a:gdLst>
                <a:gd name="txL" fmla="*/ 0 w 2000"/>
                <a:gd name="txT" fmla="*/ 0 h 1814"/>
                <a:gd name="txR" fmla="*/ 2000 w 2000"/>
                <a:gd name="txB" fmla="*/ 1814 h 1814"/>
              </a:gdLst>
              <a:ahLst/>
              <a:cxnLst>
                <a:cxn ang="0">
                  <a:pos x="314" y="5"/>
                </a:cxn>
                <a:cxn ang="0">
                  <a:pos x="165" y="28"/>
                </a:cxn>
                <a:cxn ang="0">
                  <a:pos x="69" y="124"/>
                </a:cxn>
                <a:cxn ang="0">
                  <a:pos x="21" y="220"/>
                </a:cxn>
                <a:cxn ang="0">
                  <a:pos x="1" y="368"/>
                </a:cxn>
                <a:cxn ang="0">
                  <a:pos x="30" y="531"/>
                </a:cxn>
                <a:cxn ang="0">
                  <a:pos x="158" y="609"/>
                </a:cxn>
                <a:cxn ang="0">
                  <a:pos x="350" y="645"/>
                </a:cxn>
                <a:cxn ang="0">
                  <a:pos x="577" y="666"/>
                </a:cxn>
                <a:cxn ang="0">
                  <a:pos x="727" y="688"/>
                </a:cxn>
                <a:cxn ang="0">
                  <a:pos x="919" y="744"/>
                </a:cxn>
                <a:cxn ang="0">
                  <a:pos x="1118" y="880"/>
                </a:cxn>
                <a:cxn ang="0">
                  <a:pos x="1317" y="1114"/>
                </a:cxn>
                <a:cxn ang="0">
                  <a:pos x="1452" y="1406"/>
                </a:cxn>
                <a:cxn ang="0">
                  <a:pos x="1557" y="1756"/>
                </a:cxn>
                <a:cxn ang="0">
                  <a:pos x="1893" y="1756"/>
                </a:cxn>
                <a:cxn ang="0">
                  <a:pos x="1989" y="1516"/>
                </a:cxn>
                <a:cxn ang="0">
                  <a:pos x="1957" y="1228"/>
                </a:cxn>
                <a:cxn ang="0">
                  <a:pos x="1797" y="1036"/>
                </a:cxn>
                <a:cxn ang="0">
                  <a:pos x="1509" y="796"/>
                </a:cxn>
                <a:cxn ang="0">
                  <a:pos x="1125" y="424"/>
                </a:cxn>
                <a:cxn ang="0">
                  <a:pos x="741" y="172"/>
                </a:cxn>
                <a:cxn ang="0">
                  <a:pos x="405" y="28"/>
                </a:cxn>
                <a:cxn ang="0">
                  <a:pos x="250" y="5"/>
                </a:cxn>
              </a:cxnLst>
              <a:rect l="txL" t="txT" r="txR" b="txB"/>
              <a:pathLst>
                <a:path w="2000" h="1814">
                  <a:moveTo>
                    <a:pt x="314" y="5"/>
                  </a:moveTo>
                  <a:cubicBezTo>
                    <a:pt x="287" y="9"/>
                    <a:pt x="206" y="8"/>
                    <a:pt x="165" y="28"/>
                  </a:cubicBezTo>
                  <a:cubicBezTo>
                    <a:pt x="124" y="48"/>
                    <a:pt x="93" y="92"/>
                    <a:pt x="69" y="124"/>
                  </a:cubicBezTo>
                  <a:cubicBezTo>
                    <a:pt x="45" y="156"/>
                    <a:pt x="32" y="179"/>
                    <a:pt x="21" y="220"/>
                  </a:cubicBezTo>
                  <a:cubicBezTo>
                    <a:pt x="10" y="261"/>
                    <a:pt x="0" y="316"/>
                    <a:pt x="1" y="368"/>
                  </a:cubicBezTo>
                  <a:cubicBezTo>
                    <a:pt x="2" y="420"/>
                    <a:pt x="4" y="491"/>
                    <a:pt x="30" y="531"/>
                  </a:cubicBezTo>
                  <a:cubicBezTo>
                    <a:pt x="56" y="571"/>
                    <a:pt x="105" y="590"/>
                    <a:pt x="158" y="609"/>
                  </a:cubicBezTo>
                  <a:cubicBezTo>
                    <a:pt x="211" y="628"/>
                    <a:pt x="280" y="636"/>
                    <a:pt x="350" y="645"/>
                  </a:cubicBezTo>
                  <a:cubicBezTo>
                    <a:pt x="420" y="654"/>
                    <a:pt x="514" y="659"/>
                    <a:pt x="577" y="666"/>
                  </a:cubicBezTo>
                  <a:cubicBezTo>
                    <a:pt x="640" y="673"/>
                    <a:pt x="670" y="675"/>
                    <a:pt x="727" y="688"/>
                  </a:cubicBezTo>
                  <a:cubicBezTo>
                    <a:pt x="784" y="701"/>
                    <a:pt x="854" y="712"/>
                    <a:pt x="919" y="744"/>
                  </a:cubicBezTo>
                  <a:cubicBezTo>
                    <a:pt x="984" y="776"/>
                    <a:pt x="1052" y="818"/>
                    <a:pt x="1118" y="880"/>
                  </a:cubicBezTo>
                  <a:cubicBezTo>
                    <a:pt x="1184" y="942"/>
                    <a:pt x="1261" y="1026"/>
                    <a:pt x="1317" y="1114"/>
                  </a:cubicBezTo>
                  <a:cubicBezTo>
                    <a:pt x="1373" y="1202"/>
                    <a:pt x="1412" y="1299"/>
                    <a:pt x="1452" y="1406"/>
                  </a:cubicBezTo>
                  <a:cubicBezTo>
                    <a:pt x="1492" y="1513"/>
                    <a:pt x="1483" y="1698"/>
                    <a:pt x="1557" y="1756"/>
                  </a:cubicBezTo>
                  <a:cubicBezTo>
                    <a:pt x="1631" y="1814"/>
                    <a:pt x="1821" y="1796"/>
                    <a:pt x="1893" y="1756"/>
                  </a:cubicBezTo>
                  <a:cubicBezTo>
                    <a:pt x="1965" y="1716"/>
                    <a:pt x="1978" y="1604"/>
                    <a:pt x="1989" y="1516"/>
                  </a:cubicBezTo>
                  <a:cubicBezTo>
                    <a:pt x="2000" y="1428"/>
                    <a:pt x="1989" y="1308"/>
                    <a:pt x="1957" y="1228"/>
                  </a:cubicBezTo>
                  <a:cubicBezTo>
                    <a:pt x="1925" y="1148"/>
                    <a:pt x="1872" y="1108"/>
                    <a:pt x="1797" y="1036"/>
                  </a:cubicBezTo>
                  <a:cubicBezTo>
                    <a:pt x="1722" y="964"/>
                    <a:pt x="1621" y="898"/>
                    <a:pt x="1509" y="796"/>
                  </a:cubicBezTo>
                  <a:cubicBezTo>
                    <a:pt x="1397" y="694"/>
                    <a:pt x="1253" y="528"/>
                    <a:pt x="1125" y="424"/>
                  </a:cubicBezTo>
                  <a:cubicBezTo>
                    <a:pt x="997" y="320"/>
                    <a:pt x="861" y="238"/>
                    <a:pt x="741" y="172"/>
                  </a:cubicBezTo>
                  <a:cubicBezTo>
                    <a:pt x="621" y="106"/>
                    <a:pt x="487" y="56"/>
                    <a:pt x="405" y="28"/>
                  </a:cubicBezTo>
                  <a:cubicBezTo>
                    <a:pt x="323" y="0"/>
                    <a:pt x="282" y="10"/>
                    <a:pt x="250" y="5"/>
                  </a:cubicBezTo>
                </a:path>
              </a:pathLst>
            </a:custGeom>
            <a:solidFill>
              <a:srgbClr val="FF00FF">
                <a:alpha val="14999"/>
              </a:srgbClr>
            </a:solidFill>
            <a:ln w="28575" cap="flat" cmpd="sng">
              <a:solidFill>
                <a:srgbClr val="FF00FF"/>
              </a:solidFill>
              <a:prstDash val="solid"/>
              <a:miter/>
              <a:headEnd type="none" w="med" len="med"/>
              <a:tailEnd type="none" w="med" len="med"/>
            </a:ln>
          </p:spPr>
          <p:txBody>
            <a:bodyPr/>
            <a:p>
              <a:endParaRPr lang="zh-TW" altLang="en-US" dirty="0">
                <a:latin typeface="Arial" panose="020B0604020202020204" pitchFamily="34" charset="0"/>
              </a:endParaRPr>
            </a:p>
          </p:txBody>
        </p:sp>
        <p:sp>
          <p:nvSpPr>
            <p:cNvPr id="99342" name="Text Box 26"/>
            <p:cNvSpPr txBox="1"/>
            <p:nvPr/>
          </p:nvSpPr>
          <p:spPr>
            <a:xfrm>
              <a:off x="1838" y="1083"/>
              <a:ext cx="306" cy="290"/>
            </a:xfrm>
            <a:prstGeom prst="rect">
              <a:avLst/>
            </a:prstGeom>
            <a:noFill/>
            <a:ln w="9525">
              <a:noFill/>
            </a:ln>
          </p:spPr>
          <p:txBody>
            <a:bodyPr wrap="none">
              <a:spAutoFit/>
            </a:bodyPr>
            <a:p>
              <a:r>
                <a:rPr lang="en-US" altLang="x-none" sz="2400" b="1" i="1" dirty="0">
                  <a:solidFill>
                    <a:srgbClr val="FF00FF"/>
                  </a:solidFill>
                  <a:latin typeface="Times New Roman" panose="02020603050405020304" pitchFamily="2" charset="0"/>
                  <a:ea typeface="PMingLiU" pitchFamily="2" charset="-120"/>
                </a:rPr>
                <a:t>R</a:t>
              </a:r>
              <a:r>
                <a:rPr lang="en-US" altLang="x-none" sz="2400" b="1" baseline="-25000" dirty="0">
                  <a:solidFill>
                    <a:srgbClr val="FF00FF"/>
                  </a:solidFill>
                  <a:latin typeface="Times New Roman" panose="02020603050405020304" pitchFamily="2" charset="0"/>
                  <a:ea typeface="PMingLiU" pitchFamily="2" charset="-120"/>
                </a:rPr>
                <a:t>0</a:t>
              </a:r>
              <a:endParaRPr lang="en-US" altLang="x-none" sz="2400" b="1" baseline="-25000" dirty="0">
                <a:solidFill>
                  <a:srgbClr val="FF00FF"/>
                </a:solidFill>
                <a:latin typeface="Times New Roman" panose="02020603050405020304" pitchFamily="2" charset="0"/>
                <a:ea typeface="PMingLiU" pitchFamily="2" charset="-120"/>
              </a:endParaRPr>
            </a:p>
          </p:txBody>
        </p:sp>
        <p:sp>
          <p:nvSpPr>
            <p:cNvPr id="99343" name="Oval 27"/>
            <p:cNvSpPr/>
            <p:nvPr/>
          </p:nvSpPr>
          <p:spPr>
            <a:xfrm>
              <a:off x="150" y="791"/>
              <a:ext cx="1002" cy="1083"/>
            </a:xfrm>
            <a:prstGeom prst="ellipse">
              <a:avLst/>
            </a:prstGeom>
            <a:solidFill>
              <a:srgbClr val="800080">
                <a:alpha val="14999"/>
              </a:srgbClr>
            </a:solidFill>
            <a:ln w="28575" cap="flat" cmpd="sng">
              <a:solidFill>
                <a:srgbClr val="800080"/>
              </a:solidFill>
              <a:prstDash val="solid"/>
              <a:headEnd type="none" w="med" len="med"/>
              <a:tailEnd type="none" w="med" len="med"/>
            </a:ln>
          </p:spPr>
          <p:txBody>
            <a:bodyPr wrap="none" anchor="ctr"/>
            <a:p>
              <a:endParaRPr lang="zh-TW" altLang="en-US" dirty="0">
                <a:latin typeface="Arial" panose="020B0604020202020204" pitchFamily="34" charset="0"/>
              </a:endParaRPr>
            </a:p>
          </p:txBody>
        </p:sp>
        <p:sp>
          <p:nvSpPr>
            <p:cNvPr id="99344" name="Text Box 28"/>
            <p:cNvSpPr txBox="1"/>
            <p:nvPr/>
          </p:nvSpPr>
          <p:spPr>
            <a:xfrm>
              <a:off x="1013" y="1601"/>
              <a:ext cx="285" cy="290"/>
            </a:xfrm>
            <a:prstGeom prst="rect">
              <a:avLst/>
            </a:prstGeom>
            <a:noFill/>
            <a:ln w="9525">
              <a:noFill/>
            </a:ln>
          </p:spPr>
          <p:txBody>
            <a:bodyPr wrap="none">
              <a:spAutoFit/>
            </a:bodyPr>
            <a:p>
              <a:r>
                <a:rPr lang="en-US" altLang="x-none" sz="2400" b="1" i="1" dirty="0">
                  <a:solidFill>
                    <a:srgbClr val="660066"/>
                  </a:solidFill>
                  <a:latin typeface="Times New Roman" panose="02020603050405020304" pitchFamily="2" charset="0"/>
                  <a:ea typeface="PMingLiU" pitchFamily="2" charset="-120"/>
                </a:rPr>
                <a:t>R</a:t>
              </a:r>
              <a:r>
                <a:rPr lang="en-US" altLang="x-none" sz="2400" b="1" baseline="30000" dirty="0">
                  <a:solidFill>
                    <a:srgbClr val="660066"/>
                  </a:solidFill>
                  <a:latin typeface="Times New Roman" panose="02020603050405020304" pitchFamily="2" charset="0"/>
                  <a:ea typeface="PMingLiU" pitchFamily="2" charset="-120"/>
                </a:rPr>
                <a:t>-</a:t>
              </a:r>
              <a:endParaRPr lang="en-US" altLang="x-none" sz="2400" b="1" baseline="30000" dirty="0">
                <a:solidFill>
                  <a:srgbClr val="660066"/>
                </a:solidFill>
                <a:latin typeface="Times New Roman" panose="02020603050405020304" pitchFamily="2" charset="0"/>
                <a:ea typeface="PMingLiU" pitchFamily="2" charset="-120"/>
              </a:endParaRPr>
            </a:p>
          </p:txBody>
        </p:sp>
        <p:sp>
          <p:nvSpPr>
            <p:cNvPr id="99345" name="Rectangle 29"/>
            <p:cNvSpPr/>
            <p:nvPr/>
          </p:nvSpPr>
          <p:spPr>
            <a:xfrm>
              <a:off x="752" y="1332"/>
              <a:ext cx="899" cy="232"/>
            </a:xfrm>
            <a:prstGeom prst="rect">
              <a:avLst/>
            </a:prstGeom>
            <a:noFill/>
            <a:ln w="9525">
              <a:noFill/>
            </a:ln>
          </p:spPr>
          <p:txBody>
            <a:bodyPr wrap="none">
              <a:spAutoFit/>
            </a:bodyPr>
            <a:p>
              <a:r>
                <a:rPr lang="en-US" altLang="x-none" b="1" i="1" dirty="0">
                  <a:solidFill>
                    <a:srgbClr val="FF0000"/>
                  </a:solidFill>
                  <a:latin typeface="Times New Roman" panose="02020603050405020304" pitchFamily="2" charset="0"/>
                  <a:ea typeface="PMingLiU" pitchFamily="2" charset="-120"/>
                </a:rPr>
                <a:t>query point q</a:t>
              </a:r>
              <a:endParaRPr lang="en-US" altLang="x-none" b="1" i="1" dirty="0">
                <a:solidFill>
                  <a:srgbClr val="FF0000"/>
                </a:solidFill>
                <a:latin typeface="Times New Roman" panose="02020603050405020304" pitchFamily="2" charset="0"/>
                <a:ea typeface="PMingLiU" pitchFamily="2" charset="-120"/>
              </a:endParaRPr>
            </a:p>
          </p:txBody>
        </p:sp>
      </p:gr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内容占位符 1"/>
          <p:cNvSpPr>
            <a:spLocks noGrp="1"/>
          </p:cNvSpPr>
          <p:nvPr>
            <p:ph idx="1"/>
          </p:nvPr>
        </p:nvSpPr>
        <p:spPr>
          <a:xfrm>
            <a:off x="1981200" y="1481138"/>
            <a:ext cx="8229600" cy="4525962"/>
          </a:xfrm>
        </p:spPr>
        <p:txBody>
          <a:bodyPr vert="horz" wrap="square" anchor="t"/>
          <a:p>
            <a:r>
              <a:rPr lang="zh-CN" altLang="en-US" dirty="0"/>
              <a:t>聚集数据集</a:t>
            </a:r>
            <a:endParaRPr lang="en-US" altLang="x-none" dirty="0"/>
          </a:p>
          <a:p>
            <a:pPr lvl="1"/>
            <a:r>
              <a:rPr lang="zh-CN" altLang="en-US" dirty="0"/>
              <a:t>局部聚集</a:t>
            </a:r>
            <a:endParaRPr lang="en-US" altLang="x-none" dirty="0"/>
          </a:p>
          <a:p>
            <a:pPr lvl="1"/>
            <a:r>
              <a:rPr lang="zh-CN" altLang="en-US" dirty="0"/>
              <a:t>各条聚集记录可以被视为是服从一个概率分布</a:t>
            </a:r>
            <a:endParaRPr lang="en-US" altLang="x-none" dirty="0"/>
          </a:p>
          <a:p>
            <a:pPr lvl="1"/>
            <a:endParaRPr lang="en-US" altLang="x-none" dirty="0"/>
          </a:p>
          <a:p>
            <a:r>
              <a:rPr lang="zh-CN" altLang="en-US" dirty="0"/>
              <a:t>应用举例</a:t>
            </a:r>
            <a:endParaRPr lang="en-US" altLang="x-none" dirty="0"/>
          </a:p>
          <a:p>
            <a:pPr lvl="1"/>
            <a:r>
              <a:rPr lang="zh-CN" altLang="en-US" dirty="0"/>
              <a:t>人口数据集合</a:t>
            </a:r>
            <a:endParaRPr lang="zh-CN" altLang="en-US" dirty="0"/>
          </a:p>
        </p:txBody>
      </p:sp>
      <p:pic>
        <p:nvPicPr>
          <p:cNvPr id="11267" name="标题 2"/>
          <p:cNvPicPr>
            <a:picLocks noGrp="1"/>
          </p:cNvPicPr>
          <p:nvPr>
            <p:ph type="title"/>
          </p:nvPr>
        </p:nvPicPr>
        <p:blipFill>
          <a:blip r:embed="rId1"/>
          <a:stretch>
            <a:fillRect/>
          </a:stretch>
        </p:blipFill>
        <p:spPr>
          <a:xfrm>
            <a:off x="1719263" y="268288"/>
            <a:ext cx="8497887" cy="1158875"/>
          </a:xfrm>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101379"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101380" name="Rectangle 2"/>
          <p:cNvSpPr>
            <a:spLocks noGrp="1"/>
          </p:cNvSpPr>
          <p:nvPr>
            <p:ph type="title"/>
          </p:nvPr>
        </p:nvSpPr>
        <p:spPr>
          <a:xfrm>
            <a:off x="1981200" y="277813"/>
            <a:ext cx="8229600" cy="1139825"/>
          </a:xfrm>
        </p:spPr>
        <p:txBody>
          <a:bodyPr vert="horz" wrap="square" anchor="t"/>
          <a:p>
            <a:r>
              <a:rPr lang="en-US" altLang="x-none" sz="4000" dirty="0">
                <a:latin typeface="Times New Roman" panose="02020603050405020304" pitchFamily="2" charset="0"/>
                <a:ea typeface="PMingLiU" pitchFamily="2" charset="-120"/>
              </a:rPr>
              <a:t>Pruning Heuristics</a:t>
            </a:r>
            <a:endParaRPr lang="en-US" altLang="x-none" sz="4000" dirty="0">
              <a:latin typeface="Times New Roman" panose="02020603050405020304" pitchFamily="2" charset="0"/>
              <a:ea typeface="PMingLiU" pitchFamily="2" charset="-120"/>
            </a:endParaRPr>
          </a:p>
        </p:txBody>
      </p:sp>
      <p:sp>
        <p:nvSpPr>
          <p:cNvPr id="101381" name="Rectangle 3"/>
          <p:cNvSpPr>
            <a:spLocks noGrp="1"/>
          </p:cNvSpPr>
          <p:nvPr>
            <p:ph type="body"/>
          </p:nvPr>
        </p:nvSpPr>
        <p:spPr>
          <a:xfrm>
            <a:off x="1905000" y="1600200"/>
            <a:ext cx="5867400" cy="4530725"/>
          </a:xfrm>
        </p:spPr>
        <p:txBody>
          <a:bodyPr vert="horz" wrap="square" anchor="t"/>
          <a:p>
            <a:pPr algn="just"/>
            <a:r>
              <a:rPr lang="en-US" altLang="x-none" sz="2600" dirty="0">
                <a:latin typeface="Times New Roman" panose="02020603050405020304" pitchFamily="2" charset="0"/>
                <a:ea typeface="PMingLiU" pitchFamily="2" charset="-120"/>
              </a:rPr>
              <a:t>Upper-Bound Pruning</a:t>
            </a:r>
            <a:endParaRPr lang="en-US" altLang="x-none" sz="26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Obtain an upper bound, </a:t>
            </a:r>
            <a:r>
              <a:rPr lang="en-US" altLang="x-none" sz="2200" i="1" dirty="0">
                <a:latin typeface="Times New Roman" panose="02020603050405020304" pitchFamily="2" charset="0"/>
                <a:ea typeface="PMingLiU" pitchFamily="2" charset="-120"/>
              </a:rPr>
              <a:t>UB_Pr</a:t>
            </a:r>
            <a:r>
              <a:rPr lang="en-US" altLang="x-none" sz="2200" i="1" baseline="-25000" dirty="0">
                <a:latin typeface="Times New Roman" panose="02020603050405020304" pitchFamily="2" charset="0"/>
                <a:ea typeface="PMingLiU" pitchFamily="2" charset="-120"/>
              </a:rPr>
              <a:t>k-PIR</a:t>
            </a:r>
            <a:r>
              <a:rPr lang="en-US" altLang="x-none" sz="2200" dirty="0">
                <a:latin typeface="Times New Roman" panose="02020603050405020304" pitchFamily="2" charset="0"/>
                <a:ea typeface="PMingLiU" pitchFamily="2" charset="-120"/>
              </a:rPr>
              <a:t>(</a:t>
            </a:r>
            <a:r>
              <a:rPr lang="en-US" altLang="x-none" sz="2200" i="1" dirty="0">
                <a:latin typeface="Times New Roman" panose="02020603050405020304" pitchFamily="2" charset="0"/>
                <a:ea typeface="PMingLiU" pitchFamily="2" charset="-120"/>
              </a:rPr>
              <a:t>q</a:t>
            </a:r>
            <a:r>
              <a:rPr lang="en-US" altLang="x-none" sz="2200" dirty="0">
                <a:latin typeface="Times New Roman" panose="02020603050405020304" pitchFamily="2" charset="0"/>
                <a:ea typeface="PMingLiU" pitchFamily="2" charset="-120"/>
              </a:rPr>
              <a:t>, </a:t>
            </a:r>
            <a:r>
              <a:rPr lang="en-US" altLang="x-none" sz="2200" i="1" dirty="0">
                <a:latin typeface="Times New Roman" panose="02020603050405020304" pitchFamily="2" charset="0"/>
                <a:ea typeface="PMingLiU" pitchFamily="2" charset="-120"/>
              </a:rPr>
              <a:t>f</a:t>
            </a:r>
            <a:r>
              <a:rPr lang="en-US" altLang="x-none" sz="2200" dirty="0">
                <a:latin typeface="Times New Roman" panose="02020603050405020304" pitchFamily="2" charset="0"/>
                <a:ea typeface="PMingLiU" pitchFamily="2" charset="-120"/>
              </a:rPr>
              <a:t>(·)), of PIR probability </a:t>
            </a:r>
            <a:r>
              <a:rPr lang="en-US" altLang="x-none" sz="2200" i="1" dirty="0">
                <a:latin typeface="Times New Roman" panose="02020603050405020304" pitchFamily="2" charset="0"/>
                <a:ea typeface="PMingLiU" pitchFamily="2" charset="-120"/>
              </a:rPr>
              <a:t>Pr</a:t>
            </a:r>
            <a:r>
              <a:rPr lang="en-US" altLang="x-none" sz="2200" i="1" baseline="-25000" dirty="0">
                <a:latin typeface="Times New Roman" panose="02020603050405020304" pitchFamily="2" charset="0"/>
                <a:ea typeface="PMingLiU" pitchFamily="2" charset="-120"/>
              </a:rPr>
              <a:t>k-PIR</a:t>
            </a:r>
            <a:r>
              <a:rPr lang="en-US" altLang="x-none" sz="2200" dirty="0">
                <a:latin typeface="Times New Roman" panose="02020603050405020304" pitchFamily="2" charset="0"/>
                <a:ea typeface="PMingLiU" pitchFamily="2" charset="-120"/>
              </a:rPr>
              <a:t>(</a:t>
            </a:r>
            <a:r>
              <a:rPr lang="en-US" altLang="x-none" sz="2200" i="1" dirty="0">
                <a:latin typeface="Times New Roman" panose="02020603050405020304" pitchFamily="2" charset="0"/>
                <a:ea typeface="PMingLiU" pitchFamily="2" charset="-120"/>
              </a:rPr>
              <a:t>q</a:t>
            </a:r>
            <a:r>
              <a:rPr lang="en-US" altLang="x-none" sz="2200" dirty="0">
                <a:latin typeface="Times New Roman" panose="02020603050405020304" pitchFamily="2" charset="0"/>
                <a:ea typeface="PMingLiU" pitchFamily="2" charset="-120"/>
              </a:rPr>
              <a:t>, </a:t>
            </a:r>
            <a:r>
              <a:rPr lang="en-US" altLang="x-none" sz="2200" i="1" dirty="0">
                <a:latin typeface="Times New Roman" panose="02020603050405020304" pitchFamily="2" charset="0"/>
                <a:ea typeface="PMingLiU" pitchFamily="2" charset="-120"/>
              </a:rPr>
              <a:t>f</a:t>
            </a:r>
            <a:r>
              <a:rPr lang="en-US" altLang="x-none" sz="2200" dirty="0">
                <a:latin typeface="Times New Roman" panose="02020603050405020304" pitchFamily="2" charset="0"/>
                <a:ea typeface="PMingLiU" pitchFamily="2" charset="-120"/>
              </a:rPr>
              <a:t>(·)) with a low cost</a:t>
            </a:r>
            <a:endParaRPr lang="en-US" altLang="x-none" sz="22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If </a:t>
            </a:r>
            <a:r>
              <a:rPr lang="en-US" altLang="x-none" sz="2200" i="1" dirty="0">
                <a:latin typeface="Times New Roman" panose="02020603050405020304" pitchFamily="2" charset="0"/>
                <a:ea typeface="PMingLiU" pitchFamily="2" charset="-120"/>
              </a:rPr>
              <a:t>UB_Pr</a:t>
            </a:r>
            <a:r>
              <a:rPr lang="en-US" altLang="x-none" sz="2200" i="1" baseline="-25000" dirty="0">
                <a:latin typeface="Times New Roman" panose="02020603050405020304" pitchFamily="2" charset="0"/>
                <a:ea typeface="PMingLiU" pitchFamily="2" charset="-120"/>
              </a:rPr>
              <a:t>k-PIR</a:t>
            </a:r>
            <a:r>
              <a:rPr lang="en-US" altLang="x-none" sz="2200" dirty="0">
                <a:latin typeface="Times New Roman" panose="02020603050405020304" pitchFamily="2" charset="0"/>
                <a:ea typeface="PMingLiU" pitchFamily="2" charset="-120"/>
              </a:rPr>
              <a:t>(</a:t>
            </a:r>
            <a:r>
              <a:rPr lang="en-US" altLang="x-none" sz="2200" i="1" dirty="0">
                <a:latin typeface="Times New Roman" panose="02020603050405020304" pitchFamily="2" charset="0"/>
                <a:ea typeface="PMingLiU" pitchFamily="2" charset="-120"/>
              </a:rPr>
              <a:t>q</a:t>
            </a:r>
            <a:r>
              <a:rPr lang="en-US" altLang="x-none" sz="2200" dirty="0">
                <a:latin typeface="Times New Roman" panose="02020603050405020304" pitchFamily="2" charset="0"/>
                <a:ea typeface="PMingLiU" pitchFamily="2" charset="-120"/>
              </a:rPr>
              <a:t>, </a:t>
            </a:r>
            <a:r>
              <a:rPr lang="en-US" altLang="x-none" sz="2200" i="1" dirty="0">
                <a:latin typeface="Times New Roman" panose="02020603050405020304" pitchFamily="2" charset="0"/>
                <a:ea typeface="PMingLiU" pitchFamily="2" charset="-120"/>
              </a:rPr>
              <a:t>f</a:t>
            </a:r>
            <a:r>
              <a:rPr lang="en-US" altLang="x-none" sz="2200" dirty="0">
                <a:latin typeface="Times New Roman" panose="02020603050405020304" pitchFamily="2" charset="0"/>
                <a:ea typeface="PMingLiU" pitchFamily="2" charset="-120"/>
              </a:rPr>
              <a:t>(·))</a:t>
            </a:r>
            <a:r>
              <a:rPr lang="en-US" altLang="x-none" sz="2200" dirty="0">
                <a:latin typeface="Times New Roman" panose="02020603050405020304" pitchFamily="2" charset="0"/>
                <a:ea typeface="PMingLiU" pitchFamily="2" charset="-120"/>
                <a:sym typeface="Symbol" panose="05050102010706020507" pitchFamily="2" charset="2"/>
              </a:rPr>
              <a:t>  </a:t>
            </a:r>
            <a:r>
              <a:rPr lang="en-US" altLang="x-none" sz="2200" i="1" dirty="0">
                <a:latin typeface="Symbol" panose="05050102010706020507" pitchFamily="2" charset="2"/>
                <a:ea typeface="PMingLiU" pitchFamily="2" charset="-120"/>
                <a:sym typeface="Symbol" panose="05050102010706020507" pitchFamily="2" charset="2"/>
              </a:rPr>
              <a:t>a</a:t>
            </a:r>
            <a:r>
              <a:rPr lang="en-US" altLang="x-none" sz="2200" dirty="0">
                <a:latin typeface="Times New Roman" panose="02020603050405020304" pitchFamily="2" charset="0"/>
                <a:ea typeface="PMingLiU" pitchFamily="2" charset="-120"/>
                <a:sym typeface="Symbol" panose="05050102010706020507" pitchFamily="2" charset="2"/>
              </a:rPr>
              <a:t>, then candidate rank </a:t>
            </a:r>
            <a:r>
              <a:rPr lang="en-US" altLang="x-none" sz="2200" i="1" dirty="0">
                <a:latin typeface="Times New Roman" panose="02020603050405020304" pitchFamily="2" charset="0"/>
                <a:ea typeface="PMingLiU" pitchFamily="2" charset="-120"/>
                <a:sym typeface="Symbol" panose="05050102010706020507" pitchFamily="2" charset="2"/>
              </a:rPr>
              <a:t>k</a:t>
            </a:r>
            <a:r>
              <a:rPr lang="en-US" altLang="x-none" sz="2200" dirty="0">
                <a:latin typeface="Times New Roman" panose="02020603050405020304" pitchFamily="2" charset="0"/>
                <a:ea typeface="PMingLiU" pitchFamily="2" charset="-120"/>
                <a:sym typeface="Symbol" panose="05050102010706020507" pitchFamily="2" charset="2"/>
              </a:rPr>
              <a:t> can be safely pruned</a:t>
            </a:r>
            <a:endParaRPr lang="en-US" altLang="x-none" sz="2200" dirty="0">
              <a:latin typeface="Times New Roman" panose="02020603050405020304" pitchFamily="2" charset="0"/>
              <a:ea typeface="PMingLiU" pitchFamily="2" charset="-120"/>
              <a:sym typeface="Symbol" panose="05050102010706020507" pitchFamily="2" charset="2"/>
            </a:endParaRPr>
          </a:p>
        </p:txBody>
      </p:sp>
      <p:pic>
        <p:nvPicPr>
          <p:cNvPr id="101382" name="Picture 4"/>
          <p:cNvPicPr>
            <a:picLocks noChangeAspect="1"/>
          </p:cNvPicPr>
          <p:nvPr/>
        </p:nvPicPr>
        <p:blipFill>
          <a:blip r:embed="rId1"/>
          <a:stretch>
            <a:fillRect/>
          </a:stretch>
        </p:blipFill>
        <p:spPr>
          <a:xfrm>
            <a:off x="2951163" y="4495800"/>
            <a:ext cx="1600200" cy="355600"/>
          </a:xfrm>
          <a:prstGeom prst="rect">
            <a:avLst/>
          </a:prstGeom>
          <a:noFill/>
          <a:ln w="9525">
            <a:noFill/>
          </a:ln>
        </p:spPr>
      </p:pic>
      <p:pic>
        <p:nvPicPr>
          <p:cNvPr id="101383" name="Picture 5"/>
          <p:cNvPicPr>
            <a:picLocks noChangeAspect="1"/>
          </p:cNvPicPr>
          <p:nvPr/>
        </p:nvPicPr>
        <p:blipFill>
          <a:blip r:embed="rId2"/>
          <a:stretch>
            <a:fillRect/>
          </a:stretch>
        </p:blipFill>
        <p:spPr>
          <a:xfrm>
            <a:off x="2743200" y="4814888"/>
            <a:ext cx="7086600" cy="873125"/>
          </a:xfrm>
          <a:prstGeom prst="rect">
            <a:avLst/>
          </a:prstGeom>
          <a:noFill/>
          <a:ln w="9525">
            <a:noFill/>
          </a:ln>
        </p:spPr>
      </p:pic>
      <p:sp>
        <p:nvSpPr>
          <p:cNvPr id="101384" name="Rectangle 6"/>
          <p:cNvSpPr/>
          <p:nvPr/>
        </p:nvSpPr>
        <p:spPr>
          <a:xfrm>
            <a:off x="4930775" y="5105400"/>
            <a:ext cx="360363" cy="381000"/>
          </a:xfrm>
          <a:prstGeom prst="rect">
            <a:avLst/>
          </a:prstGeom>
          <a:solidFill>
            <a:srgbClr val="FF00FF">
              <a:alpha val="9000"/>
            </a:srgbClr>
          </a:solidFill>
          <a:ln w="28575" cap="flat" cmpd="sng">
            <a:solidFill>
              <a:srgbClr val="FF00FF"/>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grpSp>
        <p:nvGrpSpPr>
          <p:cNvPr id="101385" name="组合 101384"/>
          <p:cNvGrpSpPr/>
          <p:nvPr/>
        </p:nvGrpSpPr>
        <p:grpSpPr>
          <a:xfrm>
            <a:off x="7731125" y="457200"/>
            <a:ext cx="2900363" cy="2971800"/>
            <a:chOff x="0" y="0"/>
            <a:chExt cx="1827" cy="1872"/>
          </a:xfrm>
        </p:grpSpPr>
        <p:graphicFrame>
          <p:nvGraphicFramePr>
            <p:cNvPr id="101386" name="Object 7"/>
            <p:cNvGraphicFramePr>
              <a:graphicFrameLocks noChangeAspect="1"/>
            </p:cNvGraphicFramePr>
            <p:nvPr/>
          </p:nvGraphicFramePr>
          <p:xfrm>
            <a:off x="0" y="37"/>
            <a:ext cx="1753" cy="1835"/>
          </p:xfrm>
          <a:graphic>
            <a:graphicData uri="http://schemas.openxmlformats.org/presentationml/2006/ole">
              <mc:AlternateContent xmlns:mc="http://schemas.openxmlformats.org/markup-compatibility/2006">
                <mc:Choice xmlns:v="urn:schemas-microsoft-com:vml" Requires="v">
                  <p:oleObj spid="_x0000_s3129" name="" r:id="rId3" imgW="4387850" imgH="3867150" progId="MSDraw.1.01">
                    <p:embed/>
                  </p:oleObj>
                </mc:Choice>
                <mc:Fallback>
                  <p:oleObj name="" r:id="rId3" imgW="4387850" imgH="3867150" progId="MSDraw.1.01">
                    <p:embed/>
                    <p:pic>
                      <p:nvPicPr>
                        <p:cNvPr id="0" name="图片 3128"/>
                        <p:cNvPicPr/>
                        <p:nvPr/>
                      </p:nvPicPr>
                      <p:blipFill>
                        <a:blip r:embed="rId4"/>
                        <a:stretch>
                          <a:fillRect/>
                        </a:stretch>
                      </p:blipFill>
                      <p:spPr>
                        <a:xfrm>
                          <a:off x="0" y="37"/>
                          <a:ext cx="1753" cy="1835"/>
                        </a:xfrm>
                        <a:prstGeom prst="rect">
                          <a:avLst/>
                        </a:prstGeom>
                        <a:noFill/>
                        <a:ln w="38100">
                          <a:noFill/>
                          <a:miter/>
                        </a:ln>
                      </p:spPr>
                    </p:pic>
                  </p:oleObj>
                </mc:Fallback>
              </mc:AlternateContent>
            </a:graphicData>
          </a:graphic>
        </p:graphicFrame>
        <p:sp>
          <p:nvSpPr>
            <p:cNvPr id="101387" name="Line 8"/>
            <p:cNvSpPr/>
            <p:nvPr/>
          </p:nvSpPr>
          <p:spPr>
            <a:xfrm>
              <a:off x="311" y="111"/>
              <a:ext cx="1159" cy="1566"/>
            </a:xfrm>
            <a:prstGeom prst="line">
              <a:avLst/>
            </a:prstGeom>
            <a:ln w="9525" cap="flat" cmpd="sng">
              <a:solidFill>
                <a:srgbClr val="FF0000"/>
              </a:solidFill>
              <a:prstDash val="lgDash"/>
              <a:headEnd type="none" w="med" len="med"/>
              <a:tailEnd type="none" w="med" len="med"/>
            </a:ln>
          </p:spPr>
        </p:sp>
        <p:graphicFrame>
          <p:nvGraphicFramePr>
            <p:cNvPr id="101388" name="Object 9"/>
            <p:cNvGraphicFramePr>
              <a:graphicFrameLocks noChangeAspect="1"/>
            </p:cNvGraphicFramePr>
            <p:nvPr/>
          </p:nvGraphicFramePr>
          <p:xfrm>
            <a:off x="932" y="960"/>
            <a:ext cx="101" cy="119"/>
          </p:xfrm>
          <a:graphic>
            <a:graphicData uri="http://schemas.openxmlformats.org/presentationml/2006/ole">
              <mc:AlternateContent xmlns:mc="http://schemas.openxmlformats.org/markup-compatibility/2006">
                <mc:Choice xmlns:v="urn:schemas-microsoft-com:vml" Requires="v">
                  <p:oleObj spid="_x0000_s3130" name="" r:id="rId5" imgW="247015" imgH="247015" progId="MSDraw.1.01">
                    <p:embed/>
                  </p:oleObj>
                </mc:Choice>
                <mc:Fallback>
                  <p:oleObj name="" r:id="rId5" imgW="247015" imgH="247015" progId="MSDraw.1.01">
                    <p:embed/>
                    <p:pic>
                      <p:nvPicPr>
                        <p:cNvPr id="0" name="图片 3129"/>
                        <p:cNvPicPr/>
                        <p:nvPr/>
                      </p:nvPicPr>
                      <p:blipFill>
                        <a:blip r:embed="rId6"/>
                        <a:stretch>
                          <a:fillRect/>
                        </a:stretch>
                      </p:blipFill>
                      <p:spPr>
                        <a:xfrm>
                          <a:off x="932" y="960"/>
                          <a:ext cx="101" cy="119"/>
                        </a:xfrm>
                        <a:prstGeom prst="rect">
                          <a:avLst/>
                        </a:prstGeom>
                        <a:noFill/>
                        <a:ln w="38100">
                          <a:noFill/>
                          <a:miter/>
                        </a:ln>
                      </p:spPr>
                    </p:pic>
                  </p:oleObj>
                </mc:Fallback>
              </mc:AlternateContent>
            </a:graphicData>
          </a:graphic>
        </p:graphicFrame>
        <p:sp>
          <p:nvSpPr>
            <p:cNvPr id="101389" name="Oval 11"/>
            <p:cNvSpPr/>
            <p:nvPr/>
          </p:nvSpPr>
          <p:spPr>
            <a:xfrm rot="2345135">
              <a:off x="932" y="185"/>
              <a:ext cx="622" cy="433"/>
            </a:xfrm>
            <a:prstGeom prst="ellipse">
              <a:avLst/>
            </a:prstGeom>
            <a:solidFill>
              <a:srgbClr val="FFFF00">
                <a:alpha val="14999"/>
              </a:srgbClr>
            </a:solidFill>
            <a:ln w="28575" cap="flat" cmpd="sng">
              <a:solidFill>
                <a:srgbClr val="FF6600"/>
              </a:solidFill>
              <a:prstDash val="solid"/>
              <a:headEnd type="none" w="med" len="med"/>
              <a:tailEnd type="none" w="med" len="med"/>
            </a:ln>
          </p:spPr>
          <p:txBody>
            <a:bodyPr wrap="none" anchor="ctr"/>
            <a:p>
              <a:endParaRPr lang="zh-TW" altLang="en-US" dirty="0">
                <a:latin typeface="Arial" panose="020B0604020202020204" pitchFamily="34" charset="0"/>
              </a:endParaRPr>
            </a:p>
          </p:txBody>
        </p:sp>
        <p:sp>
          <p:nvSpPr>
            <p:cNvPr id="101390" name="Text Box 12"/>
            <p:cNvSpPr txBox="1"/>
            <p:nvPr/>
          </p:nvSpPr>
          <p:spPr>
            <a:xfrm>
              <a:off x="1367" y="0"/>
              <a:ext cx="314" cy="290"/>
            </a:xfrm>
            <a:prstGeom prst="rect">
              <a:avLst/>
            </a:prstGeom>
            <a:noFill/>
            <a:ln w="9525">
              <a:noFill/>
            </a:ln>
          </p:spPr>
          <p:txBody>
            <a:bodyPr wrap="none">
              <a:spAutoFit/>
            </a:bodyPr>
            <a:p>
              <a:r>
                <a:rPr lang="en-US" altLang="x-none" sz="2400" b="1" i="1" dirty="0">
                  <a:solidFill>
                    <a:srgbClr val="FF6600"/>
                  </a:solidFill>
                  <a:latin typeface="Times New Roman" panose="02020603050405020304" pitchFamily="2" charset="0"/>
                  <a:ea typeface="PMingLiU" pitchFamily="2" charset="-120"/>
                </a:rPr>
                <a:t>R</a:t>
              </a:r>
              <a:r>
                <a:rPr lang="en-US" altLang="x-none" sz="2400" b="1" baseline="30000" dirty="0">
                  <a:solidFill>
                    <a:srgbClr val="FF6600"/>
                  </a:solidFill>
                  <a:latin typeface="Times New Roman" panose="02020603050405020304" pitchFamily="2" charset="0"/>
                  <a:ea typeface="PMingLiU" pitchFamily="2" charset="-120"/>
                </a:rPr>
                <a:t>+</a:t>
              </a:r>
              <a:endParaRPr lang="en-US" altLang="x-none" sz="2400" b="1" baseline="30000" dirty="0">
                <a:solidFill>
                  <a:srgbClr val="FF6600"/>
                </a:solidFill>
                <a:latin typeface="Times New Roman" panose="02020603050405020304" pitchFamily="2" charset="0"/>
                <a:ea typeface="PMingLiU" pitchFamily="2" charset="-120"/>
              </a:endParaRPr>
            </a:p>
          </p:txBody>
        </p:sp>
        <p:sp>
          <p:nvSpPr>
            <p:cNvPr id="101391" name="Freeform 13"/>
            <p:cNvSpPr/>
            <p:nvPr/>
          </p:nvSpPr>
          <p:spPr>
            <a:xfrm>
              <a:off x="266" y="163"/>
              <a:ext cx="1295" cy="1395"/>
            </a:xfrm>
            <a:custGeom>
              <a:avLst/>
              <a:gdLst>
                <a:gd name="txL" fmla="*/ 0 w 2000"/>
                <a:gd name="txT" fmla="*/ 0 h 1814"/>
                <a:gd name="txR" fmla="*/ 2000 w 2000"/>
                <a:gd name="txB" fmla="*/ 1814 h 1814"/>
              </a:gdLst>
              <a:ahLst/>
              <a:cxnLst>
                <a:cxn ang="0">
                  <a:pos x="314" y="5"/>
                </a:cxn>
                <a:cxn ang="0">
                  <a:pos x="165" y="28"/>
                </a:cxn>
                <a:cxn ang="0">
                  <a:pos x="69" y="124"/>
                </a:cxn>
                <a:cxn ang="0">
                  <a:pos x="21" y="220"/>
                </a:cxn>
                <a:cxn ang="0">
                  <a:pos x="1" y="368"/>
                </a:cxn>
                <a:cxn ang="0">
                  <a:pos x="30" y="531"/>
                </a:cxn>
                <a:cxn ang="0">
                  <a:pos x="158" y="609"/>
                </a:cxn>
                <a:cxn ang="0">
                  <a:pos x="350" y="645"/>
                </a:cxn>
                <a:cxn ang="0">
                  <a:pos x="577" y="666"/>
                </a:cxn>
                <a:cxn ang="0">
                  <a:pos x="727" y="688"/>
                </a:cxn>
                <a:cxn ang="0">
                  <a:pos x="919" y="744"/>
                </a:cxn>
                <a:cxn ang="0">
                  <a:pos x="1118" y="880"/>
                </a:cxn>
                <a:cxn ang="0">
                  <a:pos x="1317" y="1114"/>
                </a:cxn>
                <a:cxn ang="0">
                  <a:pos x="1452" y="1406"/>
                </a:cxn>
                <a:cxn ang="0">
                  <a:pos x="1557" y="1756"/>
                </a:cxn>
                <a:cxn ang="0">
                  <a:pos x="1893" y="1756"/>
                </a:cxn>
                <a:cxn ang="0">
                  <a:pos x="1989" y="1516"/>
                </a:cxn>
                <a:cxn ang="0">
                  <a:pos x="1957" y="1228"/>
                </a:cxn>
                <a:cxn ang="0">
                  <a:pos x="1797" y="1036"/>
                </a:cxn>
                <a:cxn ang="0">
                  <a:pos x="1509" y="796"/>
                </a:cxn>
                <a:cxn ang="0">
                  <a:pos x="1125" y="424"/>
                </a:cxn>
                <a:cxn ang="0">
                  <a:pos x="741" y="172"/>
                </a:cxn>
                <a:cxn ang="0">
                  <a:pos x="405" y="28"/>
                </a:cxn>
                <a:cxn ang="0">
                  <a:pos x="250" y="5"/>
                </a:cxn>
              </a:cxnLst>
              <a:rect l="txL" t="txT" r="txR" b="txB"/>
              <a:pathLst>
                <a:path w="2000" h="1814">
                  <a:moveTo>
                    <a:pt x="314" y="5"/>
                  </a:moveTo>
                  <a:cubicBezTo>
                    <a:pt x="287" y="9"/>
                    <a:pt x="206" y="8"/>
                    <a:pt x="165" y="28"/>
                  </a:cubicBezTo>
                  <a:cubicBezTo>
                    <a:pt x="124" y="48"/>
                    <a:pt x="93" y="92"/>
                    <a:pt x="69" y="124"/>
                  </a:cubicBezTo>
                  <a:cubicBezTo>
                    <a:pt x="45" y="156"/>
                    <a:pt x="32" y="179"/>
                    <a:pt x="21" y="220"/>
                  </a:cubicBezTo>
                  <a:cubicBezTo>
                    <a:pt x="10" y="261"/>
                    <a:pt x="0" y="316"/>
                    <a:pt x="1" y="368"/>
                  </a:cubicBezTo>
                  <a:cubicBezTo>
                    <a:pt x="2" y="420"/>
                    <a:pt x="4" y="491"/>
                    <a:pt x="30" y="531"/>
                  </a:cubicBezTo>
                  <a:cubicBezTo>
                    <a:pt x="56" y="571"/>
                    <a:pt x="105" y="590"/>
                    <a:pt x="158" y="609"/>
                  </a:cubicBezTo>
                  <a:cubicBezTo>
                    <a:pt x="211" y="628"/>
                    <a:pt x="280" y="636"/>
                    <a:pt x="350" y="645"/>
                  </a:cubicBezTo>
                  <a:cubicBezTo>
                    <a:pt x="420" y="654"/>
                    <a:pt x="514" y="659"/>
                    <a:pt x="577" y="666"/>
                  </a:cubicBezTo>
                  <a:cubicBezTo>
                    <a:pt x="640" y="673"/>
                    <a:pt x="670" y="675"/>
                    <a:pt x="727" y="688"/>
                  </a:cubicBezTo>
                  <a:cubicBezTo>
                    <a:pt x="784" y="701"/>
                    <a:pt x="854" y="712"/>
                    <a:pt x="919" y="744"/>
                  </a:cubicBezTo>
                  <a:cubicBezTo>
                    <a:pt x="984" y="776"/>
                    <a:pt x="1052" y="818"/>
                    <a:pt x="1118" y="880"/>
                  </a:cubicBezTo>
                  <a:cubicBezTo>
                    <a:pt x="1184" y="942"/>
                    <a:pt x="1261" y="1026"/>
                    <a:pt x="1317" y="1114"/>
                  </a:cubicBezTo>
                  <a:cubicBezTo>
                    <a:pt x="1373" y="1202"/>
                    <a:pt x="1412" y="1299"/>
                    <a:pt x="1452" y="1406"/>
                  </a:cubicBezTo>
                  <a:cubicBezTo>
                    <a:pt x="1492" y="1513"/>
                    <a:pt x="1483" y="1698"/>
                    <a:pt x="1557" y="1756"/>
                  </a:cubicBezTo>
                  <a:cubicBezTo>
                    <a:pt x="1631" y="1814"/>
                    <a:pt x="1821" y="1796"/>
                    <a:pt x="1893" y="1756"/>
                  </a:cubicBezTo>
                  <a:cubicBezTo>
                    <a:pt x="1965" y="1716"/>
                    <a:pt x="1978" y="1604"/>
                    <a:pt x="1989" y="1516"/>
                  </a:cubicBezTo>
                  <a:cubicBezTo>
                    <a:pt x="2000" y="1428"/>
                    <a:pt x="1989" y="1308"/>
                    <a:pt x="1957" y="1228"/>
                  </a:cubicBezTo>
                  <a:cubicBezTo>
                    <a:pt x="1925" y="1148"/>
                    <a:pt x="1872" y="1108"/>
                    <a:pt x="1797" y="1036"/>
                  </a:cubicBezTo>
                  <a:cubicBezTo>
                    <a:pt x="1722" y="964"/>
                    <a:pt x="1621" y="898"/>
                    <a:pt x="1509" y="796"/>
                  </a:cubicBezTo>
                  <a:cubicBezTo>
                    <a:pt x="1397" y="694"/>
                    <a:pt x="1253" y="528"/>
                    <a:pt x="1125" y="424"/>
                  </a:cubicBezTo>
                  <a:cubicBezTo>
                    <a:pt x="997" y="320"/>
                    <a:pt x="861" y="238"/>
                    <a:pt x="741" y="172"/>
                  </a:cubicBezTo>
                  <a:cubicBezTo>
                    <a:pt x="621" y="106"/>
                    <a:pt x="487" y="56"/>
                    <a:pt x="405" y="28"/>
                  </a:cubicBezTo>
                  <a:cubicBezTo>
                    <a:pt x="323" y="0"/>
                    <a:pt x="282" y="10"/>
                    <a:pt x="250" y="5"/>
                  </a:cubicBezTo>
                </a:path>
              </a:pathLst>
            </a:custGeom>
            <a:solidFill>
              <a:srgbClr val="FF00FF">
                <a:alpha val="14999"/>
              </a:srgbClr>
            </a:solidFill>
            <a:ln w="28575" cap="flat" cmpd="sng">
              <a:solidFill>
                <a:srgbClr val="FF00FF"/>
              </a:solidFill>
              <a:prstDash val="solid"/>
              <a:miter/>
              <a:headEnd type="none" w="med" len="med"/>
              <a:tailEnd type="none" w="med" len="med"/>
            </a:ln>
          </p:spPr>
          <p:txBody>
            <a:bodyPr/>
            <a:p>
              <a:endParaRPr lang="zh-TW" altLang="en-US" dirty="0">
                <a:latin typeface="Arial" panose="020B0604020202020204" pitchFamily="34" charset="0"/>
              </a:endParaRPr>
            </a:p>
          </p:txBody>
        </p:sp>
        <p:sp>
          <p:nvSpPr>
            <p:cNvPr id="101392" name="Text Box 14"/>
            <p:cNvSpPr txBox="1"/>
            <p:nvPr/>
          </p:nvSpPr>
          <p:spPr>
            <a:xfrm>
              <a:off x="1521" y="960"/>
              <a:ext cx="306" cy="290"/>
            </a:xfrm>
            <a:prstGeom prst="rect">
              <a:avLst/>
            </a:prstGeom>
            <a:noFill/>
            <a:ln w="9525">
              <a:noFill/>
            </a:ln>
          </p:spPr>
          <p:txBody>
            <a:bodyPr wrap="none">
              <a:spAutoFit/>
            </a:bodyPr>
            <a:p>
              <a:r>
                <a:rPr lang="en-US" altLang="x-none" sz="2400" b="1" i="1" dirty="0">
                  <a:solidFill>
                    <a:srgbClr val="FF00FF"/>
                  </a:solidFill>
                  <a:latin typeface="Times New Roman" panose="02020603050405020304" pitchFamily="2" charset="0"/>
                  <a:ea typeface="PMingLiU" pitchFamily="2" charset="-120"/>
                </a:rPr>
                <a:t>R</a:t>
              </a:r>
              <a:r>
                <a:rPr lang="en-US" altLang="x-none" sz="2400" b="1" baseline="-25000" dirty="0">
                  <a:solidFill>
                    <a:srgbClr val="FF00FF"/>
                  </a:solidFill>
                  <a:latin typeface="Times New Roman" panose="02020603050405020304" pitchFamily="2" charset="0"/>
                  <a:ea typeface="PMingLiU" pitchFamily="2" charset="-120"/>
                </a:rPr>
                <a:t>0</a:t>
              </a:r>
              <a:endParaRPr lang="en-US" altLang="x-none" sz="2400" b="1" baseline="-25000" dirty="0">
                <a:solidFill>
                  <a:srgbClr val="FF00FF"/>
                </a:solidFill>
                <a:latin typeface="Times New Roman" panose="02020603050405020304" pitchFamily="2" charset="0"/>
                <a:ea typeface="PMingLiU" pitchFamily="2" charset="-120"/>
              </a:endParaRPr>
            </a:p>
          </p:txBody>
        </p:sp>
        <p:sp>
          <p:nvSpPr>
            <p:cNvPr id="101393" name="Oval 15"/>
            <p:cNvSpPr/>
            <p:nvPr/>
          </p:nvSpPr>
          <p:spPr>
            <a:xfrm>
              <a:off x="124" y="701"/>
              <a:ext cx="829" cy="960"/>
            </a:xfrm>
            <a:prstGeom prst="ellipse">
              <a:avLst/>
            </a:prstGeom>
            <a:solidFill>
              <a:srgbClr val="800080">
                <a:alpha val="14999"/>
              </a:srgbClr>
            </a:solidFill>
            <a:ln w="28575" cap="flat" cmpd="sng">
              <a:solidFill>
                <a:srgbClr val="800080"/>
              </a:solidFill>
              <a:prstDash val="solid"/>
              <a:headEnd type="none" w="med" len="med"/>
              <a:tailEnd type="none" w="med" len="med"/>
            </a:ln>
          </p:spPr>
          <p:txBody>
            <a:bodyPr wrap="none" anchor="ctr"/>
            <a:p>
              <a:endParaRPr lang="zh-TW" altLang="en-US" dirty="0">
                <a:latin typeface="Arial" panose="020B0604020202020204" pitchFamily="34" charset="0"/>
              </a:endParaRPr>
            </a:p>
          </p:txBody>
        </p:sp>
        <p:sp>
          <p:nvSpPr>
            <p:cNvPr id="101394" name="Text Box 16"/>
            <p:cNvSpPr txBox="1"/>
            <p:nvPr/>
          </p:nvSpPr>
          <p:spPr>
            <a:xfrm>
              <a:off x="838" y="1419"/>
              <a:ext cx="285" cy="290"/>
            </a:xfrm>
            <a:prstGeom prst="rect">
              <a:avLst/>
            </a:prstGeom>
            <a:noFill/>
            <a:ln w="9525">
              <a:noFill/>
            </a:ln>
          </p:spPr>
          <p:txBody>
            <a:bodyPr wrap="none">
              <a:spAutoFit/>
            </a:bodyPr>
            <a:p>
              <a:r>
                <a:rPr lang="en-US" altLang="x-none" sz="2400" b="1" i="1" dirty="0">
                  <a:solidFill>
                    <a:srgbClr val="660066"/>
                  </a:solidFill>
                  <a:latin typeface="Times New Roman" panose="02020603050405020304" pitchFamily="2" charset="0"/>
                  <a:ea typeface="PMingLiU" pitchFamily="2" charset="-120"/>
                </a:rPr>
                <a:t>R</a:t>
              </a:r>
              <a:r>
                <a:rPr lang="en-US" altLang="x-none" sz="2400" b="1" baseline="30000" dirty="0">
                  <a:solidFill>
                    <a:srgbClr val="660066"/>
                  </a:solidFill>
                  <a:latin typeface="Times New Roman" panose="02020603050405020304" pitchFamily="2" charset="0"/>
                  <a:ea typeface="PMingLiU" pitchFamily="2" charset="-120"/>
                </a:rPr>
                <a:t>-</a:t>
              </a:r>
              <a:endParaRPr lang="en-US" altLang="x-none" sz="2400" b="1" baseline="30000" dirty="0">
                <a:solidFill>
                  <a:srgbClr val="660066"/>
                </a:solidFill>
                <a:latin typeface="Times New Roman" panose="02020603050405020304" pitchFamily="2" charset="0"/>
                <a:ea typeface="PMingLiU" pitchFamily="2" charset="-120"/>
              </a:endParaRPr>
            </a:p>
          </p:txBody>
        </p:sp>
        <p:sp>
          <p:nvSpPr>
            <p:cNvPr id="101395" name="Rectangle 20"/>
            <p:cNvSpPr/>
            <p:nvPr/>
          </p:nvSpPr>
          <p:spPr>
            <a:xfrm>
              <a:off x="622" y="1181"/>
              <a:ext cx="899" cy="232"/>
            </a:xfrm>
            <a:prstGeom prst="rect">
              <a:avLst/>
            </a:prstGeom>
            <a:noFill/>
            <a:ln w="9525">
              <a:noFill/>
            </a:ln>
          </p:spPr>
          <p:txBody>
            <a:bodyPr wrap="none">
              <a:spAutoFit/>
            </a:bodyPr>
            <a:p>
              <a:r>
                <a:rPr lang="en-US" altLang="x-none" b="1" i="1" dirty="0">
                  <a:solidFill>
                    <a:srgbClr val="FF0000"/>
                  </a:solidFill>
                  <a:latin typeface="Times New Roman" panose="02020603050405020304" pitchFamily="2" charset="0"/>
                  <a:ea typeface="PMingLiU" pitchFamily="2" charset="-120"/>
                </a:rPr>
                <a:t>query point q</a:t>
              </a:r>
              <a:endParaRPr lang="en-US" altLang="x-none" b="1" i="1" dirty="0">
                <a:solidFill>
                  <a:srgbClr val="FF0000"/>
                </a:solidFill>
                <a:latin typeface="Times New Roman" panose="02020603050405020304" pitchFamily="2" charset="0"/>
                <a:ea typeface="PMingLiU" pitchFamily="2" charset="-120"/>
              </a:endParaRPr>
            </a:p>
          </p:txBody>
        </p:sp>
      </p:gr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103427"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103428" name="Rectangle 2"/>
          <p:cNvSpPr>
            <a:spLocks noGrp="1"/>
          </p:cNvSpPr>
          <p:nvPr>
            <p:ph type="title"/>
          </p:nvPr>
        </p:nvSpPr>
        <p:spPr>
          <a:xfrm>
            <a:off x="1981200" y="277813"/>
            <a:ext cx="8229600" cy="1139825"/>
          </a:xfrm>
        </p:spPr>
        <p:txBody>
          <a:bodyPr vert="horz" wrap="square" anchor="t"/>
          <a:p>
            <a:r>
              <a:rPr lang="en-US" altLang="x-none" sz="4000" dirty="0">
                <a:latin typeface="Times New Roman" panose="02020603050405020304" pitchFamily="2" charset="0"/>
                <a:ea typeface="PMingLiU" pitchFamily="2" charset="-120"/>
              </a:rPr>
              <a:t>Pruning Heuristics (cont'd)</a:t>
            </a:r>
            <a:endParaRPr lang="en-US" altLang="x-none" sz="4000" dirty="0">
              <a:latin typeface="Times New Roman" panose="02020603050405020304" pitchFamily="2" charset="0"/>
              <a:ea typeface="PMingLiU" pitchFamily="2" charset="-120"/>
            </a:endParaRPr>
          </a:p>
        </p:txBody>
      </p:sp>
      <p:sp>
        <p:nvSpPr>
          <p:cNvPr id="103429" name="Rectangle 3"/>
          <p:cNvSpPr>
            <a:spLocks noGrp="1"/>
          </p:cNvSpPr>
          <p:nvPr>
            <p:ph type="body"/>
          </p:nvPr>
        </p:nvSpPr>
        <p:spPr>
          <a:xfrm>
            <a:off x="1981200" y="1600200"/>
            <a:ext cx="8305800" cy="4530725"/>
          </a:xfrm>
        </p:spPr>
        <p:txBody>
          <a:bodyPr vert="horz" wrap="square" anchor="t"/>
          <a:p>
            <a:pPr algn="just"/>
            <a:r>
              <a:rPr lang="en-US" altLang="x-none" sz="2600" dirty="0">
                <a:latin typeface="Times New Roman" panose="02020603050405020304" pitchFamily="2" charset="0"/>
                <a:ea typeface="PMingLiU" pitchFamily="2" charset="-120"/>
              </a:rPr>
              <a:t>How to obtain probability upper bound </a:t>
            </a:r>
            <a:r>
              <a:rPr lang="en-US" altLang="x-none" sz="2600" i="1" dirty="0">
                <a:latin typeface="Times New Roman" panose="02020603050405020304" pitchFamily="2" charset="0"/>
                <a:ea typeface="PMingLiU" pitchFamily="2" charset="-120"/>
              </a:rPr>
              <a:t>UB_Pr</a:t>
            </a:r>
            <a:r>
              <a:rPr lang="en-US" altLang="x-none" sz="2600" i="1" baseline="-25000" dirty="0">
                <a:latin typeface="Times New Roman" panose="02020603050405020304" pitchFamily="2" charset="0"/>
                <a:ea typeface="PMingLiU" pitchFamily="2" charset="-120"/>
              </a:rPr>
              <a:t>k-PIR</a:t>
            </a:r>
            <a:r>
              <a:rPr lang="en-US" altLang="x-none" sz="2600" dirty="0">
                <a:latin typeface="Times New Roman" panose="02020603050405020304" pitchFamily="2" charset="0"/>
                <a:ea typeface="PMingLiU" pitchFamily="2" charset="-120"/>
              </a:rPr>
              <a:t>(</a:t>
            </a:r>
            <a:r>
              <a:rPr lang="en-US" altLang="x-none" sz="2600" i="1" dirty="0">
                <a:latin typeface="Times New Roman" panose="02020603050405020304" pitchFamily="2" charset="0"/>
                <a:ea typeface="PMingLiU" pitchFamily="2" charset="-120"/>
              </a:rPr>
              <a:t>q</a:t>
            </a:r>
            <a:r>
              <a:rPr lang="en-US" altLang="x-none" sz="2600" dirty="0">
                <a:latin typeface="Times New Roman" panose="02020603050405020304" pitchFamily="2" charset="0"/>
                <a:ea typeface="PMingLiU" pitchFamily="2" charset="-120"/>
              </a:rPr>
              <a:t>, </a:t>
            </a:r>
            <a:r>
              <a:rPr lang="en-US" altLang="x-none" sz="2600" i="1" dirty="0">
                <a:latin typeface="Times New Roman" panose="02020603050405020304" pitchFamily="2" charset="0"/>
                <a:ea typeface="PMingLiU" pitchFamily="2" charset="-120"/>
              </a:rPr>
              <a:t>f</a:t>
            </a:r>
            <a:r>
              <a:rPr lang="en-US" altLang="x-none" sz="2600" dirty="0">
                <a:latin typeface="Times New Roman" panose="02020603050405020304" pitchFamily="2" charset="0"/>
                <a:ea typeface="PMingLiU" pitchFamily="2" charset="-120"/>
              </a:rPr>
              <a:t>(·))?</a:t>
            </a:r>
            <a:endParaRPr lang="en-US" altLang="x-none" sz="2600" dirty="0">
              <a:latin typeface="Times New Roman" panose="02020603050405020304" pitchFamily="2" charset="0"/>
              <a:ea typeface="PMingLiU" pitchFamily="2" charset="-120"/>
            </a:endParaRPr>
          </a:p>
          <a:p>
            <a:pPr lvl="1" algn="just"/>
            <a:r>
              <a:rPr lang="en-US" altLang="x-none" sz="2200" dirty="0">
                <a:latin typeface="Times New Roman" panose="02020603050405020304" pitchFamily="2" charset="0"/>
                <a:ea typeface="PMingLiU" pitchFamily="2" charset="-120"/>
              </a:rPr>
              <a:t>Rewrite the PIR probability as a recursive function</a:t>
            </a:r>
            <a:endParaRPr lang="zh-CN" altLang="en-US" sz="2200" dirty="0">
              <a:latin typeface="Times New Roman" panose="02020603050405020304" pitchFamily="2" charset="0"/>
            </a:endParaRPr>
          </a:p>
          <a:p>
            <a:pPr lvl="1" algn="just"/>
            <a:endParaRPr lang="zh-CN" altLang="en-US" sz="2200" dirty="0">
              <a:latin typeface="Times New Roman" panose="02020603050405020304" pitchFamily="2" charset="0"/>
            </a:endParaRPr>
          </a:p>
          <a:p>
            <a:pPr lvl="1" algn="just">
              <a:buNone/>
            </a:pPr>
            <a:r>
              <a:rPr lang="zh-CN" altLang="en-US" sz="2200" dirty="0">
                <a:latin typeface="Times New Roman" panose="02020603050405020304" pitchFamily="2" charset="0"/>
              </a:rPr>
              <a:t>     where </a:t>
            </a:r>
            <a:r>
              <a:rPr lang="zh-CN" altLang="en-US" sz="2200" i="1" dirty="0">
                <a:latin typeface="Times New Roman" panose="02020603050405020304" pitchFamily="2" charset="0"/>
              </a:rPr>
              <a:t>S</a:t>
            </a:r>
            <a:r>
              <a:rPr lang="zh-CN" altLang="en-US" sz="2200" dirty="0">
                <a:latin typeface="Times New Roman" panose="02020603050405020304" pitchFamily="2" charset="0"/>
              </a:rPr>
              <a:t>(</a:t>
            </a:r>
            <a:r>
              <a:rPr lang="zh-CN" altLang="en-US" sz="2200" i="1" dirty="0">
                <a:latin typeface="Times New Roman" panose="02020603050405020304" pitchFamily="2" charset="0"/>
              </a:rPr>
              <a:t>j</a:t>
            </a:r>
            <a:r>
              <a:rPr lang="zh-CN" altLang="en-US" sz="2200" dirty="0">
                <a:latin typeface="Times New Roman" panose="02020603050405020304" pitchFamily="2" charset="0"/>
              </a:rPr>
              <a:t>, </a:t>
            </a:r>
            <a:r>
              <a:rPr lang="zh-CN" altLang="en-US" sz="2200" i="1" dirty="0">
                <a:latin typeface="Times New Roman" panose="02020603050405020304" pitchFamily="2" charset="0"/>
              </a:rPr>
              <a:t>a</a:t>
            </a:r>
            <a:r>
              <a:rPr lang="zh-CN" altLang="en-US" sz="2200" dirty="0">
                <a:latin typeface="Times New Roman" panose="02020603050405020304" pitchFamily="2" charset="0"/>
              </a:rPr>
              <a:t>) is the probability that the first </a:t>
            </a:r>
            <a:r>
              <a:rPr lang="zh-CN" altLang="en-US" sz="2200" i="1" dirty="0">
                <a:latin typeface="Times New Roman" panose="02020603050405020304" pitchFamily="2" charset="0"/>
              </a:rPr>
              <a:t>j</a:t>
            </a:r>
            <a:r>
              <a:rPr lang="zh-CN" altLang="en-US" sz="2200" dirty="0">
                <a:latin typeface="Times New Roman" panose="02020603050405020304" pitchFamily="2" charset="0"/>
              </a:rPr>
              <a:t> objects </a:t>
            </a:r>
            <a:r>
              <a:rPr lang="zh-CN" altLang="en-US" sz="2200" i="1" dirty="0">
                <a:latin typeface="Times New Roman" panose="02020603050405020304" pitchFamily="2" charset="0"/>
              </a:rPr>
              <a:t>p</a:t>
            </a:r>
            <a:r>
              <a:rPr lang="zh-CN" altLang="en-US" sz="2200" i="1" baseline="-25000" dirty="0">
                <a:latin typeface="Times New Roman" panose="02020603050405020304" pitchFamily="2" charset="0"/>
              </a:rPr>
              <a:t>j</a:t>
            </a:r>
            <a:r>
              <a:rPr lang="zh-CN" altLang="en-US" sz="2200" dirty="0">
                <a:latin typeface="Times New Roman" panose="02020603050405020304" pitchFamily="2" charset="0"/>
              </a:rPr>
              <a:t> in </a:t>
            </a:r>
            <a:r>
              <a:rPr lang="zh-CN" altLang="en-US" sz="2200" i="1" dirty="0">
                <a:latin typeface="Times New Roman" panose="02020603050405020304" pitchFamily="2" charset="0"/>
              </a:rPr>
              <a:t>R</a:t>
            </a:r>
            <a:r>
              <a:rPr lang="zh-CN" altLang="en-US" sz="2200" baseline="-25000" dirty="0">
                <a:latin typeface="Times New Roman" panose="02020603050405020304" pitchFamily="2" charset="0"/>
              </a:rPr>
              <a:t>0</a:t>
            </a:r>
            <a:r>
              <a:rPr lang="zh-CN" altLang="en-US" sz="2200" dirty="0">
                <a:latin typeface="Times New Roman" panose="02020603050405020304" pitchFamily="2" charset="0"/>
              </a:rPr>
              <a:t> has </a:t>
            </a:r>
            <a:r>
              <a:rPr lang="zh-CN" altLang="en-US" sz="2200" i="1" dirty="0">
                <a:latin typeface="Times New Roman" panose="02020603050405020304" pitchFamily="2" charset="0"/>
              </a:rPr>
              <a:t>a</a:t>
            </a:r>
            <a:r>
              <a:rPr lang="zh-CN" altLang="en-US" sz="2200" dirty="0">
                <a:latin typeface="Times New Roman" panose="02020603050405020304" pitchFamily="2" charset="0"/>
              </a:rPr>
              <a:t> objects with scores higher than </a:t>
            </a:r>
            <a:r>
              <a:rPr lang="zh-CN" altLang="en-US" sz="2200" i="1" dirty="0">
                <a:latin typeface="Times New Roman" panose="02020603050405020304" pitchFamily="2" charset="0"/>
              </a:rPr>
              <a:t>q</a:t>
            </a:r>
            <a:r>
              <a:rPr lang="zh-CN" altLang="en-US" sz="2200" dirty="0">
                <a:latin typeface="Times New Roman" panose="02020603050405020304" pitchFamily="2" charset="0"/>
              </a:rPr>
              <a:t>, given by:</a:t>
            </a:r>
            <a:endParaRPr lang="zh-CN" altLang="en-US" sz="2200" dirty="0">
              <a:latin typeface="Times New Roman" panose="02020603050405020304" pitchFamily="2" charset="0"/>
            </a:endParaRPr>
          </a:p>
          <a:p>
            <a:pPr lvl="1" algn="just">
              <a:buNone/>
            </a:pPr>
            <a:endParaRPr lang="zh-CN" altLang="en-US" sz="2200" dirty="0">
              <a:latin typeface="Times New Roman" panose="02020603050405020304" pitchFamily="2" charset="0"/>
              <a:ea typeface="PMingLiU" pitchFamily="2" charset="-120"/>
            </a:endParaRPr>
          </a:p>
        </p:txBody>
      </p:sp>
      <p:pic>
        <p:nvPicPr>
          <p:cNvPr id="103430" name="Picture 6"/>
          <p:cNvPicPr>
            <a:picLocks noChangeAspect="1"/>
          </p:cNvPicPr>
          <p:nvPr/>
        </p:nvPicPr>
        <p:blipFill>
          <a:blip r:embed="rId1"/>
          <a:stretch>
            <a:fillRect/>
          </a:stretch>
        </p:blipFill>
        <p:spPr>
          <a:xfrm>
            <a:off x="3505200" y="2438400"/>
            <a:ext cx="4778375" cy="430213"/>
          </a:xfrm>
          <a:prstGeom prst="rect">
            <a:avLst/>
          </a:prstGeom>
          <a:noFill/>
          <a:ln w="9525">
            <a:noFill/>
          </a:ln>
        </p:spPr>
      </p:pic>
      <p:pic>
        <p:nvPicPr>
          <p:cNvPr id="103431" name="Picture 7"/>
          <p:cNvPicPr>
            <a:picLocks noChangeAspect="1"/>
          </p:cNvPicPr>
          <p:nvPr/>
        </p:nvPicPr>
        <p:blipFill>
          <a:blip r:embed="rId2"/>
          <a:stretch>
            <a:fillRect/>
          </a:stretch>
        </p:blipFill>
        <p:spPr>
          <a:xfrm>
            <a:off x="2971800" y="3703638"/>
            <a:ext cx="4572000" cy="344487"/>
          </a:xfrm>
          <a:prstGeom prst="rect">
            <a:avLst/>
          </a:prstGeom>
          <a:noFill/>
          <a:ln w="9525">
            <a:noFill/>
          </a:ln>
        </p:spPr>
      </p:pic>
      <p:pic>
        <p:nvPicPr>
          <p:cNvPr id="103432" name="Picture 8"/>
          <p:cNvPicPr>
            <a:picLocks noChangeAspect="1"/>
          </p:cNvPicPr>
          <p:nvPr/>
        </p:nvPicPr>
        <p:blipFill>
          <a:blip r:embed="rId3"/>
          <a:stretch>
            <a:fillRect/>
          </a:stretch>
        </p:blipFill>
        <p:spPr>
          <a:xfrm>
            <a:off x="4114800" y="4084638"/>
            <a:ext cx="4800600" cy="339725"/>
          </a:xfrm>
          <a:prstGeom prst="rect">
            <a:avLst/>
          </a:prstGeom>
          <a:noFill/>
          <a:ln w="9525">
            <a:noFill/>
          </a:ln>
        </p:spPr>
      </p:pic>
      <p:pic>
        <p:nvPicPr>
          <p:cNvPr id="103433" name="Picture 9"/>
          <p:cNvPicPr>
            <a:picLocks noChangeAspect="1"/>
          </p:cNvPicPr>
          <p:nvPr/>
        </p:nvPicPr>
        <p:blipFill>
          <a:blip r:embed="rId4"/>
          <a:stretch>
            <a:fillRect/>
          </a:stretch>
        </p:blipFill>
        <p:spPr>
          <a:xfrm>
            <a:off x="2994025" y="4389438"/>
            <a:ext cx="3276600" cy="612775"/>
          </a:xfrm>
          <a:prstGeom prst="rect">
            <a:avLst/>
          </a:prstGeom>
          <a:noFill/>
          <a:ln w="9525">
            <a:noFill/>
          </a:ln>
        </p:spPr>
      </p:pic>
      <p:pic>
        <p:nvPicPr>
          <p:cNvPr id="103434" name="Picture 11"/>
          <p:cNvPicPr>
            <a:picLocks noChangeAspect="1"/>
          </p:cNvPicPr>
          <p:nvPr/>
        </p:nvPicPr>
        <p:blipFill>
          <a:blip r:embed="rId5"/>
          <a:stretch>
            <a:fillRect/>
          </a:stretch>
        </p:blipFill>
        <p:spPr>
          <a:xfrm>
            <a:off x="3024188" y="4999038"/>
            <a:ext cx="3352800" cy="557212"/>
          </a:xfrm>
          <a:prstGeom prst="rect">
            <a:avLst/>
          </a:prstGeom>
          <a:noFill/>
          <a:ln w="9525">
            <a:noFill/>
          </a:ln>
        </p:spPr>
      </p:pic>
      <p:pic>
        <p:nvPicPr>
          <p:cNvPr id="103435" name="Picture 12"/>
          <p:cNvPicPr>
            <a:picLocks noChangeAspect="1"/>
          </p:cNvPicPr>
          <p:nvPr/>
        </p:nvPicPr>
        <p:blipFill>
          <a:blip r:embed="rId6"/>
          <a:stretch>
            <a:fillRect/>
          </a:stretch>
        </p:blipFill>
        <p:spPr>
          <a:xfrm>
            <a:off x="2994025" y="5608638"/>
            <a:ext cx="2362200" cy="334962"/>
          </a:xfrm>
          <a:prstGeom prst="rect">
            <a:avLst/>
          </a:prstGeom>
          <a:noFill/>
          <a:ln w="9525">
            <a:noFill/>
          </a:ln>
        </p:spPr>
      </p:pic>
      <p:sp>
        <p:nvSpPr>
          <p:cNvPr id="103436" name="AutoShape 13"/>
          <p:cNvSpPr/>
          <p:nvPr/>
        </p:nvSpPr>
        <p:spPr>
          <a:xfrm>
            <a:off x="2743200" y="3779838"/>
            <a:ext cx="228600" cy="2057400"/>
          </a:xfrm>
          <a:prstGeom prst="leftBrace">
            <a:avLst>
              <a:gd name="adj1" fmla="val 75000"/>
              <a:gd name="adj2" fmla="val 50000"/>
            </a:avLst>
          </a:prstGeom>
          <a:noFill/>
          <a:ln w="15875" cap="flat" cmpd="sng">
            <a:solidFill>
              <a:schemeClr val="tx1"/>
            </a:solidFill>
            <a:prstDash val="solid"/>
            <a:headEnd type="none" w="med" len="med"/>
            <a:tailEnd type="none" w="med" len="med"/>
          </a:ln>
        </p:spPr>
        <p:txBody>
          <a:bodyPr wrap="none" anchor="ctr"/>
          <a:p>
            <a:endParaRPr lang="zh-TW" altLang="en-US" dirty="0">
              <a:latin typeface="Arial" panose="020B0604020202020204" pitchFamily="34" charset="0"/>
            </a:endParaRPr>
          </a:p>
        </p:txBody>
      </p:sp>
      <p:sp>
        <p:nvSpPr>
          <p:cNvPr id="103437" name="Rectangle 14"/>
          <p:cNvSpPr/>
          <p:nvPr/>
        </p:nvSpPr>
        <p:spPr>
          <a:xfrm>
            <a:off x="3516313" y="2887663"/>
            <a:ext cx="6734175" cy="388937"/>
          </a:xfrm>
          <a:prstGeom prst="rect">
            <a:avLst/>
          </a:prstGeom>
          <a:solidFill>
            <a:srgbClr val="0000FF">
              <a:alpha val="9999"/>
            </a:srgbClr>
          </a:solidFill>
          <a:ln w="9525">
            <a:noFill/>
          </a:ln>
        </p:spPr>
        <p:txBody>
          <a:bodyPr wrap="none" anchor="ctr"/>
          <a:p>
            <a:endParaRPr lang="zh-TW" altLang="en-US" dirty="0">
              <a:latin typeface="Arial" panose="020B0604020202020204" pitchFamily="34" charset="0"/>
            </a:endParaRPr>
          </a:p>
        </p:txBody>
      </p:sp>
      <p:sp>
        <p:nvSpPr>
          <p:cNvPr id="103438" name="Rectangle 15"/>
          <p:cNvSpPr/>
          <p:nvPr/>
        </p:nvSpPr>
        <p:spPr>
          <a:xfrm>
            <a:off x="2743200" y="3276600"/>
            <a:ext cx="3702050" cy="388938"/>
          </a:xfrm>
          <a:prstGeom prst="rect">
            <a:avLst/>
          </a:prstGeom>
          <a:solidFill>
            <a:srgbClr val="0000FF">
              <a:alpha val="9999"/>
            </a:srgbClr>
          </a:solidFill>
          <a:ln w="9525">
            <a:noFill/>
          </a:ln>
        </p:spPr>
        <p:txBody>
          <a:bodyPr wrap="none" anchor="ctr"/>
          <a:p>
            <a:endParaRPr lang="zh-TW" altLang="en-US" dirty="0">
              <a:latin typeface="Arial" panose="020B0604020202020204" pitchFamily="34" charset="0"/>
            </a:endParaRPr>
          </a:p>
        </p:txBody>
      </p:sp>
      <p:sp>
        <p:nvSpPr>
          <p:cNvPr id="103439" name="Text Box 16"/>
          <p:cNvSpPr txBox="1"/>
          <p:nvPr/>
        </p:nvSpPr>
        <p:spPr>
          <a:xfrm>
            <a:off x="6781800" y="5410200"/>
            <a:ext cx="2895600" cy="706755"/>
          </a:xfrm>
          <a:prstGeom prst="rect">
            <a:avLst/>
          </a:prstGeom>
          <a:noFill/>
          <a:ln w="9525" cap="flat" cmpd="sng">
            <a:solidFill>
              <a:srgbClr val="0000FF"/>
            </a:solidFill>
            <a:prstDash val="solid"/>
            <a:miter/>
            <a:headEnd type="none" w="med" len="med"/>
            <a:tailEnd type="none" w="med" len="med"/>
          </a:ln>
        </p:spPr>
        <p:txBody>
          <a:bodyPr>
            <a:spAutoFit/>
          </a:bodyPr>
          <a:p>
            <a:pPr algn="ctr"/>
            <a:r>
              <a:rPr lang="en-US" altLang="x-none" sz="2000" b="1" i="1" dirty="0">
                <a:solidFill>
                  <a:srgbClr val="3333FF"/>
                </a:solidFill>
                <a:latin typeface="Times New Roman" panose="02020603050405020304" pitchFamily="2" charset="0"/>
              </a:rPr>
              <a:t>obtain the upper/lower bounds of S</a:t>
            </a:r>
            <a:r>
              <a:rPr lang="en-US" altLang="x-none" sz="2000" b="1" dirty="0">
                <a:solidFill>
                  <a:srgbClr val="3333FF"/>
                </a:solidFill>
                <a:latin typeface="Times New Roman" panose="02020603050405020304" pitchFamily="2" charset="0"/>
              </a:rPr>
              <a:t>(</a:t>
            </a:r>
            <a:r>
              <a:rPr lang="en-US" altLang="x-none" sz="2000" b="1" i="1" dirty="0">
                <a:solidFill>
                  <a:srgbClr val="3333FF"/>
                </a:solidFill>
                <a:latin typeface="Times New Roman" panose="02020603050405020304" pitchFamily="2" charset="0"/>
              </a:rPr>
              <a:t>.</a:t>
            </a:r>
            <a:r>
              <a:rPr lang="en-US" altLang="x-none" sz="2000" b="1" dirty="0">
                <a:solidFill>
                  <a:srgbClr val="3333FF"/>
                </a:solidFill>
                <a:latin typeface="Times New Roman" panose="02020603050405020304" pitchFamily="2" charset="0"/>
              </a:rPr>
              <a:t>, </a:t>
            </a:r>
            <a:r>
              <a:rPr lang="en-US" altLang="x-none" sz="2000" b="1" i="1" dirty="0">
                <a:solidFill>
                  <a:srgbClr val="3333FF"/>
                </a:solidFill>
                <a:latin typeface="Times New Roman" panose="02020603050405020304" pitchFamily="2" charset="0"/>
              </a:rPr>
              <a:t>.</a:t>
            </a:r>
            <a:r>
              <a:rPr lang="en-US" altLang="x-none" sz="2000" b="1" dirty="0">
                <a:solidFill>
                  <a:srgbClr val="3333FF"/>
                </a:solidFill>
                <a:latin typeface="Times New Roman" panose="02020603050405020304" pitchFamily="2" charset="0"/>
              </a:rPr>
              <a:t>)</a:t>
            </a:r>
            <a:endParaRPr lang="en-US" altLang="x-none" sz="2000" b="1" i="1" dirty="0">
              <a:solidFill>
                <a:srgbClr val="3333FF"/>
              </a:solidFill>
              <a:latin typeface="Times New Roman" panose="02020603050405020304" pitchFamily="2" charset="0"/>
              <a:ea typeface="PMingLiU" pitchFamily="2" charset="-120"/>
            </a:endParaRPr>
          </a:p>
        </p:txBody>
      </p:sp>
      <p:sp>
        <p:nvSpPr>
          <p:cNvPr id="103440" name="Rectangle 17"/>
          <p:cNvSpPr/>
          <p:nvPr/>
        </p:nvSpPr>
        <p:spPr>
          <a:xfrm>
            <a:off x="2971800" y="3657600"/>
            <a:ext cx="809625" cy="395288"/>
          </a:xfrm>
          <a:prstGeom prst="rect">
            <a:avLst/>
          </a:prstGeom>
          <a:solidFill>
            <a:srgbClr val="0000FF">
              <a:alpha val="14000"/>
            </a:srgbClr>
          </a:solidFill>
          <a:ln w="25400" cap="flat" cmpd="sng">
            <a:solidFill>
              <a:srgbClr val="0000FF"/>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103441" name="Rectangle 18"/>
          <p:cNvSpPr/>
          <p:nvPr/>
        </p:nvSpPr>
        <p:spPr>
          <a:xfrm>
            <a:off x="3551238" y="2473325"/>
            <a:ext cx="2127250" cy="381000"/>
          </a:xfrm>
          <a:prstGeom prst="rect">
            <a:avLst/>
          </a:prstGeom>
          <a:solidFill>
            <a:srgbClr val="800080">
              <a:alpha val="14000"/>
            </a:srgbClr>
          </a:solidFill>
          <a:ln w="25400" cap="flat" cmpd="sng">
            <a:solidFill>
              <a:srgbClr val="800080"/>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103442" name="Text Box 19"/>
          <p:cNvSpPr txBox="1"/>
          <p:nvPr/>
        </p:nvSpPr>
        <p:spPr>
          <a:xfrm>
            <a:off x="5867400" y="1096963"/>
            <a:ext cx="2895600" cy="398780"/>
          </a:xfrm>
          <a:prstGeom prst="rect">
            <a:avLst/>
          </a:prstGeom>
          <a:noFill/>
          <a:ln w="9525" cap="flat" cmpd="sng">
            <a:solidFill>
              <a:srgbClr val="800080"/>
            </a:solidFill>
            <a:prstDash val="solid"/>
            <a:miter/>
            <a:headEnd type="none" w="med" len="med"/>
            <a:tailEnd type="none" w="med" len="med"/>
          </a:ln>
        </p:spPr>
        <p:txBody>
          <a:bodyPr>
            <a:spAutoFit/>
          </a:bodyPr>
          <a:p>
            <a:pPr algn="ctr"/>
            <a:r>
              <a:rPr lang="en-US" altLang="x-none" sz="2000" b="1" i="1" dirty="0">
                <a:solidFill>
                  <a:srgbClr val="800080"/>
                </a:solidFill>
                <a:latin typeface="Times New Roman" panose="02020603050405020304" pitchFamily="2" charset="0"/>
              </a:rPr>
              <a:t>obtain the upper bound</a:t>
            </a:r>
            <a:endParaRPr lang="en-US" altLang="x-none" sz="2000" b="1" i="1" dirty="0">
              <a:solidFill>
                <a:srgbClr val="800080"/>
              </a:solidFill>
              <a:latin typeface="Times New Roman" panose="02020603050405020304" pitchFamily="2" charset="0"/>
              <a:ea typeface="PMingLiU" pitchFamily="2" charset="-120"/>
            </a:endParaRPr>
          </a:p>
        </p:txBody>
      </p:sp>
      <p:sp>
        <p:nvSpPr>
          <p:cNvPr id="103443" name="Line 20"/>
          <p:cNvSpPr/>
          <p:nvPr/>
        </p:nvSpPr>
        <p:spPr>
          <a:xfrm flipV="1">
            <a:off x="5410200" y="1524000"/>
            <a:ext cx="1371600" cy="914400"/>
          </a:xfrm>
          <a:prstGeom prst="line">
            <a:avLst/>
          </a:prstGeom>
          <a:ln w="25400" cap="flat" cmpd="sng">
            <a:solidFill>
              <a:srgbClr val="800080"/>
            </a:solidFill>
            <a:prstDash val="solid"/>
            <a:headEnd type="none" w="med" len="med"/>
            <a:tailEnd type="none" w="med" len="med"/>
          </a:ln>
        </p:spPr>
      </p:sp>
      <p:sp>
        <p:nvSpPr>
          <p:cNvPr id="103444" name="Line 21"/>
          <p:cNvSpPr/>
          <p:nvPr/>
        </p:nvSpPr>
        <p:spPr>
          <a:xfrm>
            <a:off x="3886200" y="4038600"/>
            <a:ext cx="2819400" cy="1371600"/>
          </a:xfrm>
          <a:prstGeom prst="line">
            <a:avLst/>
          </a:prstGeom>
          <a:ln w="25400" cap="flat" cmpd="sng">
            <a:solidFill>
              <a:srgbClr val="0000FF"/>
            </a:solidFill>
            <a:prstDash val="solid"/>
            <a:headEnd type="none" w="med" len="med"/>
            <a:tailEnd type="none" w="med" len="med"/>
          </a:ln>
        </p:spPr>
      </p:sp>
      <p:sp>
        <p:nvSpPr>
          <p:cNvPr id="103445" name="Rectangle 22"/>
          <p:cNvSpPr/>
          <p:nvPr/>
        </p:nvSpPr>
        <p:spPr>
          <a:xfrm>
            <a:off x="5486400" y="3657600"/>
            <a:ext cx="1981200" cy="395288"/>
          </a:xfrm>
          <a:prstGeom prst="rect">
            <a:avLst/>
          </a:prstGeom>
          <a:solidFill>
            <a:srgbClr val="008000">
              <a:alpha val="14000"/>
            </a:srgbClr>
          </a:solidFill>
          <a:ln w="25400" cap="flat" cmpd="sng">
            <a:solidFill>
              <a:srgbClr val="008000"/>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103446" name="Text Box 23"/>
          <p:cNvSpPr txBox="1"/>
          <p:nvPr/>
        </p:nvSpPr>
        <p:spPr>
          <a:xfrm>
            <a:off x="6781800" y="4572000"/>
            <a:ext cx="2895600" cy="706755"/>
          </a:xfrm>
          <a:prstGeom prst="rect">
            <a:avLst/>
          </a:prstGeom>
          <a:solidFill>
            <a:srgbClr val="008000">
              <a:alpha val="6000"/>
            </a:srgbClr>
          </a:solidFill>
          <a:ln w="9525" cap="flat" cmpd="sng">
            <a:solidFill>
              <a:srgbClr val="008000"/>
            </a:solidFill>
            <a:prstDash val="solid"/>
            <a:miter/>
            <a:headEnd type="none" w="med" len="med"/>
            <a:tailEnd type="none" w="med" len="med"/>
          </a:ln>
        </p:spPr>
        <p:txBody>
          <a:bodyPr>
            <a:spAutoFit/>
          </a:bodyPr>
          <a:p>
            <a:pPr algn="ctr"/>
            <a:r>
              <a:rPr lang="en-US" altLang="x-none" sz="2000" b="1" i="1" dirty="0">
                <a:solidFill>
                  <a:srgbClr val="008000"/>
                </a:solidFill>
                <a:latin typeface="Times New Roman" panose="02020603050405020304" pitchFamily="2" charset="0"/>
              </a:rPr>
              <a:t>obtain the upper/lower bounds of Pr</a:t>
            </a:r>
            <a:r>
              <a:rPr lang="en-US" altLang="x-none" sz="2000" b="1" dirty="0">
                <a:solidFill>
                  <a:srgbClr val="008000"/>
                </a:solidFill>
                <a:latin typeface="Times New Roman" panose="02020603050405020304" pitchFamily="2" charset="0"/>
              </a:rPr>
              <a:t>{</a:t>
            </a:r>
            <a:r>
              <a:rPr lang="en-US" altLang="x-none" sz="2000" b="1" i="1" dirty="0">
                <a:solidFill>
                  <a:srgbClr val="008000"/>
                </a:solidFill>
                <a:latin typeface="Times New Roman" panose="02020603050405020304" pitchFamily="2" charset="0"/>
              </a:rPr>
              <a:t>f</a:t>
            </a:r>
            <a:r>
              <a:rPr lang="en-US" altLang="x-none" sz="2000" b="1" dirty="0">
                <a:solidFill>
                  <a:srgbClr val="008000"/>
                </a:solidFill>
                <a:latin typeface="Times New Roman" panose="02020603050405020304" pitchFamily="2" charset="0"/>
              </a:rPr>
              <a:t>(</a:t>
            </a:r>
            <a:r>
              <a:rPr lang="en-US" altLang="x-none" sz="2000" b="1" i="1" dirty="0">
                <a:solidFill>
                  <a:srgbClr val="008000"/>
                </a:solidFill>
                <a:latin typeface="Times New Roman" panose="02020603050405020304" pitchFamily="2" charset="0"/>
              </a:rPr>
              <a:t>p</a:t>
            </a:r>
            <a:r>
              <a:rPr lang="en-US" altLang="x-none" sz="2000" b="1" i="1" baseline="-25000" dirty="0">
                <a:solidFill>
                  <a:srgbClr val="008000"/>
                </a:solidFill>
                <a:latin typeface="Times New Roman" panose="02020603050405020304" pitchFamily="2" charset="0"/>
              </a:rPr>
              <a:t>j</a:t>
            </a:r>
            <a:r>
              <a:rPr lang="en-US" altLang="x-none" sz="2000" b="1" dirty="0">
                <a:solidFill>
                  <a:srgbClr val="008000"/>
                </a:solidFill>
                <a:latin typeface="Times New Roman" panose="02020603050405020304" pitchFamily="2" charset="0"/>
              </a:rPr>
              <a:t>) </a:t>
            </a:r>
            <a:r>
              <a:rPr lang="en-US" altLang="x-none" sz="2000" b="1" dirty="0">
                <a:solidFill>
                  <a:srgbClr val="008000"/>
                </a:solidFill>
                <a:latin typeface="Times New Roman" panose="02020603050405020304" pitchFamily="2" charset="0"/>
                <a:sym typeface="Symbol" panose="05050102010706020507" pitchFamily="2" charset="2"/>
              </a:rPr>
              <a:t> </a:t>
            </a:r>
            <a:r>
              <a:rPr lang="en-US" altLang="x-none" sz="2000" b="1" i="1" dirty="0">
                <a:solidFill>
                  <a:srgbClr val="008000"/>
                </a:solidFill>
                <a:latin typeface="Times New Roman" panose="02020603050405020304" pitchFamily="2" charset="0"/>
                <a:sym typeface="Symbol" panose="05050102010706020507" pitchFamily="2" charset="2"/>
              </a:rPr>
              <a:t>f</a:t>
            </a:r>
            <a:r>
              <a:rPr lang="en-US" altLang="x-none" sz="2000" b="1" dirty="0">
                <a:solidFill>
                  <a:srgbClr val="008000"/>
                </a:solidFill>
                <a:latin typeface="Times New Roman" panose="02020603050405020304" pitchFamily="2" charset="0"/>
                <a:sym typeface="Symbol" panose="05050102010706020507" pitchFamily="2" charset="2"/>
              </a:rPr>
              <a:t>(</a:t>
            </a:r>
            <a:r>
              <a:rPr lang="en-US" altLang="x-none" sz="2000" b="1" i="1" dirty="0">
                <a:solidFill>
                  <a:srgbClr val="008000"/>
                </a:solidFill>
                <a:latin typeface="Times New Roman" panose="02020603050405020304" pitchFamily="2" charset="0"/>
                <a:sym typeface="Symbol" panose="05050102010706020507" pitchFamily="2" charset="2"/>
              </a:rPr>
              <a:t>q</a:t>
            </a:r>
            <a:r>
              <a:rPr lang="en-US" altLang="x-none" sz="2000" b="1" dirty="0">
                <a:solidFill>
                  <a:srgbClr val="008000"/>
                </a:solidFill>
                <a:latin typeface="Times New Roman" panose="02020603050405020304" pitchFamily="2" charset="0"/>
                <a:sym typeface="Symbol" panose="05050102010706020507" pitchFamily="2" charset="2"/>
              </a:rPr>
              <a:t>)</a:t>
            </a:r>
            <a:r>
              <a:rPr lang="en-US" altLang="x-none" sz="2000" b="1" dirty="0">
                <a:solidFill>
                  <a:srgbClr val="008000"/>
                </a:solidFill>
                <a:latin typeface="Times New Roman" panose="02020603050405020304" pitchFamily="2" charset="0"/>
              </a:rPr>
              <a:t>}</a:t>
            </a:r>
            <a:endParaRPr lang="en-US" altLang="x-none" sz="2000" b="1" i="1" dirty="0">
              <a:solidFill>
                <a:srgbClr val="008000"/>
              </a:solidFill>
              <a:latin typeface="Times New Roman" panose="02020603050405020304" pitchFamily="2" charset="0"/>
              <a:ea typeface="PMingLiU" pitchFamily="2" charset="-120"/>
            </a:endParaRPr>
          </a:p>
        </p:txBody>
      </p:sp>
      <p:sp>
        <p:nvSpPr>
          <p:cNvPr id="103447" name="Line 24"/>
          <p:cNvSpPr/>
          <p:nvPr/>
        </p:nvSpPr>
        <p:spPr>
          <a:xfrm>
            <a:off x="6781800" y="4114800"/>
            <a:ext cx="457200" cy="381000"/>
          </a:xfrm>
          <a:prstGeom prst="line">
            <a:avLst/>
          </a:prstGeom>
          <a:ln w="25400" cap="flat" cmpd="sng">
            <a:solidFill>
              <a:srgbClr val="008000"/>
            </a:solidFill>
            <a:prstDash val="solid"/>
            <a:headEnd type="none" w="med" len="med"/>
            <a:tailEnd type="none" w="med" len="med"/>
          </a:ln>
        </p:spPr>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34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4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4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4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34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34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4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7" grpId="0" bldLvl="0" animBg="1"/>
      <p:bldP spid="103438" grpId="0" bldLvl="0" animBg="1"/>
      <p:bldP spid="103439" grpId="0" bldLvl="0" animBg="1"/>
      <p:bldP spid="103440" grpId="0" bldLvl="0" animBg="1"/>
      <p:bldP spid="103441" grpId="0" bldLvl="0" animBg="1"/>
      <p:bldP spid="103442" grpId="0" bldLvl="0" animBg="1"/>
      <p:bldP spid="103445" grpId="0" bldLvl="0" animBg="1"/>
      <p:bldP spid="103446"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105475"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105476" name="Rectangle 2"/>
          <p:cNvSpPr>
            <a:spLocks noGrp="1"/>
          </p:cNvSpPr>
          <p:nvPr>
            <p:ph type="title"/>
          </p:nvPr>
        </p:nvSpPr>
        <p:spPr>
          <a:xfrm>
            <a:off x="1981200" y="277813"/>
            <a:ext cx="8229600" cy="1139825"/>
          </a:xfrm>
        </p:spPr>
        <p:txBody>
          <a:bodyPr vert="horz" wrap="square" anchor="t"/>
          <a:p>
            <a:r>
              <a:rPr lang="en-US" altLang="x-none" sz="4000" dirty="0">
                <a:latin typeface="Times New Roman" panose="02020603050405020304" pitchFamily="2" charset="0"/>
                <a:ea typeface="PMingLiU" pitchFamily="2" charset="-120"/>
              </a:rPr>
              <a:t>Pruning Heuristics (cont'd)</a:t>
            </a:r>
            <a:endParaRPr lang="en-US" altLang="x-none" sz="4000" dirty="0">
              <a:latin typeface="Times New Roman" panose="02020603050405020304" pitchFamily="2" charset="0"/>
              <a:ea typeface="PMingLiU" pitchFamily="2" charset="-120"/>
            </a:endParaRPr>
          </a:p>
        </p:txBody>
      </p:sp>
      <p:sp>
        <p:nvSpPr>
          <p:cNvPr id="105477" name="Rectangle 3"/>
          <p:cNvSpPr>
            <a:spLocks noGrp="1"/>
          </p:cNvSpPr>
          <p:nvPr>
            <p:ph type="body"/>
          </p:nvPr>
        </p:nvSpPr>
        <p:spPr>
          <a:xfrm>
            <a:off x="1981200" y="1600200"/>
            <a:ext cx="8229600" cy="4530725"/>
          </a:xfrm>
        </p:spPr>
        <p:txBody>
          <a:bodyPr vert="horz" wrap="square" anchor="t"/>
          <a:p>
            <a:pPr algn="just"/>
            <a:r>
              <a:rPr lang="zh-CN" altLang="en-US" sz="2600" dirty="0">
                <a:latin typeface="Times New Roman" panose="02020603050405020304" pitchFamily="2" charset="0"/>
              </a:rPr>
              <a:t>How to obtain bounds of probability </a:t>
            </a:r>
            <a:r>
              <a:rPr lang="zh-CN" altLang="en-US" sz="2600" i="1" dirty="0">
                <a:latin typeface="Times New Roman" panose="02020603050405020304" pitchFamily="2" charset="0"/>
                <a:ea typeface="PMingLiU" pitchFamily="2" charset="-120"/>
              </a:rPr>
              <a:t>Pr</a:t>
            </a:r>
            <a:r>
              <a:rPr lang="zh-CN" altLang="en-US" sz="2600" dirty="0">
                <a:latin typeface="Times New Roman" panose="02020603050405020304" pitchFamily="2" charset="0"/>
                <a:ea typeface="PMingLiU" pitchFamily="2" charset="-120"/>
              </a:rPr>
              <a:t>{</a:t>
            </a:r>
            <a:r>
              <a:rPr lang="zh-CN" altLang="en-US" sz="2600" i="1" dirty="0">
                <a:latin typeface="Times New Roman" panose="02020603050405020304" pitchFamily="2" charset="0"/>
                <a:ea typeface="PMingLiU" pitchFamily="2" charset="-120"/>
              </a:rPr>
              <a:t>f</a:t>
            </a:r>
            <a:r>
              <a:rPr lang="zh-CN" altLang="en-US" sz="2600" dirty="0">
                <a:latin typeface="Times New Roman" panose="02020603050405020304" pitchFamily="2" charset="0"/>
                <a:ea typeface="PMingLiU" pitchFamily="2" charset="-120"/>
              </a:rPr>
              <a:t>(</a:t>
            </a:r>
            <a:r>
              <a:rPr lang="zh-CN" altLang="en-US" sz="2600" i="1" dirty="0">
                <a:latin typeface="Times New Roman" panose="02020603050405020304" pitchFamily="2" charset="0"/>
                <a:ea typeface="PMingLiU" pitchFamily="2" charset="-120"/>
              </a:rPr>
              <a:t>p</a:t>
            </a:r>
            <a:r>
              <a:rPr lang="zh-CN" altLang="en-US" sz="2600" i="1" baseline="-25000" dirty="0">
                <a:latin typeface="Times New Roman" panose="02020603050405020304" pitchFamily="2" charset="0"/>
                <a:ea typeface="PMingLiU" pitchFamily="2" charset="-120"/>
              </a:rPr>
              <a:t>j</a:t>
            </a:r>
            <a:r>
              <a:rPr lang="zh-CN" altLang="en-US" sz="2600" dirty="0">
                <a:latin typeface="Times New Roman" panose="02020603050405020304" pitchFamily="2" charset="0"/>
                <a:ea typeface="PMingLiU" pitchFamily="2" charset="-120"/>
              </a:rPr>
              <a:t>) </a:t>
            </a:r>
            <a:r>
              <a:rPr lang="zh-CN" altLang="en-US" sz="2600" dirty="0">
                <a:latin typeface="Symbol" panose="05050102010706020507" pitchFamily="2" charset="2"/>
                <a:ea typeface="PMingLiU" pitchFamily="2" charset="-120"/>
              </a:rPr>
              <a:t></a:t>
            </a:r>
            <a:r>
              <a:rPr lang="zh-CN" altLang="en-US" sz="2600" dirty="0">
                <a:latin typeface="Times New Roman" panose="02020603050405020304" pitchFamily="2" charset="0"/>
                <a:ea typeface="PMingLiU" pitchFamily="2" charset="-120"/>
              </a:rPr>
              <a:t> </a:t>
            </a:r>
            <a:r>
              <a:rPr lang="zh-CN" altLang="en-US" sz="2600" i="1" dirty="0">
                <a:latin typeface="Times New Roman" panose="02020603050405020304" pitchFamily="2" charset="0"/>
                <a:ea typeface="PMingLiU" pitchFamily="2" charset="-120"/>
              </a:rPr>
              <a:t>f</a:t>
            </a:r>
            <a:r>
              <a:rPr lang="zh-CN" altLang="en-US" sz="2600" dirty="0">
                <a:latin typeface="Times New Roman" panose="02020603050405020304" pitchFamily="2" charset="0"/>
                <a:ea typeface="PMingLiU" pitchFamily="2" charset="-120"/>
              </a:rPr>
              <a:t>(</a:t>
            </a:r>
            <a:r>
              <a:rPr lang="zh-CN" altLang="en-US" sz="2600" i="1" dirty="0">
                <a:latin typeface="Times New Roman" panose="02020603050405020304" pitchFamily="2" charset="0"/>
                <a:ea typeface="PMingLiU" pitchFamily="2" charset="-120"/>
              </a:rPr>
              <a:t>q</a:t>
            </a:r>
            <a:r>
              <a:rPr lang="zh-CN" altLang="en-US" sz="2600" dirty="0">
                <a:latin typeface="Times New Roman" panose="02020603050405020304" pitchFamily="2" charset="0"/>
                <a:ea typeface="PMingLiU" pitchFamily="2" charset="-120"/>
              </a:rPr>
              <a:t>)}</a:t>
            </a:r>
            <a:r>
              <a:rPr lang="en-US" altLang="x-none" sz="2600" dirty="0">
                <a:latin typeface="Times New Roman" panose="02020603050405020304" pitchFamily="2" charset="0"/>
              </a:rPr>
              <a:t>?</a:t>
            </a:r>
            <a:endParaRPr lang="en-US" altLang="x-none" sz="2600" dirty="0">
              <a:latin typeface="Times New Roman" panose="02020603050405020304" pitchFamily="2" charset="0"/>
            </a:endParaRPr>
          </a:p>
          <a:p>
            <a:pPr lvl="1" algn="just"/>
            <a:r>
              <a:rPr lang="en-US" altLang="x-none" sz="2200" dirty="0">
                <a:latin typeface="Times New Roman" panose="02020603050405020304" pitchFamily="2" charset="0"/>
              </a:rPr>
              <a:t>Pre-compute probability bounds of </a:t>
            </a:r>
            <a:r>
              <a:rPr lang="en-US" altLang="x-none" sz="2200" i="1" dirty="0">
                <a:latin typeface="Times New Roman" panose="02020603050405020304" pitchFamily="2" charset="0"/>
              </a:rPr>
              <a:t>Pr</a:t>
            </a:r>
            <a:r>
              <a:rPr lang="zh-CN" altLang="en-US" sz="2200" dirty="0">
                <a:latin typeface="Times New Roman" panose="02020603050405020304" pitchFamily="2" charset="0"/>
                <a:ea typeface="PMingLiU" pitchFamily="2" charset="-120"/>
              </a:rPr>
              <a:t>{</a:t>
            </a:r>
            <a:r>
              <a:rPr lang="zh-CN" altLang="en-US" sz="2200" i="1" dirty="0">
                <a:latin typeface="Times New Roman" panose="02020603050405020304" pitchFamily="2" charset="0"/>
                <a:ea typeface="PMingLiU" pitchFamily="2" charset="-120"/>
              </a:rPr>
              <a:t>f</a:t>
            </a:r>
            <a:r>
              <a:rPr lang="zh-CN" altLang="en-US" sz="2200" dirty="0">
                <a:latin typeface="Times New Roman" panose="02020603050405020304" pitchFamily="2" charset="0"/>
                <a:ea typeface="PMingLiU" pitchFamily="2" charset="-120"/>
              </a:rPr>
              <a:t>(</a:t>
            </a:r>
            <a:r>
              <a:rPr lang="zh-CN" altLang="en-US" sz="2200" i="1" dirty="0">
                <a:latin typeface="Times New Roman" panose="02020603050405020304" pitchFamily="2" charset="0"/>
                <a:ea typeface="PMingLiU" pitchFamily="2" charset="-120"/>
              </a:rPr>
              <a:t>p</a:t>
            </a:r>
            <a:r>
              <a:rPr lang="zh-CN" altLang="en-US" sz="2200" i="1" baseline="-25000" dirty="0">
                <a:latin typeface="Times New Roman" panose="02020603050405020304" pitchFamily="2" charset="0"/>
                <a:ea typeface="PMingLiU" pitchFamily="2" charset="-120"/>
              </a:rPr>
              <a:t>j</a:t>
            </a:r>
            <a:r>
              <a:rPr lang="zh-CN" altLang="en-US" sz="2200" dirty="0">
                <a:latin typeface="Times New Roman" panose="02020603050405020304" pitchFamily="2" charset="0"/>
                <a:ea typeface="PMingLiU" pitchFamily="2" charset="-120"/>
              </a:rPr>
              <a:t>) </a:t>
            </a:r>
            <a:r>
              <a:rPr lang="zh-CN" altLang="en-US" sz="2200" dirty="0">
                <a:latin typeface="Symbol" panose="05050102010706020507" pitchFamily="2" charset="2"/>
                <a:ea typeface="PMingLiU" pitchFamily="2" charset="-120"/>
              </a:rPr>
              <a:t></a:t>
            </a:r>
            <a:r>
              <a:rPr lang="zh-CN" altLang="en-US" sz="2200" dirty="0">
                <a:latin typeface="Times New Roman" panose="02020603050405020304" pitchFamily="2" charset="0"/>
                <a:ea typeface="PMingLiU" pitchFamily="2" charset="-120"/>
              </a:rPr>
              <a:t> </a:t>
            </a:r>
            <a:r>
              <a:rPr lang="zh-CN" altLang="en-US" sz="2200" i="1" dirty="0">
                <a:latin typeface="Times New Roman" panose="02020603050405020304" pitchFamily="2" charset="0"/>
                <a:ea typeface="PMingLiU" pitchFamily="2" charset="-120"/>
              </a:rPr>
              <a:t>f</a:t>
            </a:r>
            <a:r>
              <a:rPr lang="zh-CN" altLang="en-US" sz="2200" dirty="0">
                <a:latin typeface="Times New Roman" panose="02020603050405020304" pitchFamily="2" charset="0"/>
                <a:ea typeface="PMingLiU" pitchFamily="2" charset="-120"/>
              </a:rPr>
              <a:t>(</a:t>
            </a:r>
            <a:r>
              <a:rPr lang="zh-CN" altLang="en-US" sz="2200" i="1" dirty="0">
                <a:latin typeface="Times New Roman" panose="02020603050405020304" pitchFamily="2" charset="0"/>
              </a:rPr>
              <a:t>s</a:t>
            </a:r>
            <a:r>
              <a:rPr lang="zh-CN" altLang="en-US" sz="2200" i="1" baseline="-25000" dirty="0">
                <a:latin typeface="Times New Roman" panose="02020603050405020304" pitchFamily="2" charset="0"/>
              </a:rPr>
              <a:t>i</a:t>
            </a:r>
            <a:r>
              <a:rPr lang="zh-CN" altLang="en-US" sz="2200" dirty="0">
                <a:latin typeface="Times New Roman" panose="02020603050405020304" pitchFamily="2" charset="0"/>
                <a:ea typeface="PMingLiU" pitchFamily="2" charset="-120"/>
              </a:rPr>
              <a:t>)}</a:t>
            </a:r>
            <a:r>
              <a:rPr lang="zh-CN" altLang="en-US" sz="2200" dirty="0">
                <a:latin typeface="Times New Roman" panose="02020603050405020304" pitchFamily="2" charset="0"/>
              </a:rPr>
              <a:t> with respect to some points </a:t>
            </a:r>
            <a:r>
              <a:rPr lang="zh-CN" altLang="en-US" sz="2200" i="1" dirty="0">
                <a:latin typeface="Times New Roman" panose="02020603050405020304" pitchFamily="2" charset="0"/>
              </a:rPr>
              <a:t>s</a:t>
            </a:r>
            <a:r>
              <a:rPr lang="zh-CN" altLang="en-US" sz="2200" i="1" baseline="-25000" dirty="0">
                <a:latin typeface="Times New Roman" panose="02020603050405020304" pitchFamily="2" charset="0"/>
              </a:rPr>
              <a:t>i</a:t>
            </a:r>
            <a:r>
              <a:rPr lang="zh-CN" altLang="en-US" sz="2200" baseline="-25000" dirty="0">
                <a:latin typeface="Times New Roman" panose="02020603050405020304" pitchFamily="2" charset="0"/>
              </a:rPr>
              <a:t> </a:t>
            </a:r>
            <a:r>
              <a:rPr lang="zh-CN" altLang="en-US" sz="2200" dirty="0">
                <a:latin typeface="Times New Roman" panose="02020603050405020304" pitchFamily="2" charset="0"/>
              </a:rPr>
              <a:t>in </a:t>
            </a:r>
            <a:r>
              <a:rPr lang="zh-CN" altLang="en-US" sz="2200" i="1" dirty="0">
                <a:latin typeface="Times New Roman" panose="02020603050405020304" pitchFamily="2" charset="0"/>
              </a:rPr>
              <a:t>UR</a:t>
            </a:r>
            <a:r>
              <a:rPr lang="zh-CN" altLang="en-US" sz="2200" dirty="0">
                <a:latin typeface="Times New Roman" panose="02020603050405020304" pitchFamily="2" charset="0"/>
              </a:rPr>
              <a:t>(</a:t>
            </a:r>
            <a:r>
              <a:rPr lang="zh-CN" altLang="en-US" sz="2200" i="1" dirty="0">
                <a:latin typeface="Times New Roman" panose="02020603050405020304" pitchFamily="2" charset="0"/>
              </a:rPr>
              <a:t>p</a:t>
            </a:r>
            <a:r>
              <a:rPr lang="zh-CN" altLang="en-US" sz="2200" i="1" baseline="-25000" dirty="0">
                <a:latin typeface="Times New Roman" panose="02020603050405020304" pitchFamily="2" charset="0"/>
              </a:rPr>
              <a:t>j</a:t>
            </a:r>
            <a:r>
              <a:rPr lang="zh-CN" altLang="en-US" sz="2200" dirty="0">
                <a:latin typeface="Times New Roman" panose="02020603050405020304" pitchFamily="2" charset="0"/>
              </a:rPr>
              <a:t>)</a:t>
            </a:r>
            <a:endParaRPr lang="zh-CN" altLang="en-US" sz="2200" i="1" dirty="0">
              <a:latin typeface="Times New Roman" panose="02020603050405020304" pitchFamily="2" charset="0"/>
            </a:endParaRPr>
          </a:p>
          <a:p>
            <a:pPr lvl="1" algn="just"/>
            <a:r>
              <a:rPr lang="zh-CN" altLang="en-US" sz="2200" dirty="0">
                <a:latin typeface="Times New Roman" panose="02020603050405020304" pitchFamily="2" charset="0"/>
              </a:rPr>
              <a:t>Lower bound: the probability that </a:t>
            </a:r>
            <a:r>
              <a:rPr lang="zh-CN" altLang="en-US" sz="2200" i="1" dirty="0">
                <a:latin typeface="Times New Roman" panose="02020603050405020304" pitchFamily="2" charset="0"/>
              </a:rPr>
              <a:t>p</a:t>
            </a:r>
            <a:r>
              <a:rPr lang="zh-CN" altLang="en-US" sz="2200" i="1" baseline="-25000" dirty="0">
                <a:latin typeface="Times New Roman" panose="02020603050405020304" pitchFamily="2" charset="0"/>
              </a:rPr>
              <a:t>j</a:t>
            </a:r>
            <a:r>
              <a:rPr lang="zh-CN" altLang="en-US" sz="2200" dirty="0">
                <a:latin typeface="Times New Roman" panose="02020603050405020304" pitchFamily="2" charset="0"/>
              </a:rPr>
              <a:t> is in Region III</a:t>
            </a:r>
            <a:endParaRPr lang="zh-CN" altLang="en-US" sz="2200" dirty="0">
              <a:latin typeface="Times New Roman" panose="02020603050405020304" pitchFamily="2" charset="0"/>
            </a:endParaRPr>
          </a:p>
          <a:p>
            <a:pPr lvl="1" algn="just"/>
            <a:r>
              <a:rPr lang="zh-CN" altLang="en-US" sz="2200" dirty="0">
                <a:latin typeface="Times New Roman" panose="02020603050405020304" pitchFamily="2" charset="0"/>
              </a:rPr>
              <a:t>Upper bound: the probability that </a:t>
            </a:r>
            <a:r>
              <a:rPr lang="zh-CN" altLang="en-US" sz="2200" i="1" dirty="0">
                <a:latin typeface="Times New Roman" panose="02020603050405020304" pitchFamily="2" charset="0"/>
              </a:rPr>
              <a:t>p</a:t>
            </a:r>
            <a:r>
              <a:rPr lang="zh-CN" altLang="en-US" sz="2200" i="1" baseline="-25000" dirty="0">
                <a:latin typeface="Times New Roman" panose="02020603050405020304" pitchFamily="2" charset="0"/>
              </a:rPr>
              <a:t>j</a:t>
            </a:r>
            <a:r>
              <a:rPr lang="zh-CN" altLang="en-US" sz="2200" dirty="0">
                <a:latin typeface="Times New Roman" panose="02020603050405020304" pitchFamily="2" charset="0"/>
              </a:rPr>
              <a:t> is in Region (II </a:t>
            </a:r>
            <a:r>
              <a:rPr lang="zh-CN" altLang="en-US" sz="2200" dirty="0">
                <a:latin typeface="Times New Roman" panose="02020603050405020304" pitchFamily="2" charset="0"/>
                <a:sym typeface="Symbol" panose="05050102010706020507" pitchFamily="2" charset="2"/>
              </a:rPr>
              <a:t> III  IV)</a:t>
            </a:r>
            <a:endParaRPr lang="en-US" altLang="x-none" sz="2200" dirty="0">
              <a:latin typeface="Times New Roman" panose="02020603050405020304" pitchFamily="2" charset="0"/>
              <a:ea typeface="PMingLiU" pitchFamily="2" charset="-120"/>
              <a:sym typeface="Symbol" panose="05050102010706020507" pitchFamily="2" charset="2"/>
            </a:endParaRPr>
          </a:p>
          <a:p>
            <a:pPr algn="just"/>
            <a:endParaRPr lang="en-US" altLang="x-none" sz="2600" dirty="0">
              <a:latin typeface="Times New Roman" panose="02020603050405020304" pitchFamily="2" charset="0"/>
              <a:ea typeface="PMingLiU" pitchFamily="2" charset="-120"/>
            </a:endParaRPr>
          </a:p>
        </p:txBody>
      </p:sp>
      <p:graphicFrame>
        <p:nvGraphicFramePr>
          <p:cNvPr id="105478" name="Object 4"/>
          <p:cNvGraphicFramePr>
            <a:graphicFrameLocks noChangeAspect="1"/>
          </p:cNvGraphicFramePr>
          <p:nvPr/>
        </p:nvGraphicFramePr>
        <p:xfrm>
          <a:off x="2590800" y="3694113"/>
          <a:ext cx="3171825" cy="2525712"/>
        </p:xfrm>
        <a:graphic>
          <a:graphicData uri="http://schemas.openxmlformats.org/presentationml/2006/ole">
            <mc:AlternateContent xmlns:mc="http://schemas.openxmlformats.org/markup-compatibility/2006">
              <mc:Choice xmlns:v="urn:schemas-microsoft-com:vml" Requires="v">
                <p:oleObj spid="_x0000_s3107" name="" r:id="rId1" imgW="3469005" imgH="2759075" progId="MSDraw.1.01">
                  <p:embed/>
                </p:oleObj>
              </mc:Choice>
              <mc:Fallback>
                <p:oleObj name="" r:id="rId1" imgW="3469005" imgH="2759075" progId="MSDraw.1.01">
                  <p:embed/>
                  <p:pic>
                    <p:nvPicPr>
                      <p:cNvPr id="0" name="图片 3106"/>
                      <p:cNvPicPr/>
                      <p:nvPr/>
                    </p:nvPicPr>
                    <p:blipFill>
                      <a:blip r:embed="rId2"/>
                      <a:stretch>
                        <a:fillRect/>
                      </a:stretch>
                    </p:blipFill>
                    <p:spPr>
                      <a:xfrm>
                        <a:off x="2590800" y="3694113"/>
                        <a:ext cx="3171825" cy="2525712"/>
                      </a:xfrm>
                      <a:prstGeom prst="rect">
                        <a:avLst/>
                      </a:prstGeom>
                      <a:noFill/>
                      <a:ln w="38100">
                        <a:noFill/>
                        <a:miter/>
                      </a:ln>
                    </p:spPr>
                  </p:pic>
                </p:oleObj>
              </mc:Fallback>
            </mc:AlternateContent>
          </a:graphicData>
        </a:graphic>
      </p:graphicFrame>
      <p:graphicFrame>
        <p:nvGraphicFramePr>
          <p:cNvPr id="105479" name="Object 6"/>
          <p:cNvGraphicFramePr>
            <a:graphicFrameLocks noChangeAspect="1"/>
          </p:cNvGraphicFramePr>
          <p:nvPr/>
        </p:nvGraphicFramePr>
        <p:xfrm>
          <a:off x="6705600" y="3616325"/>
          <a:ext cx="3030538" cy="2887663"/>
        </p:xfrm>
        <a:graphic>
          <a:graphicData uri="http://schemas.openxmlformats.org/presentationml/2006/ole">
            <mc:AlternateContent xmlns:mc="http://schemas.openxmlformats.org/markup-compatibility/2006">
              <mc:Choice xmlns:v="urn:schemas-microsoft-com:vml" Requires="v">
                <p:oleObj spid="_x0000_s3108" name="" r:id="rId3" imgW="3345180" imgH="3197225" progId="MSDraw.1.01">
                  <p:embed/>
                </p:oleObj>
              </mc:Choice>
              <mc:Fallback>
                <p:oleObj name="" r:id="rId3" imgW="3345180" imgH="3197225" progId="MSDraw.1.01">
                  <p:embed/>
                  <p:pic>
                    <p:nvPicPr>
                      <p:cNvPr id="0" name="图片 3107"/>
                      <p:cNvPicPr/>
                      <p:nvPr/>
                    </p:nvPicPr>
                    <p:blipFill>
                      <a:blip r:embed="rId4"/>
                      <a:stretch>
                        <a:fillRect/>
                      </a:stretch>
                    </p:blipFill>
                    <p:spPr>
                      <a:xfrm>
                        <a:off x="6705600" y="3616325"/>
                        <a:ext cx="3030538" cy="2887663"/>
                      </a:xfrm>
                      <a:prstGeom prst="rect">
                        <a:avLst/>
                      </a:prstGeom>
                      <a:noFill/>
                      <a:ln w="38100">
                        <a:noFill/>
                        <a:miter/>
                      </a:ln>
                    </p:spPr>
                  </p:pic>
                </p:oleObj>
              </mc:Fallback>
            </mc:AlternateContent>
          </a:graphicData>
        </a:graphic>
      </p:graphicFrame>
      <p:sp>
        <p:nvSpPr>
          <p:cNvPr id="105480" name="Rectangle 8"/>
          <p:cNvSpPr/>
          <p:nvPr/>
        </p:nvSpPr>
        <p:spPr>
          <a:xfrm>
            <a:off x="6726238" y="5005388"/>
            <a:ext cx="1022350" cy="457200"/>
          </a:xfrm>
          <a:prstGeom prst="rect">
            <a:avLst/>
          </a:prstGeom>
          <a:solidFill>
            <a:srgbClr val="800080">
              <a:alpha val="14999"/>
            </a:srgbClr>
          </a:solidFill>
          <a:ln w="19050" cap="flat" cmpd="sng">
            <a:solidFill>
              <a:srgbClr val="800080"/>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105481" name="Line 9"/>
          <p:cNvSpPr/>
          <p:nvPr/>
        </p:nvSpPr>
        <p:spPr>
          <a:xfrm flipH="1">
            <a:off x="6526213" y="5257800"/>
            <a:ext cx="457200" cy="533400"/>
          </a:xfrm>
          <a:prstGeom prst="line">
            <a:avLst/>
          </a:prstGeom>
          <a:ln w="9525" cap="flat" cmpd="sng">
            <a:solidFill>
              <a:srgbClr val="800080"/>
            </a:solidFill>
            <a:prstDash val="solid"/>
            <a:headEnd type="none" w="med" len="med"/>
            <a:tailEnd type="none" w="med" len="med"/>
          </a:ln>
        </p:spPr>
      </p:sp>
      <p:sp>
        <p:nvSpPr>
          <p:cNvPr id="105482" name="Text Box 10"/>
          <p:cNvSpPr txBox="1"/>
          <p:nvPr/>
        </p:nvSpPr>
        <p:spPr>
          <a:xfrm>
            <a:off x="5688013" y="5715000"/>
            <a:ext cx="1460500" cy="398780"/>
          </a:xfrm>
          <a:prstGeom prst="rect">
            <a:avLst/>
          </a:prstGeom>
          <a:noFill/>
          <a:ln w="9525">
            <a:noFill/>
          </a:ln>
        </p:spPr>
        <p:txBody>
          <a:bodyPr wrap="none">
            <a:spAutoFit/>
          </a:bodyPr>
          <a:p>
            <a:r>
              <a:rPr lang="en-US" altLang="x-none" sz="2000" i="1" dirty="0">
                <a:solidFill>
                  <a:srgbClr val="800080"/>
                </a:solidFill>
                <a:latin typeface="Times New Roman" panose="02020603050405020304" pitchFamily="2" charset="0"/>
              </a:rPr>
              <a:t>lower bound</a:t>
            </a:r>
            <a:endParaRPr lang="en-US" altLang="x-none" sz="2000" i="1" dirty="0">
              <a:solidFill>
                <a:srgbClr val="800080"/>
              </a:solidFill>
              <a:latin typeface="Times New Roman" panose="02020603050405020304" pitchFamily="2" charset="0"/>
              <a:ea typeface="PMingLiU" pitchFamily="2" charset="-120"/>
            </a:endParaRPr>
          </a:p>
        </p:txBody>
      </p:sp>
      <p:sp>
        <p:nvSpPr>
          <p:cNvPr id="105483" name="Freeform 11"/>
          <p:cNvSpPr/>
          <p:nvPr/>
        </p:nvSpPr>
        <p:spPr>
          <a:xfrm>
            <a:off x="6705600" y="4132263"/>
            <a:ext cx="2155825" cy="1323975"/>
          </a:xfrm>
          <a:custGeom>
            <a:avLst/>
            <a:gdLst>
              <a:gd name="txL" fmla="*/ 0 w 1358"/>
              <a:gd name="txT" fmla="*/ 0 h 834"/>
              <a:gd name="txR" fmla="*/ 1358 w 1358"/>
              <a:gd name="txB" fmla="*/ 834 h 834"/>
            </a:gdLst>
            <a:ahLst/>
            <a:cxnLst>
              <a:cxn ang="0">
                <a:pos x="0" y="7"/>
              </a:cxn>
              <a:cxn ang="0">
                <a:pos x="9" y="834"/>
              </a:cxn>
              <a:cxn ang="0">
                <a:pos x="1358" y="832"/>
              </a:cxn>
              <a:cxn ang="0">
                <a:pos x="1358" y="441"/>
              </a:cxn>
              <a:cxn ang="0">
                <a:pos x="932" y="448"/>
              </a:cxn>
              <a:cxn ang="0">
                <a:pos x="939" y="0"/>
              </a:cxn>
              <a:cxn ang="0">
                <a:pos x="0" y="7"/>
              </a:cxn>
            </a:cxnLst>
            <a:rect l="txL" t="txT" r="txR" b="txB"/>
            <a:pathLst>
              <a:path w="1358" h="834">
                <a:moveTo>
                  <a:pt x="0" y="7"/>
                </a:moveTo>
                <a:lnTo>
                  <a:pt x="9" y="834"/>
                </a:lnTo>
                <a:lnTo>
                  <a:pt x="1358" y="832"/>
                </a:lnTo>
                <a:lnTo>
                  <a:pt x="1358" y="441"/>
                </a:lnTo>
                <a:lnTo>
                  <a:pt x="932" y="448"/>
                </a:lnTo>
                <a:lnTo>
                  <a:pt x="939" y="0"/>
                </a:lnTo>
                <a:lnTo>
                  <a:pt x="0" y="7"/>
                </a:lnTo>
                <a:close/>
              </a:path>
            </a:pathLst>
          </a:custGeom>
          <a:solidFill>
            <a:srgbClr val="FF0000">
              <a:alpha val="20000"/>
            </a:srgbClr>
          </a:solidFill>
          <a:ln w="19050" cap="flat" cmpd="sng">
            <a:solidFill>
              <a:srgbClr val="FF0000"/>
            </a:solidFill>
            <a:prstDash val="solid"/>
            <a:miter/>
            <a:headEnd type="none" w="med" len="med"/>
            <a:tailEnd type="none" w="med" len="med"/>
          </a:ln>
        </p:spPr>
        <p:txBody>
          <a:bodyPr/>
          <a:p>
            <a:endParaRPr lang="zh-TW" altLang="en-US" dirty="0">
              <a:latin typeface="Arial" panose="020B0604020202020204" pitchFamily="34" charset="0"/>
            </a:endParaRPr>
          </a:p>
        </p:txBody>
      </p:sp>
      <p:sp>
        <p:nvSpPr>
          <p:cNvPr id="105484" name="Line 12"/>
          <p:cNvSpPr/>
          <p:nvPr/>
        </p:nvSpPr>
        <p:spPr>
          <a:xfrm flipV="1">
            <a:off x="8583613" y="4343400"/>
            <a:ext cx="762000" cy="685800"/>
          </a:xfrm>
          <a:prstGeom prst="line">
            <a:avLst/>
          </a:prstGeom>
          <a:ln w="9525" cap="flat" cmpd="sng">
            <a:solidFill>
              <a:srgbClr val="FF0000"/>
            </a:solidFill>
            <a:prstDash val="solid"/>
            <a:headEnd type="none" w="med" len="med"/>
            <a:tailEnd type="none" w="med" len="med"/>
          </a:ln>
        </p:spPr>
      </p:sp>
      <p:sp>
        <p:nvSpPr>
          <p:cNvPr id="105485" name="Text Box 13"/>
          <p:cNvSpPr txBox="1"/>
          <p:nvPr/>
        </p:nvSpPr>
        <p:spPr>
          <a:xfrm>
            <a:off x="8812213" y="3886200"/>
            <a:ext cx="1474787" cy="398780"/>
          </a:xfrm>
          <a:prstGeom prst="rect">
            <a:avLst/>
          </a:prstGeom>
          <a:noFill/>
          <a:ln w="9525">
            <a:noFill/>
          </a:ln>
        </p:spPr>
        <p:txBody>
          <a:bodyPr>
            <a:spAutoFit/>
          </a:bodyPr>
          <a:p>
            <a:r>
              <a:rPr lang="en-US" altLang="x-none" sz="2000" i="1" dirty="0">
                <a:solidFill>
                  <a:srgbClr val="FF0000"/>
                </a:solidFill>
                <a:latin typeface="Times New Roman" panose="02020603050405020304" pitchFamily="2" charset="0"/>
              </a:rPr>
              <a:t>upper bound</a:t>
            </a:r>
            <a:endParaRPr lang="en-US" altLang="x-none" sz="2000" i="1" dirty="0">
              <a:solidFill>
                <a:srgbClr val="FF0000"/>
              </a:solidFill>
              <a:latin typeface="Times New Roman" panose="02020603050405020304" pitchFamily="2" charset="0"/>
              <a:ea typeface="PMingLiU" pitchFamily="2" charset="-120"/>
            </a:endParaRPr>
          </a:p>
        </p:txBody>
      </p:sp>
      <p:sp>
        <p:nvSpPr>
          <p:cNvPr id="105486" name="Rectangle 14"/>
          <p:cNvSpPr/>
          <p:nvPr/>
        </p:nvSpPr>
        <p:spPr>
          <a:xfrm>
            <a:off x="7270750" y="1676400"/>
            <a:ext cx="2046288" cy="438150"/>
          </a:xfrm>
          <a:prstGeom prst="rect">
            <a:avLst/>
          </a:prstGeom>
          <a:solidFill>
            <a:srgbClr val="008000">
              <a:alpha val="14000"/>
            </a:srgbClr>
          </a:solidFill>
          <a:ln w="25400" cap="flat" cmpd="sng">
            <a:solidFill>
              <a:srgbClr val="008000"/>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105487" name="AutoShape 17"/>
          <p:cNvSpPr/>
          <p:nvPr/>
        </p:nvSpPr>
        <p:spPr>
          <a:xfrm>
            <a:off x="4648200" y="3581400"/>
            <a:ext cx="2057400" cy="914400"/>
          </a:xfrm>
          <a:prstGeom prst="wedgeRoundRectCallout">
            <a:avLst>
              <a:gd name="adj1" fmla="val -52856"/>
              <a:gd name="adj2" fmla="val 128301"/>
              <a:gd name="adj3" fmla="val 16667"/>
            </a:avLst>
          </a:prstGeom>
          <a:solidFill>
            <a:srgbClr val="FFFF99">
              <a:alpha val="28000"/>
            </a:srgbClr>
          </a:solidFill>
          <a:ln w="9525" cap="flat" cmpd="sng">
            <a:solidFill>
              <a:srgbClr val="FF6600"/>
            </a:solidFill>
            <a:prstDash val="solid"/>
            <a:miter/>
            <a:headEnd type="none" w="med" len="med"/>
            <a:tailEnd type="none" w="med" len="med"/>
          </a:ln>
        </p:spPr>
        <p:txBody>
          <a:bodyPr/>
          <a:p>
            <a:pPr algn="ctr"/>
            <a:r>
              <a:rPr lang="en-US" altLang="x-none" b="1" i="1" dirty="0">
                <a:solidFill>
                  <a:srgbClr val="FF0066"/>
                </a:solidFill>
                <a:latin typeface="Times New Roman" panose="02020603050405020304" pitchFamily="2" charset="0"/>
              </a:rPr>
              <a:t>arbitrary </a:t>
            </a:r>
            <a:endParaRPr lang="en-US" altLang="x-none" b="1" i="1" dirty="0">
              <a:solidFill>
                <a:srgbClr val="FF0066"/>
              </a:solidFill>
              <a:latin typeface="Times New Roman" panose="02020603050405020304" pitchFamily="2" charset="0"/>
            </a:endParaRPr>
          </a:p>
          <a:p>
            <a:pPr algn="ctr"/>
            <a:r>
              <a:rPr lang="en-US" altLang="x-none" b="1" i="1" dirty="0">
                <a:solidFill>
                  <a:srgbClr val="FF0066"/>
                </a:solidFill>
                <a:latin typeface="Times New Roman" panose="02020603050405020304" pitchFamily="2" charset="0"/>
              </a:rPr>
              <a:t>monotonic function</a:t>
            </a:r>
            <a:endParaRPr lang="en-US" altLang="x-none" dirty="0">
              <a:solidFill>
                <a:srgbClr val="FF0066"/>
              </a:solidFill>
              <a:latin typeface="Arial" panose="020B0604020202020204" pitchFamily="34" charset="0"/>
              <a:ea typeface="PMingLiU" pitchFamily="2" charset="-12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4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4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4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548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548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548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54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54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0" grpId="0" bldLvl="0" animBg="1"/>
      <p:bldP spid="105480" grpId="1" bldLvl="0" animBg="1"/>
      <p:bldP spid="105482" grpId="0"/>
      <p:bldP spid="105482" grpId="1"/>
      <p:bldP spid="105483" grpId="0" bldLvl="0" animBg="1"/>
      <p:bldP spid="105485" grpId="0"/>
      <p:bldP spid="105487"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Footer Placeholder 4"/>
          <p:cNvSpPr txBox="1">
            <a:spLocks noGrp="1"/>
          </p:cNvSpPr>
          <p:nvPr/>
        </p:nvSpPr>
        <p:spPr>
          <a:xfrm>
            <a:off x="4648200" y="6248400"/>
            <a:ext cx="2895600" cy="457200"/>
          </a:xfrm>
          <a:prstGeom prst="rect">
            <a:avLst/>
          </a:prstGeom>
          <a:noFill/>
          <a:ln w="9525">
            <a:noFill/>
          </a:ln>
        </p:spPr>
        <p:txBody>
          <a:bodyPr anchor="b"/>
          <a:p>
            <a:pPr algn="ctr"/>
            <a:r>
              <a:rPr lang="en-US" altLang="x-none" sz="1200" dirty="0">
                <a:latin typeface="Garamond" pitchFamily="2" charset="0"/>
              </a:rPr>
              <a:t>DASFAA 2009, Brisbane, Australia</a:t>
            </a:r>
            <a:endParaRPr lang="en-US" altLang="x-none" sz="1200" dirty="0">
              <a:latin typeface="Garamond" pitchFamily="2" charset="0"/>
            </a:endParaRPr>
          </a:p>
        </p:txBody>
      </p:sp>
      <p:sp>
        <p:nvSpPr>
          <p:cNvPr id="107523" name="Slide Number Placeholder 5"/>
          <p:cNvSpPr txBox="1">
            <a:spLocks noGrp="1"/>
          </p:cNvSpPr>
          <p:nvPr/>
        </p:nvSpPr>
        <p:spPr>
          <a:xfrm>
            <a:off x="8077200" y="6243638"/>
            <a:ext cx="2133600" cy="457200"/>
          </a:xfrm>
          <a:prstGeom prst="rect">
            <a:avLst/>
          </a:prstGeom>
          <a:noFill/>
          <a:ln w="9525">
            <a:noFill/>
          </a:ln>
        </p:spPr>
        <p:txBody>
          <a:bodyPr anchor="b"/>
          <a:p>
            <a:pPr algn="r"/>
            <a:fld id="{9A0DB2DC-4C9A-4742-B13C-FB6460FD3503}" type="slidenum">
              <a:rPr lang="en-US" altLang="x-none" sz="1200" dirty="0">
                <a:latin typeface="Garamond" pitchFamily="2" charset="0"/>
              </a:rPr>
            </a:fld>
            <a:endParaRPr lang="en-US" altLang="x-none" sz="1200" dirty="0">
              <a:latin typeface="Garamond" pitchFamily="2" charset="0"/>
            </a:endParaRPr>
          </a:p>
        </p:txBody>
      </p:sp>
      <p:sp>
        <p:nvSpPr>
          <p:cNvPr id="107524" name="Rectangle 2"/>
          <p:cNvSpPr>
            <a:spLocks noGrp="1"/>
          </p:cNvSpPr>
          <p:nvPr>
            <p:ph type="title"/>
          </p:nvPr>
        </p:nvSpPr>
        <p:spPr>
          <a:xfrm>
            <a:off x="1981200" y="277813"/>
            <a:ext cx="8229600" cy="1139825"/>
          </a:xfrm>
        </p:spPr>
        <p:txBody>
          <a:bodyPr vert="horz" wrap="square" anchor="t"/>
          <a:p>
            <a:r>
              <a:rPr lang="en-US" altLang="x-none" sz="3800" dirty="0">
                <a:latin typeface="Times New Roman" panose="02020603050405020304" pitchFamily="2" charset="0"/>
                <a:ea typeface="PMingLiU" pitchFamily="2" charset="-120"/>
              </a:rPr>
              <a:t>Framework</a:t>
            </a:r>
            <a:r>
              <a:rPr lang="en-US" altLang="x-none" sz="3800" dirty="0">
                <a:latin typeface="Times New Roman" panose="02020603050405020304" pitchFamily="2" charset="0"/>
              </a:rPr>
              <a:t> for PIR Query Processing</a:t>
            </a:r>
            <a:endParaRPr lang="en-US" altLang="x-none" sz="3800" dirty="0">
              <a:latin typeface="Times New Roman" panose="02020603050405020304" pitchFamily="2" charset="0"/>
              <a:ea typeface="PMingLiU" pitchFamily="2" charset="-120"/>
            </a:endParaRPr>
          </a:p>
        </p:txBody>
      </p:sp>
      <p:sp>
        <p:nvSpPr>
          <p:cNvPr id="107525" name="Rectangle 3"/>
          <p:cNvSpPr>
            <a:spLocks noGrp="1"/>
          </p:cNvSpPr>
          <p:nvPr>
            <p:ph type="body"/>
          </p:nvPr>
        </p:nvSpPr>
        <p:spPr>
          <a:xfrm>
            <a:off x="1981200" y="1600200"/>
            <a:ext cx="8229600" cy="4530725"/>
          </a:xfrm>
        </p:spPr>
        <p:txBody>
          <a:bodyPr vert="horz" wrap="square" anchor="t"/>
          <a:p>
            <a:pPr>
              <a:lnSpc>
                <a:spcPct val="90000"/>
              </a:lnSpc>
            </a:pPr>
            <a:r>
              <a:rPr lang="en-US" altLang="x-none" sz="2600" dirty="0">
                <a:latin typeface="Times New Roman" panose="02020603050405020304" pitchFamily="2" charset="0"/>
                <a:ea typeface="PMingLiU" pitchFamily="2" charset="-120"/>
              </a:rPr>
              <a:t>Build an aR-tree index over uncertain objects</a:t>
            </a:r>
            <a:endParaRPr lang="en-US" altLang="x-none" sz="2600" dirty="0">
              <a:latin typeface="Times New Roman" panose="02020603050405020304" pitchFamily="2" charset="0"/>
              <a:ea typeface="PMingLiU" pitchFamily="2" charset="-120"/>
            </a:endParaRPr>
          </a:p>
          <a:p>
            <a:pPr>
              <a:lnSpc>
                <a:spcPct val="90000"/>
              </a:lnSpc>
            </a:pPr>
            <a:endParaRPr lang="en-US" altLang="x-none" sz="2600" dirty="0">
              <a:latin typeface="Times New Roman" panose="02020603050405020304" pitchFamily="2" charset="0"/>
              <a:ea typeface="PMingLiU" pitchFamily="2" charset="-120"/>
            </a:endParaRPr>
          </a:p>
          <a:p>
            <a:pPr>
              <a:lnSpc>
                <a:spcPct val="90000"/>
              </a:lnSpc>
            </a:pPr>
            <a:r>
              <a:rPr lang="en-US" altLang="x-none" sz="2600" dirty="0">
                <a:latin typeface="Times New Roman" panose="02020603050405020304" pitchFamily="2" charset="0"/>
                <a:ea typeface="PMingLiU" pitchFamily="2" charset="-120"/>
              </a:rPr>
              <a:t>For each PIR query</a:t>
            </a:r>
            <a:endParaRPr lang="en-US" altLang="x-none" sz="2600" dirty="0">
              <a:latin typeface="Times New Roman" panose="02020603050405020304" pitchFamily="2" charset="0"/>
              <a:ea typeface="PMingLiU" pitchFamily="2" charset="-120"/>
            </a:endParaRPr>
          </a:p>
          <a:p>
            <a:pPr lvl="1">
              <a:lnSpc>
                <a:spcPct val="90000"/>
              </a:lnSpc>
            </a:pPr>
            <a:r>
              <a:rPr lang="en-US" altLang="x-none" sz="2200" dirty="0">
                <a:latin typeface="Times New Roman" panose="02020603050405020304" pitchFamily="2" charset="0"/>
                <a:ea typeface="PMingLiU" pitchFamily="2" charset="-120"/>
              </a:rPr>
              <a:t>Traverse the aR-tree and retrieve objects relevant to PIR</a:t>
            </a:r>
            <a:endParaRPr lang="en-US" altLang="x-none" sz="2200" dirty="0">
              <a:latin typeface="Times New Roman" panose="02020603050405020304" pitchFamily="2" charset="0"/>
              <a:ea typeface="PMingLiU" pitchFamily="2" charset="-120"/>
            </a:endParaRPr>
          </a:p>
          <a:p>
            <a:pPr lvl="1">
              <a:lnSpc>
                <a:spcPct val="90000"/>
              </a:lnSpc>
            </a:pPr>
            <a:endParaRPr lang="en-US" altLang="x-none" sz="2200" dirty="0">
              <a:latin typeface="Times New Roman" panose="02020603050405020304" pitchFamily="2" charset="0"/>
              <a:ea typeface="PMingLiU" pitchFamily="2" charset="-120"/>
            </a:endParaRPr>
          </a:p>
          <a:p>
            <a:pPr lvl="1">
              <a:lnSpc>
                <a:spcPct val="90000"/>
              </a:lnSpc>
            </a:pPr>
            <a:endParaRPr lang="en-US" altLang="x-none" sz="1600" dirty="0">
              <a:latin typeface="Times New Roman" panose="02020603050405020304" pitchFamily="2" charset="0"/>
              <a:ea typeface="PMingLiU" pitchFamily="2" charset="-120"/>
            </a:endParaRPr>
          </a:p>
          <a:p>
            <a:pPr lvl="1">
              <a:lnSpc>
                <a:spcPct val="90000"/>
              </a:lnSpc>
            </a:pPr>
            <a:r>
              <a:rPr lang="en-US" altLang="x-none" sz="2200" dirty="0">
                <a:latin typeface="Times New Roman" panose="02020603050405020304" pitchFamily="2" charset="0"/>
                <a:ea typeface="PMingLiU" pitchFamily="2" charset="-120"/>
              </a:rPr>
              <a:t>Filter out false alarms in the set of candidate ranks</a:t>
            </a:r>
            <a:endParaRPr lang="en-US" altLang="x-none" sz="2200" dirty="0">
              <a:latin typeface="Times New Roman" panose="02020603050405020304" pitchFamily="2" charset="0"/>
              <a:ea typeface="PMingLiU" pitchFamily="2" charset="-120"/>
            </a:endParaRPr>
          </a:p>
          <a:p>
            <a:pPr lvl="1">
              <a:lnSpc>
                <a:spcPct val="90000"/>
              </a:lnSpc>
            </a:pPr>
            <a:endParaRPr lang="en-US" altLang="x-none" sz="2200" dirty="0">
              <a:latin typeface="Times New Roman" panose="02020603050405020304" pitchFamily="2" charset="0"/>
              <a:ea typeface="PMingLiU" pitchFamily="2" charset="-120"/>
            </a:endParaRPr>
          </a:p>
          <a:p>
            <a:pPr lvl="1">
              <a:lnSpc>
                <a:spcPct val="90000"/>
              </a:lnSpc>
            </a:pPr>
            <a:endParaRPr lang="en-US" altLang="x-none" sz="2200" dirty="0">
              <a:latin typeface="Times New Roman" panose="02020603050405020304" pitchFamily="2" charset="0"/>
              <a:ea typeface="PMingLiU" pitchFamily="2" charset="-120"/>
            </a:endParaRPr>
          </a:p>
          <a:p>
            <a:pPr lvl="1">
              <a:lnSpc>
                <a:spcPct val="90000"/>
              </a:lnSpc>
            </a:pPr>
            <a:r>
              <a:rPr lang="en-US" altLang="x-none" sz="2200" dirty="0">
                <a:latin typeface="Times New Roman" panose="02020603050405020304" pitchFamily="2" charset="0"/>
                <a:ea typeface="PMingLiU" pitchFamily="2" charset="-120"/>
              </a:rPr>
              <a:t>Refine the remaining candidates and return actual PIR answers</a:t>
            </a:r>
            <a:endParaRPr lang="en-US" altLang="x-none" sz="2200" dirty="0">
              <a:latin typeface="Times New Roman" panose="02020603050405020304" pitchFamily="2" charset="0"/>
              <a:ea typeface="PMingLiU" pitchFamily="2" charset="-120"/>
            </a:endParaRPr>
          </a:p>
        </p:txBody>
      </p:sp>
      <p:sp>
        <p:nvSpPr>
          <p:cNvPr id="107526" name="AutoShape 4"/>
          <p:cNvSpPr/>
          <p:nvPr/>
        </p:nvSpPr>
        <p:spPr>
          <a:xfrm>
            <a:off x="7924800" y="2133600"/>
            <a:ext cx="1828800" cy="442913"/>
          </a:xfrm>
          <a:prstGeom prst="wedgeRoundRectCallout">
            <a:avLst>
              <a:gd name="adj1" fmla="val -70139"/>
              <a:gd name="adj2" fmla="val -54301"/>
              <a:gd name="adj3" fmla="val 16667"/>
            </a:avLst>
          </a:prstGeom>
          <a:solidFill>
            <a:srgbClr val="FFFF99">
              <a:alpha val="62999"/>
            </a:srgbClr>
          </a:solidFill>
          <a:ln w="9525" cap="flat" cmpd="sng">
            <a:solidFill>
              <a:srgbClr val="FF9900"/>
            </a:solidFill>
            <a:prstDash val="solid"/>
            <a:miter/>
            <a:headEnd type="none" w="med" len="med"/>
            <a:tailEnd type="none" w="med" len="med"/>
          </a:ln>
        </p:spPr>
        <p:txBody>
          <a:bodyPr/>
          <a:p>
            <a:pPr algn="ctr"/>
            <a:r>
              <a:rPr lang="en-US" altLang="x-none" b="1" i="1" dirty="0">
                <a:solidFill>
                  <a:srgbClr val="FF6600"/>
                </a:solidFill>
                <a:latin typeface="Times New Roman" panose="02020603050405020304" pitchFamily="2" charset="0"/>
                <a:ea typeface="PMingLiU" pitchFamily="2" charset="-120"/>
              </a:rPr>
              <a:t>indexing phase</a:t>
            </a:r>
            <a:endParaRPr lang="en-US" altLang="x-none" b="1" i="1" dirty="0">
              <a:solidFill>
                <a:srgbClr val="FF6600"/>
              </a:solidFill>
              <a:latin typeface="Times New Roman" panose="02020603050405020304" pitchFamily="2" charset="0"/>
              <a:ea typeface="PMingLiU" pitchFamily="2" charset="-120"/>
            </a:endParaRPr>
          </a:p>
        </p:txBody>
      </p:sp>
      <p:sp>
        <p:nvSpPr>
          <p:cNvPr id="107527" name="Rectangle 5"/>
          <p:cNvSpPr/>
          <p:nvPr/>
        </p:nvSpPr>
        <p:spPr>
          <a:xfrm>
            <a:off x="2362200" y="1633538"/>
            <a:ext cx="6096000" cy="428625"/>
          </a:xfrm>
          <a:prstGeom prst="rect">
            <a:avLst/>
          </a:prstGeom>
          <a:solidFill>
            <a:srgbClr val="FFFF99">
              <a:alpha val="12000"/>
            </a:srgbClr>
          </a:solidFill>
          <a:ln w="28575" cap="flat" cmpd="sng">
            <a:solidFill>
              <a:srgbClr val="FF9900"/>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107528" name="AutoShape 6"/>
          <p:cNvSpPr/>
          <p:nvPr/>
        </p:nvSpPr>
        <p:spPr>
          <a:xfrm>
            <a:off x="7924800" y="3429000"/>
            <a:ext cx="1828800" cy="415925"/>
          </a:xfrm>
          <a:prstGeom prst="wedgeRoundRectCallout">
            <a:avLst>
              <a:gd name="adj1" fmla="val -74394"/>
              <a:gd name="adj2" fmla="val -72139"/>
              <a:gd name="adj3" fmla="val 16667"/>
            </a:avLst>
          </a:prstGeom>
          <a:solidFill>
            <a:srgbClr val="FFFF99">
              <a:alpha val="62999"/>
            </a:srgbClr>
          </a:solidFill>
          <a:ln w="9525" cap="flat" cmpd="sng">
            <a:solidFill>
              <a:srgbClr val="FF9900"/>
            </a:solidFill>
            <a:prstDash val="solid"/>
            <a:miter/>
            <a:headEnd type="none" w="med" len="med"/>
            <a:tailEnd type="none" w="med" len="med"/>
          </a:ln>
        </p:spPr>
        <p:txBody>
          <a:bodyPr/>
          <a:p>
            <a:pPr algn="ctr"/>
            <a:r>
              <a:rPr lang="en-US" altLang="x-none" b="1" i="1" dirty="0">
                <a:solidFill>
                  <a:srgbClr val="FF6600"/>
                </a:solidFill>
                <a:latin typeface="Times New Roman" panose="02020603050405020304" pitchFamily="2" charset="0"/>
                <a:ea typeface="PMingLiU" pitchFamily="2" charset="-120"/>
              </a:rPr>
              <a:t>retrieval phase</a:t>
            </a:r>
            <a:endParaRPr lang="en-US" altLang="x-none" b="1" i="1" dirty="0">
              <a:solidFill>
                <a:srgbClr val="FF6600"/>
              </a:solidFill>
              <a:latin typeface="Times New Roman" panose="02020603050405020304" pitchFamily="2" charset="0"/>
              <a:ea typeface="PMingLiU" pitchFamily="2" charset="-120"/>
            </a:endParaRPr>
          </a:p>
        </p:txBody>
      </p:sp>
      <p:sp>
        <p:nvSpPr>
          <p:cNvPr id="107529" name="Rectangle 7"/>
          <p:cNvSpPr/>
          <p:nvPr/>
        </p:nvSpPr>
        <p:spPr>
          <a:xfrm>
            <a:off x="2655888" y="2901950"/>
            <a:ext cx="6408737" cy="428625"/>
          </a:xfrm>
          <a:prstGeom prst="rect">
            <a:avLst/>
          </a:prstGeom>
          <a:solidFill>
            <a:srgbClr val="FFFF99">
              <a:alpha val="12000"/>
            </a:srgbClr>
          </a:solidFill>
          <a:ln w="28575" cap="flat" cmpd="sng">
            <a:solidFill>
              <a:srgbClr val="FF9900"/>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107530" name="AutoShape 8"/>
          <p:cNvSpPr/>
          <p:nvPr/>
        </p:nvSpPr>
        <p:spPr>
          <a:xfrm>
            <a:off x="7924800" y="4379913"/>
            <a:ext cx="1828800" cy="407987"/>
          </a:xfrm>
          <a:prstGeom prst="wedgeRoundRectCallout">
            <a:avLst>
              <a:gd name="adj1" fmla="val -72051"/>
              <a:gd name="adj2" fmla="val -60116"/>
              <a:gd name="adj3" fmla="val 16667"/>
            </a:avLst>
          </a:prstGeom>
          <a:solidFill>
            <a:srgbClr val="FFFF99">
              <a:alpha val="62999"/>
            </a:srgbClr>
          </a:solidFill>
          <a:ln w="9525" cap="flat" cmpd="sng">
            <a:solidFill>
              <a:srgbClr val="FF0000"/>
            </a:solidFill>
            <a:prstDash val="solid"/>
            <a:miter/>
            <a:headEnd type="none" w="med" len="med"/>
            <a:tailEnd type="none" w="med" len="med"/>
          </a:ln>
        </p:spPr>
        <p:txBody>
          <a:bodyPr/>
          <a:p>
            <a:pPr algn="ctr"/>
            <a:r>
              <a:rPr lang="en-US" altLang="x-none" b="1" i="1" dirty="0">
                <a:solidFill>
                  <a:srgbClr val="FF6600"/>
                </a:solidFill>
                <a:latin typeface="Times New Roman" panose="02020603050405020304" pitchFamily="2" charset="0"/>
                <a:ea typeface="PMingLiU" pitchFamily="2" charset="-120"/>
              </a:rPr>
              <a:t>pruning phase</a:t>
            </a:r>
            <a:endParaRPr lang="en-US" altLang="x-none" b="1" i="1" dirty="0">
              <a:solidFill>
                <a:srgbClr val="FF6600"/>
              </a:solidFill>
              <a:latin typeface="Times New Roman" panose="02020603050405020304" pitchFamily="2" charset="0"/>
              <a:ea typeface="PMingLiU" pitchFamily="2" charset="-120"/>
            </a:endParaRPr>
          </a:p>
        </p:txBody>
      </p:sp>
      <p:sp>
        <p:nvSpPr>
          <p:cNvPr id="107531" name="Rectangle 9"/>
          <p:cNvSpPr/>
          <p:nvPr/>
        </p:nvSpPr>
        <p:spPr>
          <a:xfrm>
            <a:off x="2676525" y="3897313"/>
            <a:ext cx="5765800" cy="428625"/>
          </a:xfrm>
          <a:prstGeom prst="rect">
            <a:avLst/>
          </a:prstGeom>
          <a:solidFill>
            <a:srgbClr val="FFFF99">
              <a:alpha val="12000"/>
            </a:srgbClr>
          </a:solidFill>
          <a:ln w="28575" cap="flat" cmpd="sng">
            <a:solidFill>
              <a:srgbClr val="FF9900"/>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107532" name="AutoShape 10"/>
          <p:cNvSpPr/>
          <p:nvPr/>
        </p:nvSpPr>
        <p:spPr>
          <a:xfrm>
            <a:off x="7848600" y="5489575"/>
            <a:ext cx="1981200" cy="419100"/>
          </a:xfrm>
          <a:prstGeom prst="wedgeRoundRectCallout">
            <a:avLst>
              <a:gd name="adj1" fmla="val -67949"/>
              <a:gd name="adj2" fmla="val -62880"/>
              <a:gd name="adj3" fmla="val 16667"/>
            </a:avLst>
          </a:prstGeom>
          <a:solidFill>
            <a:srgbClr val="FFFF99">
              <a:alpha val="62999"/>
            </a:srgbClr>
          </a:solidFill>
          <a:ln w="9525" cap="flat" cmpd="sng">
            <a:solidFill>
              <a:srgbClr val="FF0000"/>
            </a:solidFill>
            <a:prstDash val="solid"/>
            <a:miter/>
            <a:headEnd type="none" w="med" len="med"/>
            <a:tailEnd type="none" w="med" len="med"/>
          </a:ln>
        </p:spPr>
        <p:txBody>
          <a:bodyPr/>
          <a:p>
            <a:pPr algn="ctr"/>
            <a:r>
              <a:rPr lang="en-US" altLang="x-none" b="1" i="1" dirty="0">
                <a:solidFill>
                  <a:srgbClr val="FF6600"/>
                </a:solidFill>
                <a:latin typeface="Times New Roman" panose="02020603050405020304" pitchFamily="2" charset="0"/>
                <a:ea typeface="PMingLiU" pitchFamily="2" charset="-120"/>
              </a:rPr>
              <a:t>refinement phase</a:t>
            </a:r>
            <a:endParaRPr lang="en-US" altLang="x-none" b="1" i="1" dirty="0">
              <a:solidFill>
                <a:srgbClr val="FF6600"/>
              </a:solidFill>
              <a:latin typeface="Times New Roman" panose="02020603050405020304" pitchFamily="2" charset="0"/>
              <a:ea typeface="PMingLiU" pitchFamily="2" charset="-120"/>
            </a:endParaRPr>
          </a:p>
        </p:txBody>
      </p:sp>
      <p:sp>
        <p:nvSpPr>
          <p:cNvPr id="107533" name="Rectangle 11"/>
          <p:cNvSpPr/>
          <p:nvPr/>
        </p:nvSpPr>
        <p:spPr>
          <a:xfrm>
            <a:off x="2673350" y="5006975"/>
            <a:ext cx="7156450" cy="428625"/>
          </a:xfrm>
          <a:prstGeom prst="rect">
            <a:avLst/>
          </a:prstGeom>
          <a:solidFill>
            <a:srgbClr val="FFFF99">
              <a:alpha val="12000"/>
            </a:srgbClr>
          </a:solidFill>
          <a:ln w="28575" cap="flat" cmpd="sng">
            <a:solidFill>
              <a:srgbClr val="FF9900"/>
            </a:solidFill>
            <a:prstDash val="solid"/>
            <a:miter/>
            <a:headEnd type="none" w="med" len="med"/>
            <a:tailEnd type="none" w="med" len="med"/>
          </a:ln>
        </p:spPr>
        <p:txBody>
          <a:bodyPr wrap="none" anchor="ctr"/>
          <a:p>
            <a:endParaRPr lang="zh-TW" altLang="en-US" dirty="0">
              <a:latin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标题 109569"/>
          <p:cNvSpPr>
            <a:spLocks noGrp="1"/>
          </p:cNvSpPr>
          <p:nvPr>
            <p:ph type="ctrTitle"/>
          </p:nvPr>
        </p:nvSpPr>
        <p:spPr>
          <a:xfrm>
            <a:off x="2209800" y="2130425"/>
            <a:ext cx="7772400" cy="1470025"/>
          </a:xfrm>
        </p:spPr>
        <p:txBody>
          <a:bodyPr anchor="ctr"/>
          <a:p>
            <a:pPr defTabSz="914400">
              <a:buSzPct val="100000"/>
            </a:pPr>
            <a:r>
              <a:rPr lang="zh-CN" altLang="en-US" sz="4400" kern="1200" baseline="0">
                <a:latin typeface="Arial" panose="020B0604020202020204" pitchFamily="34" charset="0"/>
                <a:ea typeface="宋体" panose="02010600030101010101" pitchFamily="2" charset="-122"/>
              </a:rPr>
              <a:t>八、</a:t>
            </a:r>
            <a:r>
              <a:rPr lang="en-US" altLang="zh-CN" sz="4400" kern="1200" baseline="0">
                <a:latin typeface="Arial" panose="020B0604020202020204" pitchFamily="34" charset="0"/>
                <a:ea typeface="宋体" panose="02010600030101010101" pitchFamily="2" charset="-122"/>
              </a:rPr>
              <a:t>skyline</a:t>
            </a:r>
            <a:endParaRPr lang="en-US" altLang="zh-CN" sz="4400" kern="1200" baseline="0">
              <a:latin typeface="Arial" panose="020B0604020202020204" pitchFamily="34" charset="0"/>
              <a:ea typeface="宋体" panose="02010600030101010101" pitchFamily="2" charset="-122"/>
            </a:endParaRPr>
          </a:p>
        </p:txBody>
      </p:sp>
      <p:sp>
        <p:nvSpPr>
          <p:cNvPr id="109571" name="副标题 109570"/>
          <p:cNvSpPr>
            <a:spLocks noGrp="1"/>
          </p:cNvSpPr>
          <p:nvPr>
            <p:ph type="subTitle" idx="1"/>
          </p:nvPr>
        </p:nvSpPr>
        <p:spPr>
          <a:xfrm>
            <a:off x="2895600" y="3886200"/>
            <a:ext cx="6400800" cy="1752600"/>
          </a:xfrm>
        </p:spPr>
        <p:txBody>
          <a:bodyPr/>
          <a:p>
            <a:pPr defTabSz="914400">
              <a:buSzPct val="100000"/>
            </a:pPr>
            <a:endParaRPr sz="3200" kern="1200" baseline="0">
              <a:latin typeface="Arial" panose="020B0604020202020204" pitchFamily="34" charset="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Title 1"/>
          <p:cNvSpPr>
            <a:spLocks noGrp="1"/>
          </p:cNvSpPr>
          <p:nvPr>
            <p:ph type="title"/>
          </p:nvPr>
        </p:nvSpPr>
        <p:spPr/>
        <p:txBody>
          <a:bodyPr vert="horz" wrap="square" anchor="b"/>
          <a:p>
            <a:r>
              <a:rPr lang="en-US" altLang="x-none" dirty="0"/>
              <a:t>Probabilistic Skylines</a:t>
            </a:r>
            <a:endParaRPr lang="en-US" altLang="x-none" dirty="0"/>
          </a:p>
        </p:txBody>
      </p:sp>
      <p:sp>
        <p:nvSpPr>
          <p:cNvPr id="110595" name="Slide Number Placeholder 4"/>
          <p:cNvSpPr txBox="1">
            <a:spLocks noGrp="1"/>
          </p:cNvSpPr>
          <p:nvPr/>
        </p:nvSpPr>
        <p:spPr>
          <a:xfrm>
            <a:off x="5870575" y="1011238"/>
            <a:ext cx="457200" cy="441325"/>
          </a:xfrm>
          <a:prstGeom prst="rect">
            <a:avLst/>
          </a:prstGeom>
          <a:noFill/>
          <a:ln w="9525">
            <a:noFill/>
          </a:ln>
        </p:spPr>
        <p:txBody>
          <a:bodyPr lIns="45720" rIns="45720" anchor="ctr"/>
          <a:p>
            <a:pPr algn="ctr"/>
            <a:fld id="{9A0DB2DC-4C9A-4742-B13C-FB6460FD3503}" type="slidenum">
              <a:rPr lang="zh-CN" altLang="en-US" sz="1600" dirty="0">
                <a:solidFill>
                  <a:srgbClr val="88A44D"/>
                </a:solidFill>
                <a:latin typeface="Georgia" panose="02040502050405020303" pitchFamily="2" charset="0"/>
              </a:rPr>
            </a:fld>
            <a:endParaRPr lang="zh-CN" altLang="en-US" sz="1600" dirty="0">
              <a:solidFill>
                <a:srgbClr val="88A44D"/>
              </a:solidFill>
              <a:latin typeface="Georgia" panose="02040502050405020303" pitchFamily="2" charset="0"/>
            </a:endParaRPr>
          </a:p>
        </p:txBody>
      </p:sp>
      <p:sp>
        <p:nvSpPr>
          <p:cNvPr id="110596" name="Footer Placeholder 5"/>
          <p:cNvSpPr txBox="1">
            <a:spLocks noGrp="1"/>
          </p:cNvSpPr>
          <p:nvPr/>
        </p:nvSpPr>
        <p:spPr>
          <a:xfrm>
            <a:off x="1828800" y="6410325"/>
            <a:ext cx="8534400" cy="366713"/>
          </a:xfrm>
          <a:prstGeom prst="rect">
            <a:avLst/>
          </a:prstGeom>
          <a:noFill/>
          <a:ln w="9525">
            <a:noFill/>
          </a:ln>
        </p:spPr>
        <p:txBody>
          <a:bodyPr/>
          <a:p>
            <a:pPr algn="ctr"/>
            <a:r>
              <a:rPr lang="en-US" altLang="x-none" sz="1200" dirty="0">
                <a:solidFill>
                  <a:srgbClr val="FFFFFF"/>
                </a:solidFill>
                <a:latin typeface="Georgia" panose="02040502050405020303" pitchFamily="2" charset="0"/>
              </a:rPr>
              <a:t>The 33rd International Conference on Very Large Data Bases (VLDB), Vienna, Austria, September 23-28 2007</a:t>
            </a:r>
            <a:endParaRPr lang="en-US" altLang="x-none" sz="1200" dirty="0">
              <a:solidFill>
                <a:srgbClr val="FFFFFF"/>
              </a:solidFill>
              <a:latin typeface="Georgia" panose="02040502050405020303" pitchFamily="2" charset="0"/>
            </a:endParaRPr>
          </a:p>
        </p:txBody>
      </p:sp>
      <p:pic>
        <p:nvPicPr>
          <p:cNvPr id="110597" name="Picture 1" descr="C:\Picture1.png"/>
          <p:cNvPicPr>
            <a:picLocks noChangeAspect="1"/>
          </p:cNvPicPr>
          <p:nvPr>
            <p:ph sz="half" idx="1"/>
          </p:nvPr>
        </p:nvPicPr>
        <p:blipFill>
          <a:blip r:embed="rId1"/>
          <a:stretch>
            <a:fillRect/>
          </a:stretch>
        </p:blipFill>
        <p:spPr>
          <a:xfrm>
            <a:off x="2278063" y="2308225"/>
            <a:ext cx="3443287" cy="3108325"/>
          </a:xfrm>
        </p:spPr>
      </p:pic>
      <p:pic>
        <p:nvPicPr>
          <p:cNvPr id="110598" name="Picture 2" descr="C:\Picture1.png"/>
          <p:cNvPicPr>
            <a:picLocks noChangeAspect="1"/>
          </p:cNvPicPr>
          <p:nvPr>
            <p:ph sz="half" idx="2"/>
          </p:nvPr>
        </p:nvPicPr>
        <p:blipFill>
          <a:blip r:embed="rId2"/>
          <a:stretch>
            <a:fillRect/>
          </a:stretch>
        </p:blipFill>
        <p:spPr>
          <a:xfrm>
            <a:off x="6172200" y="2528888"/>
            <a:ext cx="4038600" cy="2903537"/>
          </a:xfrm>
        </p:spPr>
      </p:pic>
      <p:sp>
        <p:nvSpPr>
          <p:cNvPr id="110599" name="文本框 110598"/>
          <p:cNvSpPr txBox="1"/>
          <p:nvPr/>
        </p:nvSpPr>
        <p:spPr>
          <a:xfrm>
            <a:off x="8988425" y="1531938"/>
            <a:ext cx="1478280" cy="368300"/>
          </a:xfrm>
          <a:prstGeom prst="rect">
            <a:avLst/>
          </a:prstGeom>
          <a:noFill/>
          <a:ln w="9525">
            <a:noFill/>
          </a:ln>
        </p:spPr>
        <p:txBody>
          <a:bodyPr wrap="none">
            <a:spAutoFit/>
          </a:bodyPr>
          <a:p>
            <a:r>
              <a:rPr lang="en-US" altLang="zh-CN">
                <a:latin typeface="Arial" panose="020B0604020202020204" pitchFamily="34" charset="0"/>
              </a:rPr>
              <a:t>[VLDB 2007]</a:t>
            </a:r>
            <a:endParaRPr lang="en-US" altLang="zh-CN">
              <a:latin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标题 111617"/>
          <p:cNvSpPr>
            <a:spLocks noGrp="1"/>
          </p:cNvSpPr>
          <p:nvPr>
            <p:ph type="title"/>
          </p:nvPr>
        </p:nvSpPr>
        <p:spPr/>
        <p:txBody>
          <a:bodyPr anchor="ctr"/>
          <a:p>
            <a:r>
              <a:rPr lang="en-US" altLang="x-none" dirty="0"/>
              <a:t>Probabilistic Skyline</a:t>
            </a:r>
            <a:endParaRPr lang="en-US" altLang="x-none" dirty="0"/>
          </a:p>
        </p:txBody>
      </p:sp>
      <p:sp>
        <p:nvSpPr>
          <p:cNvPr id="111619" name="文本占位符 111618"/>
          <p:cNvSpPr>
            <a:spLocks noGrp="1"/>
          </p:cNvSpPr>
          <p:nvPr>
            <p:ph type="body" idx="1"/>
          </p:nvPr>
        </p:nvSpPr>
        <p:spPr/>
        <p:txBody>
          <a:bodyPr/>
          <a:p>
            <a:r>
              <a:rPr lang="en-US" altLang="x-none" dirty="0"/>
              <a:t>An object is represented by </a:t>
            </a:r>
            <a:r>
              <a:rPr lang="en-US" altLang="x-none" dirty="0">
                <a:solidFill>
                  <a:srgbClr val="FF0000"/>
                </a:solidFill>
              </a:rPr>
              <a:t>a number of instances</a:t>
            </a:r>
            <a:endParaRPr lang="en-US" altLang="x-none" dirty="0">
              <a:solidFill>
                <a:srgbClr val="FF0000"/>
              </a:solidFill>
            </a:endParaRPr>
          </a:p>
          <a:p>
            <a:r>
              <a:rPr lang="en-US" altLang="x-none" dirty="0"/>
              <a:t>An instance has a probability to represent the corresponding object</a:t>
            </a:r>
            <a:endParaRPr lang="en-US" altLang="x-none" dirty="0"/>
          </a:p>
          <a:p>
            <a:r>
              <a:rPr lang="en-US" altLang="x-none" dirty="0"/>
              <a:t>An object has </a:t>
            </a:r>
            <a:r>
              <a:rPr lang="en-US" altLang="x-none" dirty="0">
                <a:solidFill>
                  <a:srgbClr val="FF0000"/>
                </a:solidFill>
              </a:rPr>
              <a:t>a probability</a:t>
            </a:r>
            <a:r>
              <a:rPr lang="en-US" altLang="x-none" dirty="0"/>
              <a:t> to be in the skyline</a:t>
            </a:r>
            <a:endParaRPr lang="en-US" altLang="x-none" dirty="0"/>
          </a:p>
          <a:p>
            <a:endParaRPr lang="en-US" altLang="x-none" dirty="0"/>
          </a:p>
          <a:p>
            <a:endParaRPr lang="en-US" altLang="x-none" dirty="0"/>
          </a:p>
          <a:p>
            <a:endParaRPr lang="en-US" altLang="x-none" dirty="0"/>
          </a:p>
          <a:p>
            <a:endParaRPr lang="zh-CN" altLang="en-US" dirty="0"/>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标题 112641"/>
          <p:cNvSpPr>
            <a:spLocks noGrp="1"/>
          </p:cNvSpPr>
          <p:nvPr>
            <p:ph type="title"/>
          </p:nvPr>
        </p:nvSpPr>
        <p:spPr/>
        <p:txBody>
          <a:bodyPr anchor="ctr"/>
          <a:p>
            <a:r>
              <a:rPr lang="en-US" altLang="x-none" dirty="0"/>
              <a:t>Probabilistic Skyline</a:t>
            </a:r>
            <a:endParaRPr lang="en-US" altLang="x-none" dirty="0"/>
          </a:p>
        </p:txBody>
      </p:sp>
      <p:sp>
        <p:nvSpPr>
          <p:cNvPr id="112643" name="文本占位符 112642"/>
          <p:cNvSpPr>
            <a:spLocks noGrp="1"/>
          </p:cNvSpPr>
          <p:nvPr>
            <p:ph type="body" idx="1"/>
          </p:nvPr>
        </p:nvSpPr>
        <p:spPr/>
        <p:txBody>
          <a:bodyPr/>
          <a:p>
            <a:pPr>
              <a:lnSpc>
                <a:spcPct val="90000"/>
              </a:lnSpc>
            </a:pPr>
            <a:r>
              <a:rPr lang="en-US" altLang="x-none" dirty="0"/>
              <a:t>Example</a:t>
            </a:r>
            <a:endParaRPr lang="en-US" altLang="x-none" dirty="0"/>
          </a:p>
          <a:p>
            <a:pPr lvl="1">
              <a:lnSpc>
                <a:spcPct val="90000"/>
              </a:lnSpc>
            </a:pPr>
            <a:r>
              <a:rPr lang="en-US" altLang="x-none" sz="2000" dirty="0"/>
              <a:t>A set of object S = {A, B, C}</a:t>
            </a:r>
            <a:endParaRPr lang="en-US" altLang="x-none" sz="2000" dirty="0"/>
          </a:p>
          <a:p>
            <a:pPr lvl="1">
              <a:lnSpc>
                <a:spcPct val="90000"/>
              </a:lnSpc>
            </a:pPr>
            <a:r>
              <a:rPr lang="en-US" altLang="x-none" sz="2000" dirty="0"/>
              <a:t>Each instance takes </a:t>
            </a:r>
            <a:endParaRPr lang="en-US" altLang="x-none" sz="2000" dirty="0"/>
          </a:p>
          <a:p>
            <a:pPr lvl="1">
              <a:lnSpc>
                <a:spcPct val="90000"/>
              </a:lnSpc>
              <a:buNone/>
            </a:pPr>
            <a:r>
              <a:rPr lang="en-US" altLang="x-none" sz="2000" dirty="0"/>
              <a:t>equal probability (0.5) to appear</a:t>
            </a:r>
            <a:endParaRPr lang="en-US" altLang="x-none" sz="2000" dirty="0"/>
          </a:p>
          <a:p>
            <a:pPr>
              <a:lnSpc>
                <a:spcPct val="90000"/>
              </a:lnSpc>
            </a:pPr>
            <a:r>
              <a:rPr lang="en-US" altLang="x-none" dirty="0"/>
              <a:t>Probabilistic Dominance</a:t>
            </a:r>
            <a:endParaRPr lang="en-US" altLang="x-none" dirty="0"/>
          </a:p>
          <a:p>
            <a:pPr lvl="1">
              <a:lnSpc>
                <a:spcPct val="90000"/>
              </a:lnSpc>
            </a:pPr>
            <a:r>
              <a:rPr lang="en-US" altLang="x-none" sz="2000" dirty="0"/>
              <a:t>Pr(A ≻ C) = ¾</a:t>
            </a:r>
            <a:endParaRPr lang="en-US" altLang="x-none" sz="2000" dirty="0"/>
          </a:p>
          <a:p>
            <a:pPr lvl="1">
              <a:lnSpc>
                <a:spcPct val="90000"/>
              </a:lnSpc>
            </a:pPr>
            <a:r>
              <a:rPr lang="en-US" altLang="x-none" sz="2000" dirty="0"/>
              <a:t>Pr(B ≻ C) = 1/2</a:t>
            </a:r>
            <a:endParaRPr lang="en-US" altLang="x-none" sz="2000" dirty="0"/>
          </a:p>
          <a:p>
            <a:pPr lvl="1">
              <a:lnSpc>
                <a:spcPct val="90000"/>
              </a:lnSpc>
            </a:pPr>
            <a:r>
              <a:rPr lang="en-US" altLang="x-none" sz="2000" dirty="0"/>
              <a:t>Pr((A ≻ C) ∨ (B ≻ C)) = 1</a:t>
            </a:r>
            <a:endParaRPr lang="en-US" altLang="x-none" sz="2000" dirty="0"/>
          </a:p>
          <a:p>
            <a:pPr lvl="1">
              <a:lnSpc>
                <a:spcPct val="90000"/>
              </a:lnSpc>
            </a:pPr>
            <a:r>
              <a:rPr lang="en-US" altLang="x-none" sz="2000" dirty="0"/>
              <a:t>Pr(C is in the skyline) ≠ (1 - Pr(A ≻ C)) × (1 - Pr(B ≻ C))</a:t>
            </a:r>
            <a:endParaRPr lang="en-US" altLang="x-none" sz="2000" dirty="0"/>
          </a:p>
          <a:p>
            <a:pPr lvl="1">
              <a:lnSpc>
                <a:spcPct val="90000"/>
              </a:lnSpc>
            </a:pPr>
            <a:r>
              <a:rPr lang="en-US" altLang="x-none" sz="2000" dirty="0"/>
              <a:t>Probabilistic dominance ≠ &gt;Probabilistic skyline</a:t>
            </a:r>
            <a:endParaRPr lang="en-US" altLang="x-none" sz="2000" dirty="0"/>
          </a:p>
        </p:txBody>
      </p:sp>
      <p:pic>
        <p:nvPicPr>
          <p:cNvPr id="112644" name="图片 112643" descr="p"/>
          <p:cNvPicPr>
            <a:picLocks noChangeAspect="1"/>
          </p:cNvPicPr>
          <p:nvPr/>
        </p:nvPicPr>
        <p:blipFill>
          <a:blip r:embed="rId1"/>
          <a:stretch>
            <a:fillRect/>
          </a:stretch>
        </p:blipFill>
        <p:spPr>
          <a:xfrm>
            <a:off x="7248525" y="1700213"/>
            <a:ext cx="2952750" cy="2559050"/>
          </a:xfrm>
          <a:prstGeom prst="rect">
            <a:avLst/>
          </a:prstGeom>
          <a:noFill/>
          <a:ln w="9525">
            <a:noFill/>
          </a:ln>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标题 113665"/>
          <p:cNvSpPr>
            <a:spLocks noGrp="1"/>
          </p:cNvSpPr>
          <p:nvPr>
            <p:ph type="title"/>
          </p:nvPr>
        </p:nvSpPr>
        <p:spPr/>
        <p:txBody>
          <a:bodyPr anchor="ctr"/>
          <a:p>
            <a:r>
              <a:rPr lang="en-US" altLang="x-none" dirty="0"/>
              <a:t>Problem Statement</a:t>
            </a:r>
            <a:endParaRPr lang="en-US" altLang="x-none" dirty="0"/>
          </a:p>
        </p:txBody>
      </p:sp>
      <p:sp>
        <p:nvSpPr>
          <p:cNvPr id="113667" name="文本占位符 113666"/>
          <p:cNvSpPr>
            <a:spLocks noGrp="1"/>
          </p:cNvSpPr>
          <p:nvPr>
            <p:ph type="body" idx="1"/>
          </p:nvPr>
        </p:nvSpPr>
        <p:spPr/>
        <p:txBody>
          <a:bodyPr/>
          <a:p/>
        </p:txBody>
      </p:sp>
      <p:pic>
        <p:nvPicPr>
          <p:cNvPr id="113668" name="图片 113667" descr="ppt-pj"/>
          <p:cNvPicPr>
            <a:picLocks noChangeAspect="1"/>
          </p:cNvPicPr>
          <p:nvPr/>
        </p:nvPicPr>
        <p:blipFill>
          <a:blip r:embed="rId1"/>
          <a:stretch>
            <a:fillRect/>
          </a:stretch>
        </p:blipFill>
        <p:spPr>
          <a:xfrm>
            <a:off x="1919288" y="1555750"/>
            <a:ext cx="8280400" cy="4691063"/>
          </a:xfrm>
          <a:prstGeom prst="rect">
            <a:avLst/>
          </a:prstGeom>
          <a:noFill/>
          <a:ln w="9525">
            <a:noFill/>
          </a:ln>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标题 114689"/>
          <p:cNvSpPr>
            <a:spLocks noGrp="1"/>
          </p:cNvSpPr>
          <p:nvPr>
            <p:ph type="title"/>
          </p:nvPr>
        </p:nvSpPr>
        <p:spPr/>
        <p:txBody>
          <a:bodyPr anchor="ctr"/>
          <a:p>
            <a:r>
              <a:rPr lang="en-US" altLang="x-none" sz="3200" dirty="0"/>
              <a:t>Probabilistic Skyline Computation</a:t>
            </a:r>
            <a:endParaRPr lang="en-US" altLang="x-none" sz="3200" dirty="0"/>
          </a:p>
        </p:txBody>
      </p:sp>
      <p:sp>
        <p:nvSpPr>
          <p:cNvPr id="114691" name="文本占位符 114690"/>
          <p:cNvSpPr>
            <a:spLocks noGrp="1"/>
          </p:cNvSpPr>
          <p:nvPr>
            <p:ph type="body" idx="1"/>
          </p:nvPr>
        </p:nvSpPr>
        <p:spPr/>
        <p:txBody>
          <a:bodyPr/>
          <a:p>
            <a:r>
              <a:rPr lang="en-US" altLang="x-none" dirty="0"/>
              <a:t>Iteration: Bounding-Pruning-Refining</a:t>
            </a:r>
            <a:endParaRPr lang="en-US" altLang="x-none" dirty="0"/>
          </a:p>
          <a:p>
            <a:r>
              <a:rPr lang="en-US" altLang="x-none" dirty="0"/>
              <a:t>Bounding</a:t>
            </a:r>
            <a:endParaRPr lang="en-US" altLang="x-none" dirty="0"/>
          </a:p>
          <a:p>
            <a:pPr lvl="1"/>
            <a:r>
              <a:rPr lang="en-US" altLang="x-none" sz="2000" dirty="0"/>
              <a:t>Compute the upper bound (UB) and lower bound (LB) of the object’s probability</a:t>
            </a:r>
            <a:endParaRPr lang="en-US" altLang="x-none" sz="2000" dirty="0"/>
          </a:p>
          <a:p>
            <a:r>
              <a:rPr lang="en-US" altLang="x-none" dirty="0"/>
              <a:t>Pruning</a:t>
            </a:r>
            <a:endParaRPr lang="en-US" altLang="x-none" dirty="0"/>
          </a:p>
          <a:p>
            <a:pPr lvl="1"/>
            <a:r>
              <a:rPr lang="en-US" altLang="x-none" sz="2000" dirty="0"/>
              <a:t>If the UB&lt; threshold or LB&gt;threshold, then done; Otherwise,</a:t>
            </a:r>
            <a:endParaRPr lang="en-US" altLang="x-none" sz="2000" dirty="0"/>
          </a:p>
          <a:p>
            <a:r>
              <a:rPr lang="en-US" altLang="x-none" dirty="0"/>
              <a:t>Refine the UB and LB and do again</a:t>
            </a:r>
            <a:endParaRPr lang="en-US" altLang="x-none" dirty="0"/>
          </a:p>
          <a:p>
            <a:pPr lvl="1"/>
            <a:endParaRPr lang="zh-CN" altLang="en-US" dirty="0"/>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图片 12289" descr="世界人口分布图"/>
          <p:cNvPicPr>
            <a:picLocks noChangeAspect="1"/>
          </p:cNvPicPr>
          <p:nvPr/>
        </p:nvPicPr>
        <p:blipFill>
          <a:blip r:embed="rId1"/>
          <a:stretch>
            <a:fillRect/>
          </a:stretch>
        </p:blipFill>
        <p:spPr>
          <a:xfrm>
            <a:off x="1524000" y="2997200"/>
            <a:ext cx="5724525" cy="3609975"/>
          </a:xfrm>
          <a:prstGeom prst="rect">
            <a:avLst/>
          </a:prstGeom>
          <a:noFill/>
          <a:ln w="9525">
            <a:noFill/>
          </a:ln>
        </p:spPr>
      </p:pic>
      <p:pic>
        <p:nvPicPr>
          <p:cNvPr id="12291" name="图片 12290" descr="中国人口分布图"/>
          <p:cNvPicPr>
            <a:picLocks noChangeAspect="1"/>
          </p:cNvPicPr>
          <p:nvPr/>
        </p:nvPicPr>
        <p:blipFill>
          <a:blip r:embed="rId2"/>
          <a:stretch>
            <a:fillRect/>
          </a:stretch>
        </p:blipFill>
        <p:spPr>
          <a:xfrm>
            <a:off x="5519738" y="333375"/>
            <a:ext cx="4968875" cy="3727450"/>
          </a:xfrm>
          <a:prstGeom prst="rect">
            <a:avLst/>
          </a:prstGeom>
          <a:noFill/>
          <a:ln w="9525">
            <a:noFill/>
          </a:ln>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标题 115713"/>
          <p:cNvSpPr>
            <a:spLocks noGrp="1"/>
          </p:cNvSpPr>
          <p:nvPr>
            <p:ph type="ctrTitle"/>
          </p:nvPr>
        </p:nvSpPr>
        <p:spPr>
          <a:xfrm>
            <a:off x="2209800" y="2130425"/>
            <a:ext cx="7772400" cy="1470025"/>
          </a:xfrm>
        </p:spPr>
        <p:txBody>
          <a:bodyPr anchor="ctr"/>
          <a:p>
            <a:pPr defTabSz="914400">
              <a:buSzPct val="100000"/>
            </a:pPr>
            <a:r>
              <a:rPr lang="zh-CN" altLang="en-US" sz="4400" kern="1200" baseline="0">
                <a:latin typeface="Arial" panose="020B0604020202020204" pitchFamily="34" charset="0"/>
                <a:ea typeface="宋体" panose="02010600030101010101" pitchFamily="2" charset="-122"/>
              </a:rPr>
              <a:t>九、未来工作</a:t>
            </a:r>
            <a:endParaRPr lang="zh-CN" altLang="en-US" sz="4400" kern="1200" baseline="0">
              <a:latin typeface="Arial" panose="020B0604020202020204" pitchFamily="34" charset="0"/>
              <a:ea typeface="宋体" panose="02010600030101010101" pitchFamily="2" charset="-122"/>
            </a:endParaRPr>
          </a:p>
        </p:txBody>
      </p:sp>
      <p:sp>
        <p:nvSpPr>
          <p:cNvPr id="115715" name="副标题 115714"/>
          <p:cNvSpPr>
            <a:spLocks noGrp="1"/>
          </p:cNvSpPr>
          <p:nvPr>
            <p:ph type="subTitle" idx="1"/>
          </p:nvPr>
        </p:nvSpPr>
        <p:spPr>
          <a:xfrm>
            <a:off x="2895600" y="3886200"/>
            <a:ext cx="6400800" cy="1752600"/>
          </a:xfrm>
        </p:spPr>
        <p:txBody>
          <a:bodyPr/>
          <a:p>
            <a:pPr defTabSz="914400">
              <a:buSzPct val="100000"/>
            </a:pPr>
            <a:endParaRPr sz="3200" kern="1200" baseline="0">
              <a:latin typeface="Arial" panose="020B0604020202020204" pitchFamily="34" charset="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标题 116737"/>
          <p:cNvSpPr>
            <a:spLocks noGrp="1"/>
          </p:cNvSpPr>
          <p:nvPr>
            <p:ph type="title"/>
          </p:nvPr>
        </p:nvSpPr>
        <p:spPr/>
        <p:txBody>
          <a:bodyPr anchor="ctr"/>
          <a:p>
            <a:r>
              <a:rPr lang="en-US" altLang="x-none" dirty="0"/>
              <a:t>1. Indoor tracking</a:t>
            </a:r>
            <a:endParaRPr lang="en-US" altLang="x-none" dirty="0"/>
          </a:p>
        </p:txBody>
      </p:sp>
      <p:sp>
        <p:nvSpPr>
          <p:cNvPr id="116739" name="文本占位符 116738"/>
          <p:cNvSpPr>
            <a:spLocks noGrp="1"/>
          </p:cNvSpPr>
          <p:nvPr>
            <p:ph type="body" idx="1"/>
          </p:nvPr>
        </p:nvSpPr>
        <p:spPr/>
        <p:txBody>
          <a:bodyPr/>
          <a:p/>
        </p:txBody>
      </p:sp>
      <p:pic>
        <p:nvPicPr>
          <p:cNvPr id="116740" name="图片 116739"/>
          <p:cNvPicPr>
            <a:picLocks noChangeAspect="1"/>
          </p:cNvPicPr>
          <p:nvPr/>
        </p:nvPicPr>
        <p:blipFill>
          <a:blip r:embed="rId1"/>
          <a:stretch>
            <a:fillRect/>
          </a:stretch>
        </p:blipFill>
        <p:spPr>
          <a:xfrm>
            <a:off x="1774825" y="1412875"/>
            <a:ext cx="5238750" cy="2609850"/>
          </a:xfrm>
          <a:prstGeom prst="rect">
            <a:avLst/>
          </a:prstGeom>
          <a:noFill/>
          <a:ln w="9525">
            <a:noFill/>
          </a:ln>
        </p:spPr>
      </p:pic>
      <p:pic>
        <p:nvPicPr>
          <p:cNvPr id="116741" name="图片 116740"/>
          <p:cNvPicPr>
            <a:picLocks noChangeAspect="1"/>
          </p:cNvPicPr>
          <p:nvPr/>
        </p:nvPicPr>
        <p:blipFill>
          <a:blip r:embed="rId2"/>
          <a:stretch>
            <a:fillRect/>
          </a:stretch>
        </p:blipFill>
        <p:spPr>
          <a:xfrm>
            <a:off x="5016500" y="4149725"/>
            <a:ext cx="5378450" cy="2160588"/>
          </a:xfrm>
          <a:prstGeom prst="rect">
            <a:avLst/>
          </a:prstGeom>
          <a:noFill/>
          <a:ln w="9525">
            <a:noFill/>
          </a:ln>
        </p:spPr>
      </p:pic>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标题 117761"/>
          <p:cNvSpPr>
            <a:spLocks noGrp="1"/>
          </p:cNvSpPr>
          <p:nvPr>
            <p:ph type="title"/>
          </p:nvPr>
        </p:nvSpPr>
        <p:spPr/>
        <p:txBody>
          <a:bodyPr anchor="ctr"/>
          <a:p>
            <a:r>
              <a:rPr lang="en-US" altLang="x-none" dirty="0"/>
              <a:t>2. </a:t>
            </a:r>
            <a:r>
              <a:rPr lang="zh-CN" altLang="en-US" dirty="0"/>
              <a:t>可能世界模型的应用</a:t>
            </a:r>
            <a:endParaRPr lang="zh-CN" altLang="en-US" dirty="0"/>
          </a:p>
        </p:txBody>
      </p:sp>
      <p:graphicFrame>
        <p:nvGraphicFramePr>
          <p:cNvPr id="117763" name="表格 117762"/>
          <p:cNvGraphicFramePr/>
          <p:nvPr/>
        </p:nvGraphicFramePr>
        <p:xfrm>
          <a:off x="1992313" y="1628775"/>
          <a:ext cx="2857500" cy="2040890"/>
        </p:xfrm>
        <a:graphic>
          <a:graphicData uri="http://schemas.openxmlformats.org/drawingml/2006/table">
            <a:tbl>
              <a:tblPr/>
              <a:tblGrid>
                <a:gridCol w="643255"/>
                <a:gridCol w="714375"/>
                <a:gridCol w="714375"/>
                <a:gridCol w="785495"/>
              </a:tblGrid>
              <a:tr h="33528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TID</a:t>
                      </a:r>
                      <a:endParaRPr lang="en-US" altLang="x-none" sz="1600" dirty="0"/>
                    </a:p>
                  </a:txBody>
                  <a:tcPr vert="horz" anchor="t">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40C0BD">
                        <a:alpha val="48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40C0BD">
                        <a:alpha val="48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B</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40C0BD">
                        <a:alpha val="48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C</a:t>
                      </a:r>
                      <a:endParaRPr lang="en-US" altLang="x-none" sz="1600" dirty="0"/>
                    </a:p>
                  </a:txBody>
                  <a:tcPr vert="horz" anchor="t">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40C0BD">
                        <a:alpha val="48000"/>
                      </a:srgbClr>
                    </a:solidFill>
                  </a:tcPr>
                </a:tc>
              </a:tr>
              <a:tr h="33528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T1</a:t>
                      </a:r>
                      <a:endParaRPr lang="en-US" altLang="x-none" sz="1600" dirty="0"/>
                    </a:p>
                  </a:txBody>
                  <a:tcPr vert="horz" anchor="t">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a1</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b1</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100</a:t>
                      </a:r>
                      <a:endParaRPr lang="en-US" altLang="x-none" sz="1600" dirty="0"/>
                    </a:p>
                  </a:txBody>
                  <a:tcPr vert="horz" anchor="t">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3655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T2</a:t>
                      </a:r>
                      <a:endParaRPr lang="en-US" altLang="x-none" sz="1600" dirty="0"/>
                    </a:p>
                  </a:txBody>
                  <a:tcPr vert="horz" anchor="t">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a1</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b2</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450</a:t>
                      </a:r>
                      <a:endParaRPr lang="en-US" altLang="x-none" sz="1600" dirty="0"/>
                    </a:p>
                  </a:txBody>
                  <a:tcPr vert="horz" anchor="t">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3655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T3</a:t>
                      </a:r>
                      <a:endParaRPr lang="en-US" altLang="x-none" sz="1600" dirty="0"/>
                    </a:p>
                  </a:txBody>
                  <a:tcPr vert="horz" anchor="t">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a2</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b2</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30</a:t>
                      </a:r>
                      <a:endParaRPr lang="en-US" altLang="x-none" sz="1600" dirty="0"/>
                    </a:p>
                  </a:txBody>
                  <a:tcPr vert="horz" anchor="t">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3528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T4</a:t>
                      </a:r>
                      <a:endParaRPr lang="en-US" altLang="x-none" sz="1600" dirty="0"/>
                    </a:p>
                  </a:txBody>
                  <a:tcPr vert="horz" anchor="t">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a2</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b2</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15</a:t>
                      </a:r>
                      <a:endParaRPr lang="en-US" altLang="x-none" sz="1600" dirty="0"/>
                    </a:p>
                  </a:txBody>
                  <a:tcPr vert="horz" anchor="t">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6195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T5</a:t>
                      </a:r>
                      <a:endParaRPr lang="en-US" altLang="x-none" sz="1600" dirty="0"/>
                    </a:p>
                  </a:txBody>
                  <a:tcPr vert="horz" anchor="t">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a2</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b2</a:t>
                      </a:r>
                      <a:endParaRPr lang="en-US" altLang="x-none" sz="1600" dirty="0"/>
                    </a:p>
                  </a:txBody>
                  <a:tcPr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45</a:t>
                      </a:r>
                      <a:endParaRPr lang="en-US" altLang="x-none" sz="1600" dirty="0"/>
                    </a:p>
                  </a:txBody>
                  <a:tcPr vert="horz" anchor="t">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117800" name="表格 117799"/>
          <p:cNvGraphicFramePr/>
          <p:nvPr/>
        </p:nvGraphicFramePr>
        <p:xfrm>
          <a:off x="6311900" y="1557338"/>
          <a:ext cx="3642995" cy="1857375"/>
        </p:xfrm>
        <a:graphic>
          <a:graphicData uri="http://schemas.openxmlformats.org/drawingml/2006/table">
            <a:tbl>
              <a:tblPr/>
              <a:tblGrid>
                <a:gridCol w="857250"/>
                <a:gridCol w="1856740"/>
                <a:gridCol w="929005"/>
              </a:tblGrid>
              <a:tr h="371475">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zh-CN" altLang="en-US" sz="1600"/>
                        <a:t>分类值</a:t>
                      </a:r>
                      <a:endParaRPr lang="zh-CN" altLang="en-US" sz="160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40C0BD">
                        <a:alpha val="48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zh-CN" altLang="en-US" sz="1600" dirty="0"/>
                        <a:t>属性</a:t>
                      </a:r>
                      <a:r>
                        <a:rPr lang="en-US" altLang="x-none" sz="1600" dirty="0"/>
                        <a:t>C</a:t>
                      </a:r>
                      <a:r>
                        <a:rPr lang="zh-CN" altLang="en-US" sz="1600" dirty="0"/>
                        <a:t>的可能取值</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40C0BD">
                        <a:alpha val="48000"/>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AVG(C)</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40C0BD">
                        <a:alpha val="48000"/>
                      </a:srgbClr>
                    </a:solidFill>
                  </a:tcPr>
                </a:tc>
              </a:tr>
              <a:tr h="371475">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a1</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{450, 100}</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275</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71475">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b2</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{450, 30, 15, 45}</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135</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71475">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b1</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{100}</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100</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71475">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a2</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{30, 15, 45}</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30</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117826" name="内容占位符 117825"/>
          <p:cNvGraphicFramePr/>
          <p:nvPr>
            <p:ph idx="1"/>
          </p:nvPr>
        </p:nvGraphicFramePr>
        <p:xfrm>
          <a:off x="5303838" y="4292600"/>
          <a:ext cx="4835525" cy="1709420"/>
        </p:xfrm>
        <a:graphic>
          <a:graphicData uri="http://schemas.openxmlformats.org/drawingml/2006/table">
            <a:tbl>
              <a:tblPr/>
              <a:tblGrid>
                <a:gridCol w="1933575"/>
                <a:gridCol w="1106805"/>
                <a:gridCol w="1795145"/>
              </a:tblGrid>
              <a:tr h="351155">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zh-CN" altLang="en-US" sz="1600" dirty="0"/>
                        <a:t>可能世界实例</a:t>
                      </a:r>
                      <a:r>
                        <a:rPr lang="en-US" altLang="x-none" sz="1600" dirty="0"/>
                        <a:t>W</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40C0BD">
                        <a:alpha val="48999"/>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Top-2</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40C0BD">
                        <a:alpha val="48999"/>
                      </a:srgb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Pr(W)</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40C0BD">
                        <a:alpha val="48999"/>
                      </a:srgbClr>
                    </a:solidFill>
                  </a:tcPr>
                </a:tc>
              </a:tr>
              <a:tr h="48895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(at1,450)(at2100) (at3,30)(at4,450)</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a1,b2,b1</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1/2*1/3*1/4*1=1/24</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8315">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(at1,100)(at2,100) (at3,30)(at4,450)</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b2,a1,b1</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t>1/2*1/3*1/4*1=1/24</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81000">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latin typeface="Arial" panose="020B0604020202020204" pitchFamily="34" charset="0"/>
                        </a:rPr>
                        <a:t>…</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latin typeface="Arial" panose="020B0604020202020204" pitchFamily="34" charset="0"/>
                        </a:rPr>
                        <a:t>…</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buNone/>
                      </a:pPr>
                      <a:r>
                        <a:rPr lang="en-US" altLang="x-none" sz="1600" dirty="0">
                          <a:latin typeface="Arial" panose="020B0604020202020204" pitchFamily="34" charset="0"/>
                        </a:rPr>
                        <a:t>…</a:t>
                      </a:r>
                      <a:endParaRPr lang="zh-CN" altLang="en-US" sz="1600" dirty="0"/>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17848" name="文本框 117847"/>
          <p:cNvSpPr txBox="1"/>
          <p:nvPr/>
        </p:nvSpPr>
        <p:spPr>
          <a:xfrm>
            <a:off x="2116138" y="3794125"/>
            <a:ext cx="1554480" cy="368300"/>
          </a:xfrm>
          <a:prstGeom prst="rect">
            <a:avLst/>
          </a:prstGeom>
          <a:noFill/>
          <a:ln w="9525">
            <a:noFill/>
          </a:ln>
        </p:spPr>
        <p:txBody>
          <a:bodyPr wrap="none" anchor="t">
            <a:spAutoFit/>
          </a:bodyPr>
          <a:p>
            <a:r>
              <a:rPr lang="zh-CN" altLang="en-US" dirty="0">
                <a:latin typeface="Arial" panose="020B0604020202020204" pitchFamily="34" charset="0"/>
              </a:rPr>
              <a:t>数据样本集合</a:t>
            </a:r>
            <a:endParaRPr lang="zh-CN" altLang="en-US" dirty="0">
              <a:latin typeface="Arial" panose="020B0604020202020204" pitchFamily="34" charset="0"/>
            </a:endParaRPr>
          </a:p>
        </p:txBody>
      </p:sp>
      <p:sp>
        <p:nvSpPr>
          <p:cNvPr id="117849" name="右箭头 117848"/>
          <p:cNvSpPr/>
          <p:nvPr/>
        </p:nvSpPr>
        <p:spPr>
          <a:xfrm>
            <a:off x="5016500" y="2420938"/>
            <a:ext cx="1150938" cy="287337"/>
          </a:xfrm>
          <a:prstGeom prst="rightArrow">
            <a:avLst>
              <a:gd name="adj1" fmla="val 50000"/>
              <a:gd name="adj2" fmla="val 100138"/>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17850" name="右箭头 117849"/>
          <p:cNvSpPr/>
          <p:nvPr/>
        </p:nvSpPr>
        <p:spPr>
          <a:xfrm rot="2380635">
            <a:off x="3935413" y="4076700"/>
            <a:ext cx="1152525" cy="360363"/>
          </a:xfrm>
          <a:prstGeom prst="rightArrow">
            <a:avLst>
              <a:gd name="adj1" fmla="val 50000"/>
              <a:gd name="adj2" fmla="val 79955"/>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17851" name="文本框 117850"/>
          <p:cNvSpPr txBox="1"/>
          <p:nvPr/>
        </p:nvSpPr>
        <p:spPr>
          <a:xfrm>
            <a:off x="5232400" y="2708275"/>
            <a:ext cx="640080" cy="368300"/>
          </a:xfrm>
          <a:prstGeom prst="rect">
            <a:avLst/>
          </a:prstGeom>
          <a:noFill/>
          <a:ln w="9525">
            <a:noFill/>
          </a:ln>
        </p:spPr>
        <p:txBody>
          <a:bodyPr wrap="none" anchor="t">
            <a:spAutoFit/>
          </a:bodyPr>
          <a:p>
            <a:r>
              <a:rPr lang="zh-CN" altLang="en-US" dirty="0">
                <a:latin typeface="Arial" panose="020B0604020202020204" pitchFamily="34" charset="0"/>
              </a:rPr>
              <a:t>均值</a:t>
            </a:r>
            <a:endParaRPr lang="zh-CN" altLang="en-US" dirty="0">
              <a:latin typeface="Arial" panose="020B0604020202020204" pitchFamily="34" charset="0"/>
            </a:endParaRPr>
          </a:p>
        </p:txBody>
      </p:sp>
      <p:sp>
        <p:nvSpPr>
          <p:cNvPr id="117852" name="文本框 117851"/>
          <p:cNvSpPr txBox="1"/>
          <p:nvPr/>
        </p:nvSpPr>
        <p:spPr>
          <a:xfrm>
            <a:off x="4656138" y="3860800"/>
            <a:ext cx="2011680" cy="368300"/>
          </a:xfrm>
          <a:prstGeom prst="rect">
            <a:avLst/>
          </a:prstGeom>
          <a:noFill/>
          <a:ln w="9525">
            <a:noFill/>
          </a:ln>
        </p:spPr>
        <p:txBody>
          <a:bodyPr wrap="none" anchor="t">
            <a:spAutoFit/>
          </a:bodyPr>
          <a:p>
            <a:r>
              <a:rPr lang="zh-CN" altLang="en-US" dirty="0">
                <a:latin typeface="Arial" panose="020B0604020202020204" pitchFamily="34" charset="0"/>
              </a:rPr>
              <a:t>可能世界模型方法</a:t>
            </a:r>
            <a:endParaRPr lang="zh-CN" altLang="en-US" dirty="0">
              <a:latin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8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标题 118785"/>
          <p:cNvSpPr>
            <a:spLocks noGrp="1"/>
          </p:cNvSpPr>
          <p:nvPr>
            <p:ph type="title"/>
          </p:nvPr>
        </p:nvSpPr>
        <p:spPr/>
        <p:txBody>
          <a:bodyPr anchor="ctr"/>
          <a:p>
            <a:r>
              <a:rPr lang="en-US" altLang="x-none" dirty="0"/>
              <a:t>3. </a:t>
            </a:r>
            <a:r>
              <a:rPr lang="zh-CN" altLang="en-US" dirty="0"/>
              <a:t>集合的</a:t>
            </a:r>
            <a:r>
              <a:rPr lang="en-US" altLang="x-none" dirty="0"/>
              <a:t>Similarity</a:t>
            </a:r>
            <a:endParaRPr lang="en-US" altLang="x-none" dirty="0"/>
          </a:p>
        </p:txBody>
      </p:sp>
      <p:sp>
        <p:nvSpPr>
          <p:cNvPr id="118787" name="文本占位符 118786"/>
          <p:cNvSpPr>
            <a:spLocks noGrp="1"/>
          </p:cNvSpPr>
          <p:nvPr>
            <p:ph type="body" idx="1"/>
          </p:nvPr>
        </p:nvSpPr>
        <p:spPr/>
        <p:txBody>
          <a:bodyPr/>
          <a:p>
            <a:pPr>
              <a:lnSpc>
                <a:spcPct val="90000"/>
              </a:lnSpc>
            </a:pPr>
            <a:r>
              <a:rPr lang="en-US" altLang="x-none" sz="3100" i="1" dirty="0"/>
              <a:t>Sim </a:t>
            </a:r>
            <a:r>
              <a:rPr lang="en-US" altLang="x-none" sz="3100" dirty="0"/>
              <a:t>(S,T) = </a:t>
            </a:r>
            <a:r>
              <a:rPr lang="en-US" altLang="x-none" sz="3100" dirty="0">
                <a:solidFill>
                  <a:srgbClr val="3333CC"/>
                </a:solidFill>
              </a:rPr>
              <a:t>|S</a:t>
            </a:r>
            <a:r>
              <a:rPr lang="en-US" altLang="x-none" sz="3100" dirty="0">
                <a:solidFill>
                  <a:srgbClr val="3333CC"/>
                </a:solidFill>
                <a:sym typeface="Symbol" panose="05050102010706020507" pitchFamily="2" charset="2"/>
              </a:rPr>
              <a:t>T|/|ST|</a:t>
            </a:r>
            <a:r>
              <a:rPr lang="en-US" altLang="x-none" sz="3100" dirty="0"/>
              <a:t> = </a:t>
            </a:r>
            <a:r>
              <a:rPr lang="en-US" altLang="x-none" sz="3100" i="1" dirty="0">
                <a:solidFill>
                  <a:srgbClr val="FF0000"/>
                </a:solidFill>
              </a:rPr>
              <a:t>Jaccard similarity</a:t>
            </a:r>
            <a:endParaRPr lang="en-US" altLang="x-none" sz="3100" i="1" dirty="0">
              <a:solidFill>
                <a:srgbClr val="FF0000"/>
              </a:solidFill>
            </a:endParaRPr>
          </a:p>
          <a:p>
            <a:pPr lvl="1">
              <a:lnSpc>
                <a:spcPct val="90000"/>
              </a:lnSpc>
            </a:pPr>
            <a:r>
              <a:rPr lang="en-US" altLang="x-none" dirty="0"/>
              <a:t>Example: similarity of sets {1, 2, 3} and {1, 3, 4, 5} is 2/5.</a:t>
            </a:r>
            <a:endParaRPr lang="en-US" altLang="x-none" dirty="0"/>
          </a:p>
          <a:p>
            <a:pPr>
              <a:lnSpc>
                <a:spcPct val="90000"/>
              </a:lnSpc>
            </a:pPr>
            <a:r>
              <a:rPr lang="en-US" altLang="x-none" dirty="0"/>
              <a:t>How about probabilistic dataset?</a:t>
            </a:r>
            <a:endParaRPr lang="en-US" altLang="x-none" dirty="0"/>
          </a:p>
          <a:p>
            <a:pPr lvl="1">
              <a:lnSpc>
                <a:spcPct val="90000"/>
              </a:lnSpc>
            </a:pPr>
            <a:r>
              <a:rPr lang="en-US" altLang="x-none" dirty="0"/>
              <a:t>Set A: {&lt;(1, 0.4), (2, 0.4)&gt;,  &lt;(9, 0.6, 6, 0.3)&gt;}</a:t>
            </a:r>
            <a:br>
              <a:rPr lang="en-US" altLang="x-none" dirty="0"/>
            </a:br>
            <a:r>
              <a:rPr lang="en-US" altLang="x-none" dirty="0"/>
              <a:t>Set B: {&lt;(1, 0.5), (3, 0.4)&gt;,  &lt;(5, 0.7), (6, 0.2)&gt;}</a:t>
            </a:r>
            <a:endParaRPr lang="en-US" altLang="x-none" dirty="0"/>
          </a:p>
          <a:p>
            <a:pPr lvl="1">
              <a:lnSpc>
                <a:spcPct val="90000"/>
              </a:lnSpc>
            </a:pPr>
            <a:r>
              <a:rPr lang="zh-CN" altLang="en-US" dirty="0"/>
              <a:t>综合考虑在各个可能世界实例中的</a:t>
            </a:r>
            <a:r>
              <a:rPr lang="en-US" altLang="x-none" dirty="0"/>
              <a:t>similarity</a:t>
            </a:r>
            <a:endParaRPr lang="en-US" altLang="x-none" dirty="0"/>
          </a:p>
          <a:p>
            <a:pPr>
              <a:lnSpc>
                <a:spcPct val="90000"/>
              </a:lnSpc>
            </a:pPr>
            <a:r>
              <a:rPr lang="zh-CN" altLang="en-US" dirty="0"/>
              <a:t>难点：可能世界实例的数目极多。</a:t>
            </a:r>
            <a:endParaRPr lang="zh-CN" altLang="en-US" dirty="0"/>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标题 119809"/>
          <p:cNvSpPr>
            <a:spLocks noGrp="1"/>
          </p:cNvSpPr>
          <p:nvPr>
            <p:ph type="title"/>
          </p:nvPr>
        </p:nvSpPr>
        <p:spPr/>
        <p:txBody>
          <a:bodyPr anchor="ctr"/>
          <a:p>
            <a:r>
              <a:rPr lang="en-US" altLang="x-none" dirty="0"/>
              <a:t>4. skyline</a:t>
            </a:r>
            <a:endParaRPr lang="en-US" altLang="x-none" dirty="0"/>
          </a:p>
        </p:txBody>
      </p:sp>
      <p:sp>
        <p:nvSpPr>
          <p:cNvPr id="119811" name="直接连接符 119810"/>
          <p:cNvSpPr/>
          <p:nvPr/>
        </p:nvSpPr>
        <p:spPr>
          <a:xfrm flipV="1">
            <a:off x="2424113" y="2636838"/>
            <a:ext cx="0" cy="2447925"/>
          </a:xfrm>
          <a:prstGeom prst="line">
            <a:avLst/>
          </a:prstGeom>
          <a:ln w="9525" cap="flat" cmpd="sng">
            <a:solidFill>
              <a:schemeClr val="tx1"/>
            </a:solidFill>
            <a:prstDash val="solid"/>
            <a:headEnd type="none" w="med" len="med"/>
            <a:tailEnd type="triangle" w="med" len="med"/>
          </a:ln>
        </p:spPr>
      </p:sp>
      <p:sp>
        <p:nvSpPr>
          <p:cNvPr id="119812" name="直接连接符 119811"/>
          <p:cNvSpPr/>
          <p:nvPr/>
        </p:nvSpPr>
        <p:spPr>
          <a:xfrm>
            <a:off x="2424113" y="5084763"/>
            <a:ext cx="2447925" cy="0"/>
          </a:xfrm>
          <a:prstGeom prst="line">
            <a:avLst/>
          </a:prstGeom>
          <a:ln w="9525" cap="flat" cmpd="sng">
            <a:solidFill>
              <a:schemeClr val="tx1"/>
            </a:solidFill>
            <a:prstDash val="solid"/>
            <a:headEnd type="none" w="med" len="med"/>
            <a:tailEnd type="triangle" w="med" len="med"/>
          </a:ln>
        </p:spPr>
      </p:sp>
      <p:sp>
        <p:nvSpPr>
          <p:cNvPr id="119813" name="矩形 119812"/>
          <p:cNvSpPr/>
          <p:nvPr/>
        </p:nvSpPr>
        <p:spPr>
          <a:xfrm>
            <a:off x="3071813" y="4437063"/>
            <a:ext cx="360362" cy="287337"/>
          </a:xfrm>
          <a:prstGeom prst="rect">
            <a:avLst/>
          </a:prstGeom>
          <a:solidFill>
            <a:schemeClr val="hlink"/>
          </a:solidFill>
          <a:ln w="9525" cap="flat" cmpd="sng">
            <a:solidFill>
              <a:schemeClr val="tx1"/>
            </a:solidFill>
            <a:prstDash val="solid"/>
            <a:miter/>
            <a:headEnd type="none" w="med" len="med"/>
            <a:tailEnd type="none" w="med" len="med"/>
          </a:ln>
        </p:spPr>
        <p:txBody>
          <a:bodyPr/>
          <a:p>
            <a:endParaRPr lang="zh-CN" altLang="en-US"/>
          </a:p>
        </p:txBody>
      </p:sp>
      <p:sp>
        <p:nvSpPr>
          <p:cNvPr id="119814" name="矩形 119813"/>
          <p:cNvSpPr/>
          <p:nvPr/>
        </p:nvSpPr>
        <p:spPr>
          <a:xfrm>
            <a:off x="2711450" y="3213100"/>
            <a:ext cx="287338" cy="215900"/>
          </a:xfrm>
          <a:prstGeom prst="rect">
            <a:avLst/>
          </a:prstGeom>
          <a:solidFill>
            <a:schemeClr val="bg2"/>
          </a:solidFill>
          <a:ln w="9525" cap="flat" cmpd="sng">
            <a:solidFill>
              <a:schemeClr val="tx1"/>
            </a:solidFill>
            <a:prstDash val="solid"/>
            <a:miter/>
            <a:headEnd type="none" w="med" len="med"/>
            <a:tailEnd type="none" w="med" len="med"/>
          </a:ln>
        </p:spPr>
        <p:txBody>
          <a:bodyPr/>
          <a:p>
            <a:endParaRPr lang="zh-CN" altLang="en-US"/>
          </a:p>
        </p:txBody>
      </p:sp>
      <p:sp>
        <p:nvSpPr>
          <p:cNvPr id="119815" name="矩形 119814"/>
          <p:cNvSpPr/>
          <p:nvPr/>
        </p:nvSpPr>
        <p:spPr>
          <a:xfrm>
            <a:off x="3792538" y="4005263"/>
            <a:ext cx="287337" cy="215900"/>
          </a:xfrm>
          <a:prstGeom prst="rect">
            <a:avLst/>
          </a:prstGeom>
          <a:solidFill>
            <a:schemeClr val="folHlink"/>
          </a:solidFill>
          <a:ln w="9525" cap="flat" cmpd="sng">
            <a:solidFill>
              <a:schemeClr val="tx1"/>
            </a:solidFill>
            <a:prstDash val="solid"/>
            <a:miter/>
            <a:headEnd type="none" w="med" len="med"/>
            <a:tailEnd type="none" w="med" len="med"/>
          </a:ln>
        </p:spPr>
        <p:txBody>
          <a:bodyPr/>
          <a:p>
            <a:endParaRPr lang="zh-CN" altLang="en-US"/>
          </a:p>
        </p:txBody>
      </p:sp>
      <p:sp>
        <p:nvSpPr>
          <p:cNvPr id="119816" name="矩形 119815"/>
          <p:cNvSpPr/>
          <p:nvPr/>
        </p:nvSpPr>
        <p:spPr>
          <a:xfrm>
            <a:off x="3935413" y="3284538"/>
            <a:ext cx="288925" cy="288925"/>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19817" name="矩形 119816"/>
          <p:cNvSpPr/>
          <p:nvPr/>
        </p:nvSpPr>
        <p:spPr>
          <a:xfrm>
            <a:off x="3359150" y="3716338"/>
            <a:ext cx="288925" cy="215900"/>
          </a:xfrm>
          <a:prstGeom prst="rect">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19818" name="直接连接符 119817"/>
          <p:cNvSpPr/>
          <p:nvPr/>
        </p:nvSpPr>
        <p:spPr>
          <a:xfrm>
            <a:off x="3287713" y="4581525"/>
            <a:ext cx="287337" cy="0"/>
          </a:xfrm>
          <a:prstGeom prst="line">
            <a:avLst/>
          </a:prstGeom>
          <a:ln w="9525" cap="flat" cmpd="sng">
            <a:solidFill>
              <a:schemeClr val="tx1"/>
            </a:solidFill>
            <a:prstDash val="solid"/>
            <a:headEnd type="none" w="med" len="med"/>
            <a:tailEnd type="triangle" w="med" len="med"/>
          </a:ln>
        </p:spPr>
      </p:sp>
      <p:sp>
        <p:nvSpPr>
          <p:cNvPr id="119819" name="直接连接符 119818"/>
          <p:cNvSpPr/>
          <p:nvPr/>
        </p:nvSpPr>
        <p:spPr>
          <a:xfrm>
            <a:off x="2927350" y="3284538"/>
            <a:ext cx="215900" cy="0"/>
          </a:xfrm>
          <a:prstGeom prst="line">
            <a:avLst/>
          </a:prstGeom>
          <a:ln w="9525" cap="flat" cmpd="sng">
            <a:solidFill>
              <a:schemeClr val="tx1"/>
            </a:solidFill>
            <a:prstDash val="solid"/>
            <a:headEnd type="none" w="med" len="med"/>
            <a:tailEnd type="triangle" w="med" len="med"/>
          </a:ln>
        </p:spPr>
      </p:sp>
      <p:sp>
        <p:nvSpPr>
          <p:cNvPr id="119820" name="直接连接符 119819"/>
          <p:cNvSpPr/>
          <p:nvPr/>
        </p:nvSpPr>
        <p:spPr>
          <a:xfrm flipH="1">
            <a:off x="3143250" y="3860800"/>
            <a:ext cx="288925" cy="0"/>
          </a:xfrm>
          <a:prstGeom prst="line">
            <a:avLst/>
          </a:prstGeom>
          <a:ln w="9525" cap="flat" cmpd="sng">
            <a:solidFill>
              <a:schemeClr val="tx1"/>
            </a:solidFill>
            <a:prstDash val="solid"/>
            <a:headEnd type="none" w="med" len="med"/>
            <a:tailEnd type="triangle" w="med" len="med"/>
          </a:ln>
        </p:spPr>
      </p:sp>
      <p:sp>
        <p:nvSpPr>
          <p:cNvPr id="119821" name="直接连接符 119820"/>
          <p:cNvSpPr/>
          <p:nvPr/>
        </p:nvSpPr>
        <p:spPr>
          <a:xfrm flipV="1">
            <a:off x="4079875" y="3213100"/>
            <a:ext cx="0" cy="215900"/>
          </a:xfrm>
          <a:prstGeom prst="line">
            <a:avLst/>
          </a:prstGeom>
          <a:ln w="9525" cap="flat" cmpd="sng">
            <a:solidFill>
              <a:schemeClr val="tx1"/>
            </a:solidFill>
            <a:prstDash val="solid"/>
            <a:headEnd type="none" w="med" len="med"/>
            <a:tailEnd type="triangle" w="med" len="med"/>
          </a:ln>
        </p:spPr>
      </p:sp>
      <p:sp>
        <p:nvSpPr>
          <p:cNvPr id="119822" name="直接连接符 119821"/>
          <p:cNvSpPr/>
          <p:nvPr/>
        </p:nvSpPr>
        <p:spPr>
          <a:xfrm>
            <a:off x="3935413" y="4076700"/>
            <a:ext cx="288925" cy="0"/>
          </a:xfrm>
          <a:prstGeom prst="line">
            <a:avLst/>
          </a:prstGeom>
          <a:ln w="9525" cap="flat" cmpd="sng">
            <a:solidFill>
              <a:schemeClr val="tx1"/>
            </a:solidFill>
            <a:prstDash val="solid"/>
            <a:headEnd type="none" w="med" len="med"/>
            <a:tailEnd type="triangle" w="med" len="med"/>
          </a:ln>
        </p:spPr>
      </p:sp>
      <p:sp>
        <p:nvSpPr>
          <p:cNvPr id="119823" name="直接连接符 119822"/>
          <p:cNvSpPr/>
          <p:nvPr/>
        </p:nvSpPr>
        <p:spPr>
          <a:xfrm flipV="1">
            <a:off x="6240463" y="2636838"/>
            <a:ext cx="0" cy="2447925"/>
          </a:xfrm>
          <a:prstGeom prst="line">
            <a:avLst/>
          </a:prstGeom>
          <a:ln w="9525" cap="flat" cmpd="sng">
            <a:solidFill>
              <a:schemeClr val="tx1"/>
            </a:solidFill>
            <a:prstDash val="solid"/>
            <a:headEnd type="none" w="med" len="med"/>
            <a:tailEnd type="triangle" w="med" len="med"/>
          </a:ln>
        </p:spPr>
      </p:sp>
      <p:sp>
        <p:nvSpPr>
          <p:cNvPr id="119824" name="直接连接符 119823"/>
          <p:cNvSpPr/>
          <p:nvPr/>
        </p:nvSpPr>
        <p:spPr>
          <a:xfrm>
            <a:off x="6240463" y="5084763"/>
            <a:ext cx="2447925" cy="0"/>
          </a:xfrm>
          <a:prstGeom prst="line">
            <a:avLst/>
          </a:prstGeom>
          <a:ln w="9525" cap="flat" cmpd="sng">
            <a:solidFill>
              <a:schemeClr val="tx1"/>
            </a:solidFill>
            <a:prstDash val="solid"/>
            <a:headEnd type="none" w="med" len="med"/>
            <a:tailEnd type="triangle" w="med" len="med"/>
          </a:ln>
        </p:spPr>
      </p:sp>
      <p:sp>
        <p:nvSpPr>
          <p:cNvPr id="119825" name="矩形 119824"/>
          <p:cNvSpPr/>
          <p:nvPr/>
        </p:nvSpPr>
        <p:spPr>
          <a:xfrm>
            <a:off x="7319963" y="4437063"/>
            <a:ext cx="360362" cy="287337"/>
          </a:xfrm>
          <a:prstGeom prst="rect">
            <a:avLst/>
          </a:prstGeom>
          <a:solidFill>
            <a:schemeClr val="hlink"/>
          </a:solidFill>
          <a:ln w="9525" cap="flat" cmpd="sng">
            <a:solidFill>
              <a:schemeClr val="tx1"/>
            </a:solidFill>
            <a:prstDash val="solid"/>
            <a:miter/>
            <a:headEnd type="none" w="med" len="med"/>
            <a:tailEnd type="none" w="med" len="med"/>
          </a:ln>
        </p:spPr>
        <p:txBody>
          <a:bodyPr/>
          <a:p>
            <a:endParaRPr lang="zh-CN" altLang="en-US"/>
          </a:p>
        </p:txBody>
      </p:sp>
      <p:sp>
        <p:nvSpPr>
          <p:cNvPr id="119826" name="矩形 119825"/>
          <p:cNvSpPr/>
          <p:nvPr/>
        </p:nvSpPr>
        <p:spPr>
          <a:xfrm>
            <a:off x="7104063" y="3213100"/>
            <a:ext cx="287337" cy="215900"/>
          </a:xfrm>
          <a:prstGeom prst="rect">
            <a:avLst/>
          </a:prstGeom>
          <a:solidFill>
            <a:schemeClr val="bg2"/>
          </a:solidFill>
          <a:ln w="9525" cap="flat" cmpd="sng">
            <a:solidFill>
              <a:schemeClr val="tx1"/>
            </a:solidFill>
            <a:prstDash val="solid"/>
            <a:miter/>
            <a:headEnd type="none" w="med" len="med"/>
            <a:tailEnd type="none" w="med" len="med"/>
          </a:ln>
        </p:spPr>
        <p:txBody>
          <a:bodyPr/>
          <a:p>
            <a:endParaRPr lang="zh-CN" altLang="en-US"/>
          </a:p>
        </p:txBody>
      </p:sp>
      <p:sp>
        <p:nvSpPr>
          <p:cNvPr id="119827" name="矩形 119826"/>
          <p:cNvSpPr/>
          <p:nvPr/>
        </p:nvSpPr>
        <p:spPr>
          <a:xfrm>
            <a:off x="7824788" y="4005263"/>
            <a:ext cx="287337" cy="215900"/>
          </a:xfrm>
          <a:prstGeom prst="rect">
            <a:avLst/>
          </a:prstGeom>
          <a:solidFill>
            <a:schemeClr val="folHlink"/>
          </a:solidFill>
          <a:ln w="9525" cap="flat" cmpd="sng">
            <a:solidFill>
              <a:schemeClr val="tx1"/>
            </a:solidFill>
            <a:prstDash val="solid"/>
            <a:miter/>
            <a:headEnd type="none" w="med" len="med"/>
            <a:tailEnd type="none" w="med" len="med"/>
          </a:ln>
        </p:spPr>
        <p:txBody>
          <a:bodyPr/>
          <a:p>
            <a:endParaRPr lang="zh-CN" altLang="en-US"/>
          </a:p>
        </p:txBody>
      </p:sp>
      <p:sp>
        <p:nvSpPr>
          <p:cNvPr id="119828" name="矩形 119827"/>
          <p:cNvSpPr/>
          <p:nvPr/>
        </p:nvSpPr>
        <p:spPr>
          <a:xfrm>
            <a:off x="7751763" y="2852738"/>
            <a:ext cx="288925" cy="288925"/>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119829" name="矩形 119828"/>
          <p:cNvSpPr/>
          <p:nvPr/>
        </p:nvSpPr>
        <p:spPr>
          <a:xfrm>
            <a:off x="6816725" y="3716338"/>
            <a:ext cx="288925" cy="215900"/>
          </a:xfrm>
          <a:prstGeom prst="rect">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19830" name="直接连接符 119829"/>
          <p:cNvSpPr/>
          <p:nvPr/>
        </p:nvSpPr>
        <p:spPr>
          <a:xfrm>
            <a:off x="7535863" y="4581525"/>
            <a:ext cx="287337" cy="0"/>
          </a:xfrm>
          <a:prstGeom prst="line">
            <a:avLst/>
          </a:prstGeom>
          <a:ln w="9525" cap="flat" cmpd="sng">
            <a:solidFill>
              <a:schemeClr val="tx1"/>
            </a:solidFill>
            <a:prstDash val="solid"/>
            <a:headEnd type="none" w="med" len="med"/>
            <a:tailEnd type="triangle" w="med" len="med"/>
          </a:ln>
        </p:spPr>
      </p:sp>
      <p:sp>
        <p:nvSpPr>
          <p:cNvPr id="119831" name="直接连接符 119830"/>
          <p:cNvSpPr/>
          <p:nvPr/>
        </p:nvSpPr>
        <p:spPr>
          <a:xfrm>
            <a:off x="7319963" y="3284538"/>
            <a:ext cx="215900" cy="0"/>
          </a:xfrm>
          <a:prstGeom prst="line">
            <a:avLst/>
          </a:prstGeom>
          <a:ln w="9525" cap="flat" cmpd="sng">
            <a:solidFill>
              <a:schemeClr val="tx1"/>
            </a:solidFill>
            <a:prstDash val="solid"/>
            <a:headEnd type="none" w="med" len="med"/>
            <a:tailEnd type="triangle" w="med" len="med"/>
          </a:ln>
        </p:spPr>
      </p:sp>
      <p:sp>
        <p:nvSpPr>
          <p:cNvPr id="119832" name="直接连接符 119831"/>
          <p:cNvSpPr/>
          <p:nvPr/>
        </p:nvSpPr>
        <p:spPr>
          <a:xfrm flipH="1">
            <a:off x="6600825" y="3860800"/>
            <a:ext cx="288925" cy="0"/>
          </a:xfrm>
          <a:prstGeom prst="line">
            <a:avLst/>
          </a:prstGeom>
          <a:ln w="9525" cap="flat" cmpd="sng">
            <a:solidFill>
              <a:schemeClr val="tx1"/>
            </a:solidFill>
            <a:prstDash val="solid"/>
            <a:headEnd type="none" w="med" len="med"/>
            <a:tailEnd type="triangle" w="med" len="med"/>
          </a:ln>
        </p:spPr>
      </p:sp>
      <p:sp>
        <p:nvSpPr>
          <p:cNvPr id="119833" name="直接连接符 119832"/>
          <p:cNvSpPr/>
          <p:nvPr/>
        </p:nvSpPr>
        <p:spPr>
          <a:xfrm flipV="1">
            <a:off x="7896225" y="2781300"/>
            <a:ext cx="0" cy="215900"/>
          </a:xfrm>
          <a:prstGeom prst="line">
            <a:avLst/>
          </a:prstGeom>
          <a:ln w="9525" cap="flat" cmpd="sng">
            <a:solidFill>
              <a:schemeClr val="tx1"/>
            </a:solidFill>
            <a:prstDash val="solid"/>
            <a:headEnd type="none" w="med" len="med"/>
            <a:tailEnd type="triangle" w="med" len="med"/>
          </a:ln>
        </p:spPr>
      </p:sp>
      <p:sp>
        <p:nvSpPr>
          <p:cNvPr id="119834" name="直接连接符 119833"/>
          <p:cNvSpPr/>
          <p:nvPr/>
        </p:nvSpPr>
        <p:spPr>
          <a:xfrm>
            <a:off x="7967663" y="4076700"/>
            <a:ext cx="288925" cy="0"/>
          </a:xfrm>
          <a:prstGeom prst="line">
            <a:avLst/>
          </a:prstGeom>
          <a:ln w="9525" cap="flat" cmpd="sng">
            <a:solidFill>
              <a:schemeClr val="tx1"/>
            </a:solidFill>
            <a:prstDash val="solid"/>
            <a:headEnd type="none" w="med" len="med"/>
            <a:tailEnd type="triangle" w="med" len="med"/>
          </a:ln>
        </p:spPr>
      </p:sp>
      <p:sp>
        <p:nvSpPr>
          <p:cNvPr id="119835" name="文本框 119834"/>
          <p:cNvSpPr txBox="1"/>
          <p:nvPr/>
        </p:nvSpPr>
        <p:spPr>
          <a:xfrm>
            <a:off x="1703388" y="5516563"/>
            <a:ext cx="1656080" cy="368300"/>
          </a:xfrm>
          <a:prstGeom prst="rect">
            <a:avLst/>
          </a:prstGeom>
          <a:noFill/>
          <a:ln w="9525">
            <a:noFill/>
          </a:ln>
        </p:spPr>
        <p:txBody>
          <a:bodyPr wrap="none" anchor="t">
            <a:spAutoFit/>
          </a:bodyPr>
          <a:p>
            <a:r>
              <a:rPr lang="en-US" altLang="x-none" dirty="0">
                <a:latin typeface="Arial" panose="020B0604020202020204" pitchFamily="34" charset="0"/>
              </a:rPr>
              <a:t>Skyline points:</a:t>
            </a:r>
            <a:endParaRPr lang="en-US" altLang="x-none" dirty="0">
              <a:latin typeface="Arial" panose="020B0604020202020204" pitchFamily="34" charset="0"/>
            </a:endParaRPr>
          </a:p>
        </p:txBody>
      </p:sp>
      <p:sp>
        <p:nvSpPr>
          <p:cNvPr id="119836" name="矩形 119835"/>
          <p:cNvSpPr/>
          <p:nvPr/>
        </p:nvSpPr>
        <p:spPr>
          <a:xfrm>
            <a:off x="3503613" y="5589588"/>
            <a:ext cx="360362" cy="287337"/>
          </a:xfrm>
          <a:prstGeom prst="rect">
            <a:avLst/>
          </a:prstGeom>
          <a:solidFill>
            <a:schemeClr val="hlink"/>
          </a:solidFill>
          <a:ln w="9525" cap="flat" cmpd="sng">
            <a:solidFill>
              <a:schemeClr val="tx1"/>
            </a:solidFill>
            <a:prstDash val="solid"/>
            <a:miter/>
            <a:headEnd type="none" w="med" len="med"/>
            <a:tailEnd type="none" w="med" len="med"/>
          </a:ln>
        </p:spPr>
        <p:txBody>
          <a:bodyPr/>
          <a:p>
            <a:endParaRPr lang="zh-CN" altLang="en-US"/>
          </a:p>
        </p:txBody>
      </p:sp>
      <p:sp>
        <p:nvSpPr>
          <p:cNvPr id="119837" name="矩形 119836"/>
          <p:cNvSpPr/>
          <p:nvPr/>
        </p:nvSpPr>
        <p:spPr>
          <a:xfrm>
            <a:off x="4151313" y="5589588"/>
            <a:ext cx="287337" cy="215900"/>
          </a:xfrm>
          <a:prstGeom prst="rect">
            <a:avLst/>
          </a:prstGeom>
          <a:solidFill>
            <a:schemeClr val="bg2"/>
          </a:solidFill>
          <a:ln w="9525" cap="flat" cmpd="sng">
            <a:solidFill>
              <a:schemeClr val="tx1"/>
            </a:solidFill>
            <a:prstDash val="solid"/>
            <a:miter/>
            <a:headEnd type="none" w="med" len="med"/>
            <a:tailEnd type="none" w="med" len="med"/>
          </a:ln>
        </p:spPr>
        <p:txBody>
          <a:bodyPr/>
          <a:p>
            <a:endParaRPr lang="zh-CN" altLang="en-US"/>
          </a:p>
        </p:txBody>
      </p:sp>
      <p:sp>
        <p:nvSpPr>
          <p:cNvPr id="119838" name="文本框 119837"/>
          <p:cNvSpPr txBox="1"/>
          <p:nvPr/>
        </p:nvSpPr>
        <p:spPr>
          <a:xfrm>
            <a:off x="6240463" y="5589588"/>
            <a:ext cx="1656080" cy="368300"/>
          </a:xfrm>
          <a:prstGeom prst="rect">
            <a:avLst/>
          </a:prstGeom>
          <a:noFill/>
          <a:ln w="9525">
            <a:noFill/>
          </a:ln>
        </p:spPr>
        <p:txBody>
          <a:bodyPr wrap="none" anchor="t">
            <a:spAutoFit/>
          </a:bodyPr>
          <a:p>
            <a:r>
              <a:rPr lang="en-US" altLang="x-none" dirty="0">
                <a:latin typeface="Arial" panose="020B0604020202020204" pitchFamily="34" charset="0"/>
              </a:rPr>
              <a:t>Skyline points:</a:t>
            </a:r>
            <a:endParaRPr lang="en-US" altLang="x-none" dirty="0">
              <a:latin typeface="Arial" panose="020B0604020202020204" pitchFamily="34" charset="0"/>
            </a:endParaRPr>
          </a:p>
        </p:txBody>
      </p:sp>
      <p:sp>
        <p:nvSpPr>
          <p:cNvPr id="119839" name="矩形 119838"/>
          <p:cNvSpPr/>
          <p:nvPr/>
        </p:nvSpPr>
        <p:spPr>
          <a:xfrm>
            <a:off x="8040688" y="5662613"/>
            <a:ext cx="360362" cy="287337"/>
          </a:xfrm>
          <a:prstGeom prst="rect">
            <a:avLst/>
          </a:prstGeom>
          <a:solidFill>
            <a:schemeClr val="hlink"/>
          </a:solidFill>
          <a:ln w="9525" cap="flat" cmpd="sng">
            <a:solidFill>
              <a:schemeClr val="tx1"/>
            </a:solidFill>
            <a:prstDash val="solid"/>
            <a:miter/>
            <a:headEnd type="none" w="med" len="med"/>
            <a:tailEnd type="none" w="med" len="med"/>
          </a:ln>
        </p:spPr>
        <p:txBody>
          <a:bodyPr/>
          <a:p>
            <a:endParaRPr lang="zh-CN" altLang="en-US"/>
          </a:p>
        </p:txBody>
      </p:sp>
      <p:sp>
        <p:nvSpPr>
          <p:cNvPr id="119840" name="矩形 119839"/>
          <p:cNvSpPr/>
          <p:nvPr/>
        </p:nvSpPr>
        <p:spPr>
          <a:xfrm>
            <a:off x="8688388" y="5734050"/>
            <a:ext cx="288925" cy="215900"/>
          </a:xfrm>
          <a:prstGeom prst="rect">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19841" name="文本框 119840"/>
          <p:cNvSpPr txBox="1"/>
          <p:nvPr/>
        </p:nvSpPr>
        <p:spPr>
          <a:xfrm>
            <a:off x="4008438" y="1700213"/>
            <a:ext cx="2468880" cy="368300"/>
          </a:xfrm>
          <a:prstGeom prst="rect">
            <a:avLst/>
          </a:prstGeom>
          <a:noFill/>
          <a:ln w="9525">
            <a:noFill/>
          </a:ln>
        </p:spPr>
        <p:txBody>
          <a:bodyPr wrap="none" anchor="t">
            <a:spAutoFit/>
          </a:bodyPr>
          <a:p>
            <a:r>
              <a:rPr lang="zh-CN" altLang="en-US" dirty="0">
                <a:latin typeface="Arial" panose="020B0604020202020204" pitchFamily="34" charset="0"/>
              </a:rPr>
              <a:t>目标：降低通讯传输量</a:t>
            </a:r>
            <a:endParaRPr lang="zh-CN" altLang="en-US" dirty="0">
              <a:latin typeface="Arial" panose="020B0604020202020204" pitchFamily="34" charset="0"/>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标题 120833"/>
          <p:cNvSpPr>
            <a:spLocks noGrp="1"/>
          </p:cNvSpPr>
          <p:nvPr>
            <p:ph type="title"/>
          </p:nvPr>
        </p:nvSpPr>
        <p:spPr/>
        <p:txBody>
          <a:bodyPr anchor="ctr"/>
          <a:p>
            <a:r>
              <a:rPr lang="en-US" altLang="x-none" dirty="0"/>
              <a:t>5. top-k</a:t>
            </a:r>
            <a:endParaRPr lang="en-US" altLang="x-none" dirty="0"/>
          </a:p>
        </p:txBody>
      </p:sp>
      <p:sp>
        <p:nvSpPr>
          <p:cNvPr id="120835" name="文本占位符 120834"/>
          <p:cNvSpPr>
            <a:spLocks noGrp="1"/>
          </p:cNvSpPr>
          <p:nvPr>
            <p:ph type="body" idx="1"/>
          </p:nvPr>
        </p:nvSpPr>
        <p:spPr/>
        <p:txBody>
          <a:bodyPr/>
          <a:p>
            <a:r>
              <a:rPr lang="zh-CN" altLang="en-US" dirty="0"/>
              <a:t>目前相关工作非常多。</a:t>
            </a:r>
            <a:endParaRPr lang="zh-CN" altLang="en-US" dirty="0"/>
          </a:p>
          <a:p>
            <a:r>
              <a:rPr lang="zh-CN" altLang="en-US" dirty="0"/>
              <a:t>现有的语义是否充分？</a:t>
            </a:r>
            <a:endParaRPr lang="zh-CN" altLang="en-US" dirty="0"/>
          </a:p>
          <a:p>
            <a:r>
              <a:rPr lang="zh-CN" altLang="en-US" dirty="0"/>
              <a:t>是否可以适用</a:t>
            </a:r>
            <a:r>
              <a:rPr lang="en-US" altLang="x-none" dirty="0"/>
              <a:t>streaming model</a:t>
            </a:r>
            <a:r>
              <a:rPr lang="zh-CN" altLang="en-US" dirty="0"/>
              <a:t>等模型？</a:t>
            </a:r>
            <a:endParaRPr lang="zh-CN" altLang="en-US" dirty="0"/>
          </a:p>
          <a:p>
            <a:r>
              <a:rPr lang="zh-CN" altLang="en-US" dirty="0"/>
              <a:t>考虑变种查询，例如</a:t>
            </a:r>
            <a:r>
              <a:rPr lang="en-US" altLang="x-none" dirty="0"/>
              <a:t>NN, Reversed NN, Inversed rank</a:t>
            </a:r>
            <a:r>
              <a:rPr lang="zh-CN" altLang="en-US" dirty="0"/>
              <a:t>等</a:t>
            </a:r>
            <a:endParaRPr lang="zh-CN" altLang="en-US" dirty="0"/>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标题 121857"/>
          <p:cNvSpPr>
            <a:spLocks noGrp="1"/>
          </p:cNvSpPr>
          <p:nvPr>
            <p:ph type="ctrTitle"/>
          </p:nvPr>
        </p:nvSpPr>
        <p:spPr>
          <a:xfrm>
            <a:off x="2209800" y="2130425"/>
            <a:ext cx="7772400" cy="1470025"/>
          </a:xfrm>
        </p:spPr>
        <p:txBody>
          <a:bodyPr anchor="ctr"/>
          <a:p>
            <a:pPr defTabSz="914400">
              <a:buSzPct val="100000"/>
            </a:pPr>
            <a:r>
              <a:rPr lang="zh-CN" altLang="en-US" sz="4400" kern="1200" baseline="0">
                <a:latin typeface="Arial" panose="020B0604020202020204" pitchFamily="34" charset="0"/>
                <a:ea typeface="宋体" panose="02010600030101010101" pitchFamily="2" charset="-122"/>
              </a:rPr>
              <a:t>结束</a:t>
            </a:r>
            <a:endParaRPr lang="zh-CN" altLang="en-US" sz="4400" kern="1200" baseline="0">
              <a:latin typeface="Arial" panose="020B0604020202020204" pitchFamily="34" charset="0"/>
              <a:ea typeface="宋体" panose="02010600030101010101" pitchFamily="2" charset="-122"/>
            </a:endParaRPr>
          </a:p>
        </p:txBody>
      </p:sp>
      <p:sp>
        <p:nvSpPr>
          <p:cNvPr id="121859" name="副标题 121858"/>
          <p:cNvSpPr>
            <a:spLocks noGrp="1"/>
          </p:cNvSpPr>
          <p:nvPr>
            <p:ph type="subTitle" idx="1"/>
          </p:nvPr>
        </p:nvSpPr>
        <p:spPr>
          <a:xfrm>
            <a:off x="2895600" y="3886200"/>
            <a:ext cx="6400800" cy="1752600"/>
          </a:xfrm>
        </p:spPr>
        <p:txBody>
          <a:bodyPr/>
          <a:p>
            <a:pPr defTabSz="914400">
              <a:buSzPct val="100000"/>
            </a:pPr>
            <a:endParaRPr sz="3200" kern="1200" baseline="0">
              <a:latin typeface="Arial" panose="020B0604020202020204" pitchFamily="34" charset="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16713</Words>
  <Application>WPS 演示</Application>
  <PresentationFormat>宽屏</PresentationFormat>
  <Paragraphs>1963</Paragraphs>
  <Slides>96</Slides>
  <Notes>0</Notes>
  <HiddenSlides>0</HiddenSlides>
  <MMClips>0</MMClips>
  <ScaleCrop>false</ScaleCrop>
  <HeadingPairs>
    <vt:vector size="8" baseType="variant">
      <vt:variant>
        <vt:lpstr>已用的字体</vt:lpstr>
      </vt:variant>
      <vt:variant>
        <vt:i4>33</vt:i4>
      </vt:variant>
      <vt:variant>
        <vt:lpstr>主题</vt:lpstr>
      </vt:variant>
      <vt:variant>
        <vt:i4>1</vt:i4>
      </vt:variant>
      <vt:variant>
        <vt:lpstr>嵌入 OLE 服务器</vt:lpstr>
      </vt:variant>
      <vt:variant>
        <vt:i4>56</vt:i4>
      </vt:variant>
      <vt:variant>
        <vt:lpstr>幻灯片标题</vt:lpstr>
      </vt:variant>
      <vt:variant>
        <vt:i4>96</vt:i4>
      </vt:variant>
    </vt:vector>
  </HeadingPairs>
  <TitlesOfParts>
    <vt:vector size="186" baseType="lpstr">
      <vt:lpstr>Arial</vt:lpstr>
      <vt:lpstr>宋体</vt:lpstr>
      <vt:lpstr>Wingdings</vt:lpstr>
      <vt:lpstr>Arial Unicode MS</vt:lpstr>
      <vt:lpstr>Calibri Light</vt:lpstr>
      <vt:lpstr>Calibri</vt:lpstr>
      <vt:lpstr>微软雅黑</vt:lpstr>
      <vt:lpstr>Lucida Sans Unicode</vt:lpstr>
      <vt:lpstr>黑体</vt:lpstr>
      <vt:lpstr>Times New Roman</vt:lpstr>
      <vt:lpstr>Comic Sans MS</vt:lpstr>
      <vt:lpstr>Angsana New</vt:lpstr>
      <vt:lpstr>Verdana</vt:lpstr>
      <vt:lpstr>Tahoma</vt:lpstr>
      <vt:lpstr>Times</vt:lpstr>
      <vt:lpstr>cmsy10</vt:lpstr>
      <vt:lpstr>Antique Olive</vt:lpstr>
      <vt:lpstr>Gungsuh</vt:lpstr>
      <vt:lpstr>Garamond</vt:lpstr>
      <vt:lpstr>Palatino</vt:lpstr>
      <vt:lpstr>Symbol</vt:lpstr>
      <vt:lpstr>Gill Sans MT</vt:lpstr>
      <vt:lpstr>Wingdings 3</vt:lpstr>
      <vt:lpstr>Arial Unicode MS</vt:lpstr>
      <vt:lpstr>Mathematica1</vt:lpstr>
      <vt:lpstr>PMingLiU</vt:lpstr>
      <vt:lpstr>Georgia</vt:lpstr>
      <vt:lpstr>Microsoft Sans Serif</vt:lpstr>
      <vt:lpstr>Segoe Print</vt:lpstr>
      <vt:lpstr>Palatino Linotype</vt:lpstr>
      <vt:lpstr>Symbol</vt:lpstr>
      <vt:lpstr>Malgun Gothic</vt:lpstr>
      <vt:lpstr>MingLiU-ExtB</vt:lpstr>
      <vt:lpstr>Office 主题</vt:lpstr>
      <vt:lpstr>Visio.Drawing.6</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Equation.3</vt:lpstr>
      <vt:lpstr>Visio.Drawing.11</vt:lpstr>
      <vt:lpstr>Visio.Drawing.11</vt:lpstr>
      <vt:lpstr>Visio.Drawing.11</vt:lpstr>
      <vt:lpstr>Visio.Drawing.11</vt:lpstr>
      <vt:lpstr>Visio.Drawing.11</vt:lpstr>
      <vt:lpstr>Visio.Drawing.11</vt:lpstr>
      <vt:lpstr>Equation.DSMT4</vt:lpstr>
      <vt:lpstr>Equation.3</vt:lpstr>
      <vt:lpstr>Equation.3</vt:lpstr>
      <vt:lpstr>Equation.3</vt:lpstr>
      <vt:lpstr>Visio.Drawing.11</vt:lpstr>
      <vt:lpstr>Equation.3</vt:lpstr>
      <vt:lpstr>Equation.3</vt:lpstr>
      <vt:lpstr>Equation.3</vt:lpstr>
      <vt:lpstr>MSDraw.1.01</vt:lpstr>
      <vt:lpstr>MSDraw.1.01</vt:lpstr>
      <vt:lpstr>MSDraw.1.01</vt:lpstr>
      <vt:lpstr>MSDraw.1.01</vt:lpstr>
      <vt:lpstr>MSDraw.1.01</vt:lpstr>
      <vt:lpstr>MSDraw.1.01</vt:lpstr>
      <vt:lpstr>MSDraw.1.01</vt:lpstr>
      <vt:lpstr>Visio.Drawing.11</vt:lpstr>
      <vt:lpstr>MSDraw.1.01</vt:lpstr>
      <vt:lpstr>MSDraw.1.01</vt:lpstr>
      <vt:lpstr>MSDraw.1.01</vt:lpstr>
      <vt:lpstr>MSDraw.1.01</vt:lpstr>
      <vt:lpstr>MSDraw.1.01</vt:lpstr>
      <vt:lpstr>MSDraw.1.01</vt:lpstr>
      <vt:lpstr>MSDraw.1.01</vt:lpstr>
      <vt:lpstr>MSDraw.1.01</vt:lpstr>
      <vt:lpstr>MSDraw.1.01</vt:lpstr>
      <vt:lpstr>MSDraw.1.01</vt:lpstr>
      <vt:lpstr>Visio.Drawing.11</vt:lpstr>
      <vt:lpstr>MSDraw.1.01</vt:lpstr>
      <vt:lpstr>MSDraw.1.01</vt:lpstr>
      <vt:lpstr>MSDraw.1.01</vt:lpstr>
      <vt:lpstr>MSDraw.1.01</vt:lpstr>
      <vt:lpstr>MSDraw.1.01</vt:lpstr>
      <vt:lpstr>MSDraw.1.01</vt:lpstr>
      <vt:lpstr>MSDraw.1.01</vt:lpstr>
      <vt:lpstr>Visio.Drawing.11</vt:lpstr>
      <vt:lpstr>Visio.Drawing.11</vt:lpstr>
      <vt:lpstr>Visio.Drawing.11</vt:lpstr>
      <vt:lpstr>Visio.Drawing.11</vt:lpstr>
      <vt:lpstr>不确定数据管理</vt:lpstr>
      <vt:lpstr>大纲</vt:lpstr>
      <vt:lpstr>一、应用背景和数据模型</vt:lpstr>
      <vt:lpstr>信息世界的不确定性</vt:lpstr>
      <vt:lpstr>PowerPoint 演示文稿</vt:lpstr>
      <vt:lpstr>传感器网络的架构</vt:lpstr>
      <vt:lpstr>RFID应用</vt:lpstr>
      <vt:lpstr>PowerPoint 演示文稿</vt:lpstr>
      <vt:lpstr>PowerPoint 演示文稿</vt:lpstr>
      <vt:lpstr>PowerPoint 演示文稿</vt:lpstr>
      <vt:lpstr>动机: LBS中的隐私问题</vt:lpstr>
      <vt:lpstr>隐私要求</vt:lpstr>
      <vt:lpstr>应用背景四</vt:lpstr>
      <vt:lpstr>空缺值</vt:lpstr>
      <vt:lpstr>如何应对空缺值？</vt:lpstr>
      <vt:lpstr>PowerPoint 演示文稿</vt:lpstr>
      <vt:lpstr>网页信息抽取的不确定性</vt:lpstr>
      <vt:lpstr>PowerPoint 演示文稿</vt:lpstr>
      <vt:lpstr>PowerPoint 演示文稿</vt:lpstr>
      <vt:lpstr>挑战一：庞大的可能世界实例集合</vt:lpstr>
      <vt:lpstr>PowerPoint 演示文稿</vt:lpstr>
      <vt:lpstr>可能世界</vt:lpstr>
      <vt:lpstr>PowerPoint 演示文稿</vt:lpstr>
      <vt:lpstr>挑战二：新出现的维度（概率维）</vt:lpstr>
      <vt:lpstr>二、不确定时空数据库</vt:lpstr>
      <vt:lpstr>Uncertainty</vt:lpstr>
      <vt:lpstr>Probabilistic range search</vt:lpstr>
      <vt:lpstr>Qualification probability</vt:lpstr>
      <vt:lpstr>Review: MBR and why</vt:lpstr>
      <vt:lpstr>Main Idea</vt:lpstr>
      <vt:lpstr>Probabilistically Constrained Rectangle (PCR)</vt:lpstr>
      <vt:lpstr>PCR in pruning</vt:lpstr>
      <vt:lpstr>PCR in pruning</vt:lpstr>
      <vt:lpstr>三、不确定数据集成</vt:lpstr>
      <vt:lpstr>PowerPoint 演示文稿</vt:lpstr>
      <vt:lpstr>Uncertainty Can Occur at Three  Levels in Data Integration Applications</vt:lpstr>
      <vt:lpstr>Example Probabilistic Mappings</vt:lpstr>
      <vt:lpstr> Top-k Query Answering  w.r.t. Probabilistic Mappings</vt:lpstr>
      <vt:lpstr>Definition of probabilistic mappings</vt:lpstr>
      <vt:lpstr>By-Table Semantics</vt:lpstr>
      <vt:lpstr>By-Tuple Semantics</vt:lpstr>
      <vt:lpstr>By-Table Query Answering</vt:lpstr>
      <vt:lpstr>By-Tuple Query Answering</vt:lpstr>
      <vt:lpstr>四、不确定数据世系管理</vt:lpstr>
      <vt:lpstr>Motivation</vt:lpstr>
      <vt:lpstr>ULDB Data Model (1)</vt:lpstr>
      <vt:lpstr>ULDB Data Model (2)</vt:lpstr>
      <vt:lpstr>ULDB Data Model (3)</vt:lpstr>
      <vt:lpstr>五、Ranking查询</vt:lpstr>
      <vt:lpstr>Possible World Model</vt:lpstr>
      <vt:lpstr>Uncertain Top-k queries		</vt:lpstr>
      <vt:lpstr>Example  (k=2)</vt:lpstr>
      <vt:lpstr>多种语义</vt:lpstr>
      <vt:lpstr>六、NN 查询</vt:lpstr>
      <vt:lpstr>Computing Pnn</vt:lpstr>
      <vt:lpstr>Solution Overview</vt:lpstr>
      <vt:lpstr>Minimizing IO: MinDist Retrieval</vt:lpstr>
      <vt:lpstr>Minimizing CPU: Computing Bounds</vt:lpstr>
      <vt:lpstr>Minimizing CPU: Computing Bounds</vt:lpstr>
      <vt:lpstr>Minimizing CPU: Bounds Tightening</vt:lpstr>
      <vt:lpstr>Minimizing Overall Cost</vt:lpstr>
      <vt:lpstr>Minimizing Overall Cost</vt:lpstr>
      <vt:lpstr>Example: Optimizing Overall Cost</vt:lpstr>
      <vt:lpstr>Example: Optimizing Overall Cost</vt:lpstr>
      <vt:lpstr>Example: Optimizing Overall Cost</vt:lpstr>
      <vt:lpstr>Example: Optimizing Overall Cost</vt:lpstr>
      <vt:lpstr>Inversed NN</vt:lpstr>
      <vt:lpstr>Top-k Queries</vt:lpstr>
      <vt:lpstr>Inverse Ranking Queries [Li, 2007]</vt:lpstr>
      <vt:lpstr>Inverse Ranking Queries (cont'd) </vt:lpstr>
      <vt:lpstr>Inverse Ranking Queries over Uncertain Data</vt:lpstr>
      <vt:lpstr>Inverse Ranking Queries over Uncertain Data (cont'd) </vt:lpstr>
      <vt:lpstr>Challenges of Uncertain Query Processing</vt:lpstr>
      <vt:lpstr>Problem Definition –Inverse Ranking Queries [Li, 2007]</vt:lpstr>
      <vt:lpstr>Problem Definition – Probabilistic Inverse Ranking Queries</vt:lpstr>
      <vt:lpstr>PIR Example</vt:lpstr>
      <vt:lpstr>Reducing the Search Space </vt:lpstr>
      <vt:lpstr>Reducing the Search Space (cont'd)</vt:lpstr>
      <vt:lpstr>Reducing the Search Space (cont'd)</vt:lpstr>
      <vt:lpstr>Pruning Heuristics</vt:lpstr>
      <vt:lpstr>Pruning Heuristics (cont'd)</vt:lpstr>
      <vt:lpstr>Pruning Heuristics (cont'd)</vt:lpstr>
      <vt:lpstr>Framework for PIR Query Processing</vt:lpstr>
      <vt:lpstr>八、skyline</vt:lpstr>
      <vt:lpstr>Probabilistic Skylines</vt:lpstr>
      <vt:lpstr>Probabilistic Skyline</vt:lpstr>
      <vt:lpstr>Probabilistic Skyline</vt:lpstr>
      <vt:lpstr>Problem Statement</vt:lpstr>
      <vt:lpstr>Probabilistic Skyline Computation</vt:lpstr>
      <vt:lpstr>九、未来工作</vt:lpstr>
      <vt:lpstr>1. Indoor tracking</vt:lpstr>
      <vt:lpstr>2. 可能世界模型的应用</vt:lpstr>
      <vt:lpstr>3. 集合的Similarity</vt:lpstr>
      <vt:lpstr>4. skyline</vt:lpstr>
      <vt:lpstr>5. top-k</vt:lpstr>
      <vt:lpstr>结束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Aben</dc:creator>
  <cp:lastModifiedBy>Navigator</cp:lastModifiedBy>
  <cp:revision>1</cp:revision>
  <dcterms:created xsi:type="dcterms:W3CDTF">2018-03-05T01:31:01Z</dcterms:created>
  <dcterms:modified xsi:type="dcterms:W3CDTF">2018-03-05T02:03:16Z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